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handoutMasterIdLst>
    <p:handoutMasterId r:id="rId10"/>
  </p:handoutMasterIdLst>
  <p:sldIdLst>
    <p:sldId id="401" r:id="rId2"/>
    <p:sldId id="402" r:id="rId3"/>
    <p:sldId id="403" r:id="rId4"/>
    <p:sldId id="404" r:id="rId5"/>
    <p:sldId id="407" r:id="rId6"/>
    <p:sldId id="408" r:id="rId7"/>
    <p:sldId id="406" r:id="rId8"/>
  </p:sldIdLst>
  <p:sldSz cx="12192000" cy="6858000"/>
  <p:notesSz cx="6810375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ролева Ольга Станиславовна" initials="КОС" lastIdx="1" clrIdx="0">
    <p:extLst>
      <p:ext uri="{19B8F6BF-5375-455C-9EA6-DF929625EA0E}">
        <p15:presenceInfo xmlns:p15="http://schemas.microsoft.com/office/powerpoint/2012/main" userId="S-1-5-21-2170477804-1131543203-2309311957-1606" providerId="AD"/>
      </p:ext>
    </p:extLst>
  </p:cmAuthor>
  <p:cmAuthor id="2" name="Макаров Виталий Витальевич" initials="МВВ" lastIdx="1" clrIdx="1">
    <p:extLst>
      <p:ext uri="{19B8F6BF-5375-455C-9EA6-DF929625EA0E}">
        <p15:presenceInfo xmlns:p15="http://schemas.microsoft.com/office/powerpoint/2012/main" userId="S-1-5-21-2170477804-1131543203-2309311957-1676" providerId="AD"/>
      </p:ext>
    </p:extLst>
  </p:cmAuthor>
  <p:cmAuthor id="3" name="Загребина Ирина Сергеевна" initials="ЗИС" lastIdx="0" clrIdx="2">
    <p:extLst>
      <p:ext uri="{19B8F6BF-5375-455C-9EA6-DF929625EA0E}">
        <p15:presenceInfo xmlns:p15="http://schemas.microsoft.com/office/powerpoint/2012/main" userId="S-1-5-21-2170477804-1131543203-2309311957-3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6355"/>
    <a:srgbClr val="562212"/>
    <a:srgbClr val="EEE2D7"/>
    <a:srgbClr val="B8F3F6"/>
    <a:srgbClr val="F5CBDA"/>
    <a:srgbClr val="ED5539"/>
    <a:srgbClr val="D9D9FF"/>
    <a:srgbClr val="9999FF"/>
    <a:srgbClr val="CDA481"/>
    <a:srgbClr val="E2CC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93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08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905" cy="497683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880" y="1"/>
            <a:ext cx="2951905" cy="497683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r">
              <a:defRPr sz="1200"/>
            </a:lvl1pPr>
          </a:lstStyle>
          <a:p>
            <a:fld id="{2DA2339D-5059-412E-ACCA-A24243896EAF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4831"/>
            <a:ext cx="2951905" cy="497683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880" y="9444831"/>
            <a:ext cx="2951905" cy="497683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r">
              <a:defRPr sz="1200"/>
            </a:lvl1pPr>
          </a:lstStyle>
          <a:p>
            <a:fld id="{659DC7C2-5E77-4C07-9AB7-F429A8173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00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162" cy="498853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7" y="1"/>
            <a:ext cx="2951162" cy="498853"/>
          </a:xfrm>
          <a:prstGeom prst="rect">
            <a:avLst/>
          </a:prstGeom>
        </p:spPr>
        <p:txBody>
          <a:bodyPr vert="horz" lIns="91584" tIns="45792" rIns="91584" bIns="45792" rtlCol="0"/>
          <a:lstStyle>
            <a:lvl1pPr algn="r">
              <a:defRPr sz="1200"/>
            </a:lvl1pPr>
          </a:lstStyle>
          <a:p>
            <a:fld id="{070ED377-72EE-422B-8599-346CF6217025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9000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4" tIns="45792" rIns="91584" bIns="4579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5"/>
          </a:xfrm>
          <a:prstGeom prst="rect">
            <a:avLst/>
          </a:prstGeom>
        </p:spPr>
        <p:txBody>
          <a:bodyPr vert="horz" lIns="91584" tIns="45792" rIns="91584" bIns="4579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3664"/>
            <a:ext cx="2951162" cy="498852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7637" y="9443664"/>
            <a:ext cx="2951162" cy="498852"/>
          </a:xfrm>
          <a:prstGeom prst="rect">
            <a:avLst/>
          </a:prstGeom>
        </p:spPr>
        <p:txBody>
          <a:bodyPr vert="horz" lIns="91584" tIns="45792" rIns="91584" bIns="45792" rtlCol="0" anchor="b"/>
          <a:lstStyle>
            <a:lvl1pPr algn="r">
              <a:defRPr sz="1200"/>
            </a:lvl1pPr>
          </a:lstStyle>
          <a:p>
            <a:fld id="{E08FFEB9-5269-479B-A193-0E62ED1682B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29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5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72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940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C2571CCA-DE2C-48D7-8538-4EF123A8AC5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424160" y="368301"/>
            <a:ext cx="1396365" cy="643568"/>
          </a:xfrm>
          <a:prstGeom prst="rect">
            <a:avLst/>
          </a:prstGeom>
        </p:spPr>
      </p:pic>
      <p:sp>
        <p:nvSpPr>
          <p:cNvPr id="20" name="Текст 19">
            <a:extLst>
              <a:ext uri="{FF2B5EF4-FFF2-40B4-BE49-F238E27FC236}">
                <a16:creationId xmlns:a16="http://schemas.microsoft.com/office/drawing/2014/main" id="{7361EF3E-A987-4B1D-A012-0D96DC7B9EB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6699" y="3029535"/>
            <a:ext cx="7269163" cy="587375"/>
          </a:xfrm>
          <a:prstGeom prst="rect">
            <a:avLst/>
          </a:prstGeom>
        </p:spPr>
        <p:txBody>
          <a:bodyPr/>
          <a:lstStyle>
            <a:lvl1pPr marL="0">
              <a:buNone/>
              <a:defRPr sz="3600">
                <a:solidFill>
                  <a:srgbClr val="5E3427"/>
                </a:solidFill>
                <a:latin typeface="Circe Bold" panose="020B0602020203020203" pitchFamily="34" charset="-52"/>
              </a:defRPr>
            </a:lvl1pPr>
            <a:lvl2pPr>
              <a:buNone/>
              <a:defRPr/>
            </a:lvl2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21" name="Текст 19">
            <a:extLst>
              <a:ext uri="{FF2B5EF4-FFF2-40B4-BE49-F238E27FC236}">
                <a16:creationId xmlns:a16="http://schemas.microsoft.com/office/drawing/2014/main" id="{F15AA136-021E-4009-B816-8B39547599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6699" y="3616910"/>
            <a:ext cx="7269163" cy="338554"/>
          </a:xfrm>
          <a:prstGeom prst="rect">
            <a:avLst/>
          </a:prstGeom>
        </p:spPr>
        <p:txBody>
          <a:bodyPr/>
          <a:lstStyle>
            <a:lvl1pPr marL="0">
              <a:buNone/>
              <a:defRPr sz="2000">
                <a:solidFill>
                  <a:schemeClr val="tx1"/>
                </a:solidFill>
                <a:latin typeface="Circe" panose="020B0502020203020203" pitchFamily="34" charset="-52"/>
              </a:defRPr>
            </a:lvl1pPr>
            <a:lvl2pPr>
              <a:buNone/>
              <a:defRPr/>
            </a:lvl2pPr>
          </a:lstStyle>
          <a:p>
            <a:pPr lvl="0"/>
            <a:r>
              <a:rPr lang="ru-RU" dirty="0"/>
              <a:t>Заголовок презентации</a:t>
            </a:r>
          </a:p>
        </p:txBody>
      </p:sp>
      <p:sp>
        <p:nvSpPr>
          <p:cNvPr id="22" name="Текст 19">
            <a:extLst>
              <a:ext uri="{FF2B5EF4-FFF2-40B4-BE49-F238E27FC236}">
                <a16:creationId xmlns:a16="http://schemas.microsoft.com/office/drawing/2014/main" id="{833C2D10-3052-41DE-B50B-6F94C2F2BDD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6699" y="6283910"/>
            <a:ext cx="7269163" cy="338554"/>
          </a:xfrm>
          <a:prstGeom prst="rect">
            <a:avLst/>
          </a:prstGeom>
        </p:spPr>
        <p:txBody>
          <a:bodyPr/>
          <a:lstStyle>
            <a:lvl1pPr>
              <a:buNone/>
              <a:defRPr sz="1600">
                <a:solidFill>
                  <a:schemeClr val="tx1"/>
                </a:solidFill>
                <a:latin typeface="Circe" panose="020B0502020203020203" pitchFamily="34" charset="-52"/>
              </a:defRPr>
            </a:lvl1pPr>
            <a:lvl2pPr>
              <a:buNone/>
              <a:defRPr/>
            </a:lvl2pPr>
          </a:lstStyle>
          <a:p>
            <a:pPr lvl="0"/>
            <a:r>
              <a:rPr lang="ru-RU" dirty="0"/>
              <a:t>Заголовок презентации</a:t>
            </a:r>
          </a:p>
        </p:txBody>
      </p:sp>
    </p:spTree>
    <p:extLst>
      <p:ext uri="{BB962C8B-B14F-4D97-AF65-F5344CB8AC3E}">
        <p14:creationId xmlns:p14="http://schemas.microsoft.com/office/powerpoint/2010/main" val="6728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133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3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47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2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20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08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0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B0A7334-286D-4A05-A0B2-A131A779A6B7}" type="datetimeFigureOut">
              <a:rPr lang="ru-RU" smtClean="0"/>
              <a:pPr/>
              <a:t>26.02.2024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ADB5B-7C23-412B-BB83-BD75D3D07F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10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021" y="3181026"/>
            <a:ext cx="81244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>
              <a:solidFill>
                <a:srgbClr val="FF0000"/>
              </a:solidFill>
              <a:latin typeface="Circe Bold" panose="020B0602020203020203"/>
            </a:endParaRPr>
          </a:p>
          <a:p>
            <a:pPr algn="ctr"/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ВЫБЕРЕТЕ ПОДДЕРЖКУ ДЛЯ ВАШЕГО БИЗНЕСА...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01082" y="6513381"/>
            <a:ext cx="609211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Узнавайте все актуальные новости и предложения на сайте: https://mb38.ru/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8692" y="5575299"/>
            <a:ext cx="1215081" cy="1215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34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8334" y="234096"/>
            <a:ext cx="5585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центра поддержки предпринимателей :</a:t>
            </a:r>
            <a:endParaRPr lang="ru-RU" b="0" i="0" cap="all" dirty="0">
              <a:solidFill>
                <a:schemeClr val="accent2">
                  <a:lumMod val="50000"/>
                </a:schemeClr>
              </a:solidFill>
              <a:effectLst/>
              <a:latin typeface="Circe Bold" panose="020B0602020203020203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574" y="724619"/>
            <a:ext cx="1106769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B2B2B"/>
                </a:solidFill>
                <a:latin typeface="Circe Bold" panose="020B0602020203020203"/>
              </a:rPr>
              <a:t>консультационные услуги по различным направлениям предпринимательской деятельности; </a:t>
            </a:r>
          </a:p>
          <a:p>
            <a:endParaRPr lang="ru-RU" sz="1400" dirty="0">
              <a:solidFill>
                <a:srgbClr val="2B2B2B"/>
              </a:solidFill>
              <a:highlight>
                <a:srgbClr val="FFFF00"/>
              </a:highlight>
              <a:latin typeface="Circe Bold" panose="020B0602020203020203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B2B2B"/>
                </a:solidFill>
                <a:latin typeface="Circe Bold" panose="020B0602020203020203"/>
              </a:rPr>
              <a:t>проводит семинары, конференции, форумы организует обучение для начинающих и действующих предпринимателей;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1400" b="1" dirty="0">
              <a:solidFill>
                <a:srgbClr val="2B2B2B"/>
              </a:solidFill>
              <a:latin typeface="Circe Bold" panose="020B060202020302020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2B2B2B"/>
                </a:solidFill>
                <a:latin typeface="Circe Bold" panose="020B0602020203020203"/>
              </a:rPr>
              <a:t>обеспечивает участие в выставочно - ярмарочных и конгрессных мероприятиях на территории РФ в целях продвижения товаров (работ, услуг) и развития предпринимательской деятельности, в том числе стимулирования процесса импортозамещения.</a:t>
            </a:r>
            <a:endParaRPr lang="ru-RU" sz="1400" b="1" dirty="0">
              <a:latin typeface="Circe Bold" panose="020B0602020203020203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52309"/>
              </p:ext>
            </p:extLst>
          </p:nvPr>
        </p:nvGraphicFramePr>
        <p:xfrm>
          <a:off x="148334" y="2532580"/>
          <a:ext cx="11772117" cy="33939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772117">
                  <a:extLst>
                    <a:ext uri="{9D8B030D-6E8A-4147-A177-3AD203B41FA5}">
                      <a16:colId xmlns:a16="http://schemas.microsoft.com/office/drawing/2014/main" val="22913003"/>
                    </a:ext>
                  </a:extLst>
                </a:gridCol>
              </a:tblGrid>
              <a:tr h="3051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ED5539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Фонд финансирует до 90 % от стоимости услуг по: </a:t>
                      </a:r>
                      <a:endParaRPr lang="ru-RU" sz="1600" b="1" kern="150" dirty="0">
                        <a:effectLst/>
                        <a:latin typeface="Circe Bold" panose="020B0604020202020204" charset="-52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27188376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 fontAlgn="auto">
                        <a:spcAft>
                          <a:spcPts val="0"/>
                        </a:spcAft>
                      </a:pPr>
                      <a:endParaRPr lang="ru-RU" sz="100" kern="150" dirty="0">
                        <a:effectLst/>
                        <a:latin typeface="+mn-lt"/>
                        <a:ea typeface="SimSun" panose="02010600030101010101" pitchFamily="2" charset="-122"/>
                        <a:cs typeface="Mangal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140274902"/>
                  </a:ext>
                </a:extLst>
              </a:tr>
              <a:tr h="290596">
                <a:tc>
                  <a:txBody>
                    <a:bodyPr/>
                    <a:lstStyle/>
                    <a:p>
                      <a:pPr marL="285750" indent="-285750" algn="just" fontAlgn="auto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Изготовление аудио-ролика о товарах (работах, услугах) СМСП и трансляция его в эфире радиостанции Иркутской области - (ролик 20 сек.)</a:t>
                      </a:r>
                      <a:endParaRPr kumimoji="0" lang="ru-R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irce Bold" panose="020B0604020202020204" charset="-52"/>
                        <a:ea typeface="+mn-ea"/>
                        <a:cs typeface="+mn-cs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462528803"/>
                  </a:ext>
                </a:extLst>
              </a:tr>
              <a:tr h="306989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  <a:ea typeface="+mn-ea"/>
                          <a:cs typeface="+mn-cs"/>
                        </a:rPr>
                        <a:t>Трансляция аудиорекламы в торговых центрах и супермаркетах </a:t>
                      </a: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1379801278"/>
                  </a:ext>
                </a:extLst>
              </a:tr>
              <a:tr h="281819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Изготовление полиграфической продукции о товарах (работах, услугах) СМСП (листовки, брошюры и пр.)</a:t>
                      </a:r>
                      <a:endParaRPr kumimoji="0" lang="ru-R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irce Bold" panose="020B0604020202020204" charset="-52"/>
                        <a:ea typeface="+mn-ea"/>
                        <a:cs typeface="+mn-cs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2871755472"/>
                  </a:ext>
                </a:extLst>
              </a:tr>
              <a:tr h="348089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  <a:ea typeface="+mn-ea"/>
                          <a:cs typeface="+mn-cs"/>
                        </a:rPr>
                        <a:t>Разработка маркетинговой стратегии</a:t>
                      </a: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2256935556"/>
                  </a:ext>
                </a:extLst>
              </a:tr>
              <a:tr h="297981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  <a:ea typeface="+mn-ea"/>
                          <a:cs typeface="+mn-cs"/>
                        </a:rPr>
                        <a:t>Создание профессионального </a:t>
                      </a:r>
                      <a:r>
                        <a:rPr kumimoji="0" lang="ru-RU" sz="1400" b="0" u="none" strike="noStrike" kern="1200" cap="none" spc="0" normalizeH="0" baseline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  <a:ea typeface="+mn-ea"/>
                          <a:cs typeface="+mn-cs"/>
                        </a:rPr>
                        <a:t>фотоконтента</a:t>
                      </a:r>
                      <a:endParaRPr kumimoji="0" lang="ru-R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irce Bold" panose="020B0604020202020204" charset="-52"/>
                        <a:ea typeface="+mn-ea"/>
                        <a:cs typeface="+mn-cs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164025463"/>
                  </a:ext>
                </a:extLst>
              </a:tr>
              <a:tr h="331000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  <a:ea typeface="+mn-ea"/>
                          <a:cs typeface="+mn-cs"/>
                        </a:rPr>
                        <a:t>Разработка руководства по фирменному стилю и оформлению социальных сетей</a:t>
                      </a: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776875933"/>
                  </a:ext>
                </a:extLst>
              </a:tr>
              <a:tr h="372331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Услуги по организации и проведению выставок</a:t>
                      </a:r>
                      <a:endParaRPr kumimoji="0" lang="ru-R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irce Bold" panose="020B0604020202020204" charset="-52"/>
                        <a:ea typeface="+mn-ea"/>
                        <a:cs typeface="+mn-cs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1530989641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Услуги по сопровождению и выводу на маркетплейсы</a:t>
                      </a:r>
                      <a:endParaRPr kumimoji="0" lang="ru-RU" sz="1400" b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irce Bold" panose="020B0604020202020204" charset="-52"/>
                        <a:ea typeface="+mn-ea"/>
                        <a:cs typeface="+mn-cs"/>
                      </a:endParaRP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3017224281"/>
                  </a:ext>
                </a:extLst>
              </a:tr>
              <a:tr h="365992">
                <a:tc>
                  <a:txBody>
                    <a:bodyPr/>
                    <a:lstStyle/>
                    <a:p>
                      <a:pPr marL="285750" indent="-285750" algn="just" defTabSz="914400" rtl="0" eaLnBrk="1" fontAlgn="auto" latinLnBrk="0" hangingPunct="1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400" b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irce Bold" panose="020B0604020202020204" charset="-52"/>
                        </a:rPr>
                        <a:t>Подготовка и написание бизнес-планов</a:t>
                      </a:r>
                    </a:p>
                  </a:txBody>
                  <a:tcPr marL="43708" marR="43708" marT="0" marB="0" anchor="ctr"/>
                </a:tc>
                <a:extLst>
                  <a:ext uri="{0D108BD9-81ED-4DB2-BD59-A6C34878D82A}">
                    <a16:rowId xmlns:a16="http://schemas.microsoft.com/office/drawing/2014/main" val="221656246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8334" y="6101023"/>
            <a:ext cx="1198205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Получить консультацию по мерам поддержки можно по тел.: 8 (3952) 258-520 доб. 223, 258, 208, 148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                                  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https://mb38.ru/institutes/instituty38/</a:t>
            </a:r>
            <a:endParaRPr lang="ru-RU" sz="1400" dirty="0">
              <a:solidFill>
                <a:schemeClr val="accent1">
                  <a:lumMod val="75000"/>
                </a:schemeClr>
              </a:solidFill>
              <a:highlight>
                <a:srgbClr val="FFFF00"/>
              </a:highlight>
              <a:latin typeface="Circe Bold" panose="020B0602020203020203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4712" y="5801347"/>
            <a:ext cx="792119" cy="79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729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2648" y="248699"/>
            <a:ext cx="75007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центра сертификации , стандартизации и испытаний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250" y="1113466"/>
            <a:ext cx="12158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Circe Bold" panose="020B0602020203020203"/>
              </a:rPr>
              <a:t>ССИ(КП) предназначен для технологической поддержки малых и средних производственных предприятий, для обеспечения внедрения инновационных технологий и повышения технологической готовности в качестве экспортеров и поставщиков высокотехнологичной продукции для крупных промышленных предприятий.</a:t>
            </a:r>
          </a:p>
          <a:p>
            <a:br>
              <a:rPr lang="ru-RU" sz="1600" dirty="0"/>
            </a:b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121294"/>
            <a:ext cx="120451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irce Bold" panose="020B0602020203020203"/>
              </a:rPr>
              <a:t>сертификация продукции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Circe Bold" panose="020B060202020302020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irce Bold" panose="020B0602020203020203"/>
              </a:rPr>
              <a:t>проведение механических испытаний аккредитованной лабораторией Центра сертификации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>
              <a:latin typeface="Circe Bold" panose="020B060202020302020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irce Bold" panose="020B0602020203020203"/>
              </a:rPr>
              <a:t>стандартизация, консультирование касательно правил и методов испытаний и измерений, правил отбора образцов</a:t>
            </a:r>
          </a:p>
          <a:p>
            <a:pPr algn="just"/>
            <a:endParaRPr lang="ru-RU" b="1" dirty="0">
              <a:latin typeface="Circe Bold" panose="020B0602020203020203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dirty="0">
                <a:latin typeface="Circe Bold" panose="020B0602020203020203"/>
              </a:rPr>
              <a:t>разработка технической документации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648" y="4556886"/>
            <a:ext cx="11939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333333"/>
                </a:solidFill>
                <a:latin typeface="Circe Bold" panose="020B0602020203020203"/>
              </a:rPr>
              <a:t>Кто может получить услугу:</a:t>
            </a:r>
            <a:r>
              <a:rPr lang="ru-RU" u="sng" dirty="0">
                <a:solidFill>
                  <a:srgbClr val="333333"/>
                </a:solidFill>
                <a:latin typeface="Circe Bold" panose="020B0602020203020203"/>
              </a:rPr>
              <a:t> </a:t>
            </a:r>
          </a:p>
          <a:p>
            <a:br>
              <a:rPr lang="ru-RU" dirty="0"/>
            </a:br>
            <a:r>
              <a:rPr lang="ru-RU" dirty="0">
                <a:solidFill>
                  <a:srgbClr val="333333"/>
                </a:solidFill>
                <a:latin typeface="Circe Bold" panose="020B0602020203020203"/>
              </a:rPr>
              <a:t>- СМСП зарегистрированные на территории Иркутской области.</a:t>
            </a:r>
            <a:br>
              <a:rPr lang="ru-RU" dirty="0">
                <a:latin typeface="Circe Bold" panose="020B0602020203020203"/>
              </a:rPr>
            </a:br>
            <a:r>
              <a:rPr lang="ru-RU" dirty="0">
                <a:solidFill>
                  <a:srgbClr val="333333"/>
                </a:solidFill>
                <a:latin typeface="Circe Bold" panose="020B0602020203020203"/>
              </a:rPr>
              <a:t>- </a:t>
            </a:r>
            <a:r>
              <a:rPr lang="ru-RU" dirty="0" err="1">
                <a:solidFill>
                  <a:srgbClr val="333333"/>
                </a:solidFill>
                <a:latin typeface="Circe Bold" panose="020B0602020203020203"/>
              </a:rPr>
              <a:t>Самозанятые</a:t>
            </a:r>
            <a:endParaRPr lang="ru-RU" dirty="0">
              <a:latin typeface="Circe Bold" panose="020B0602020203020203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648" y="6066498"/>
            <a:ext cx="1256607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Получить консультацию по мерам поддержки можно по  тел. :  8 (3952) 258-520 доб. 145, 146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https ://mb38.ru/uslugi/usluga.php?ELEMENT_ID=3744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Circe Bold" panose="020B0602020203020203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3419" y="5757215"/>
            <a:ext cx="856736" cy="856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7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0231" y="171442"/>
            <a:ext cx="8107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регионального центра инжиниринга: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0231" y="665464"/>
            <a:ext cx="118317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разработка технической (конструкторской/технологической) документации для организации и управления производственным процессом;</a:t>
            </a:r>
          </a:p>
          <a:p>
            <a:br>
              <a:rPr lang="ru-RU" sz="1600" dirty="0">
                <a:latin typeface="Circe Bold" panose="020B0604020202020204" charset="-52"/>
              </a:rPr>
            </a:br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разработка технической документации для автоматизации или </a:t>
            </a:r>
            <a:r>
              <a:rPr lang="ru-RU" sz="1600" dirty="0" err="1">
                <a:solidFill>
                  <a:srgbClr val="2C2A29"/>
                </a:solidFill>
                <a:latin typeface="Circe Bold" panose="020B0604020202020204" charset="-52"/>
              </a:rPr>
              <a:t>цифровизации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 производственного процесса;</a:t>
            </a:r>
          </a:p>
          <a:p>
            <a:br>
              <a:rPr lang="ru-RU" sz="1600" dirty="0">
                <a:latin typeface="Circe Bold" panose="020B0604020202020204" charset="-52"/>
              </a:rPr>
            </a:br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проведение маркетингового исследования, разработка фирменного стиля, логотипа;</a:t>
            </a:r>
          </a:p>
          <a:p>
            <a:br>
              <a:rPr lang="ru-RU" sz="1600" dirty="0">
                <a:latin typeface="Circe Bold" panose="020B0604020202020204" charset="-52"/>
              </a:rPr>
            </a:br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проведение лабораторных исследований и получение сертификата/декларации;</a:t>
            </a:r>
          </a:p>
          <a:p>
            <a:br>
              <a:rPr lang="ru-RU" sz="1600" dirty="0">
                <a:latin typeface="Circe Bold" panose="020B0604020202020204" charset="-52"/>
              </a:rPr>
            </a:br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</a:t>
            </a:r>
            <a:r>
              <a:rPr lang="ru-RU" sz="1600" dirty="0" err="1">
                <a:solidFill>
                  <a:srgbClr val="2C2A29"/>
                </a:solidFill>
                <a:latin typeface="Circe Bold" panose="020B0604020202020204" charset="-52"/>
              </a:rPr>
              <a:t>регистрирация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 патента или товарного знака;</a:t>
            </a:r>
          </a:p>
          <a:p>
            <a:br>
              <a:rPr lang="ru-RU" sz="1600" dirty="0">
                <a:latin typeface="Circe Bold" panose="020B0604020202020204" charset="-52"/>
              </a:rPr>
            </a:br>
            <a:r>
              <a:rPr lang="ru-RU" sz="1600" b="1" dirty="0">
                <a:solidFill>
                  <a:srgbClr val="2C2A29"/>
                </a:solidFill>
                <a:latin typeface="Circe Bold" panose="020B0604020202020204" charset="-52"/>
              </a:rPr>
              <a:t>•</a:t>
            </a:r>
            <a:r>
              <a:rPr lang="ru-RU" sz="1600" dirty="0">
                <a:solidFill>
                  <a:srgbClr val="2C2A29"/>
                </a:solidFill>
                <a:latin typeface="Circe Bold" panose="020B0604020202020204" charset="-52"/>
              </a:rPr>
              <a:t> получение консультаций о всех мерах поддержки, предназначенных для производственных предприятий и предприятий, выпускающих инновационную продукцию.</a:t>
            </a:r>
          </a:p>
          <a:p>
            <a:endParaRPr lang="ru-RU" sz="1600" dirty="0">
              <a:solidFill>
                <a:srgbClr val="2C2A29"/>
              </a:solidFill>
              <a:latin typeface="Circe Bold" panose="020B0604020202020204" charset="-52"/>
            </a:endParaRPr>
          </a:p>
          <a:p>
            <a:pPr fontAlgn="t"/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sz="1600" b="1" dirty="0">
                <a:solidFill>
                  <a:srgbClr val="FF0000"/>
                </a:solidFill>
                <a:latin typeface="Circe Bold" panose="020B0604020202020204" charset="-52"/>
              </a:rPr>
              <a:t>Фонд финансирует до 80 % от стоимости услуг</a:t>
            </a:r>
            <a:r>
              <a:rPr lang="ru-RU" sz="1600" dirty="0">
                <a:latin typeface="Circe Bold" panose="020B0604020202020204" charset="-52"/>
              </a:rPr>
              <a:t> </a:t>
            </a:r>
            <a:r>
              <a:rPr lang="ru-RU" sz="1600" b="1" dirty="0">
                <a:solidFill>
                  <a:srgbClr val="FF0000"/>
                </a:solidFill>
                <a:latin typeface="Circe Bold" panose="020B0604020202020204" charset="-52"/>
              </a:rPr>
              <a:t>по:</a:t>
            </a:r>
          </a:p>
          <a:p>
            <a:pPr fontAlgn="t"/>
            <a:endParaRPr lang="ru-RU" sz="1600" b="1" dirty="0">
              <a:solidFill>
                <a:srgbClr val="FF0000"/>
              </a:solidFill>
              <a:latin typeface="Circe Bold" panose="020B0604020202020204" charset="-52"/>
            </a:endParaRPr>
          </a:p>
          <a:p>
            <a:pPr marL="285750" indent="-285750" algn="just" fontAlgn="t">
              <a:buFont typeface="Arial" panose="020B0604020202020204" pitchFamily="34" charset="0"/>
              <a:buChar char="•"/>
            </a:pPr>
            <a:r>
              <a:rPr lang="ru-RU" sz="1600" dirty="0">
                <a:latin typeface="Circe Bold" panose="020B0604020202020204" charset="-52"/>
              </a:rPr>
              <a:t>содействию в проведение патентных исследований и оформлении прав на результаты интеллектуальной деятельности;</a:t>
            </a:r>
          </a:p>
          <a:p>
            <a:pPr marL="285750" indent="-285750" algn="just" fontAlgn="t">
              <a:buFont typeface="Arial" panose="020B0604020202020204" pitchFamily="34" charset="0"/>
              <a:buChar char="•"/>
            </a:pPr>
            <a:r>
              <a:rPr lang="ru-RU" sz="1600" dirty="0">
                <a:latin typeface="Circe Bold" panose="020B0604020202020204" charset="-52"/>
              </a:rPr>
              <a:t>модернизации, </a:t>
            </a:r>
            <a:r>
              <a:rPr lang="ru-RU" sz="1600" dirty="0" err="1">
                <a:latin typeface="Circe Bold" panose="020B0604020202020204" charset="-52"/>
              </a:rPr>
              <a:t>цифровизации</a:t>
            </a:r>
            <a:r>
              <a:rPr lang="ru-RU" sz="1600" dirty="0">
                <a:latin typeface="Circe Bold" panose="020B0604020202020204" charset="-52"/>
              </a:rPr>
              <a:t> и автоматизации производства и производственных процессов и/или повышении производительности труда;</a:t>
            </a:r>
          </a:p>
          <a:p>
            <a:pPr marL="285750" indent="-285750" algn="just" fontAlgn="t">
              <a:buFont typeface="Arial" panose="020B0604020202020204" pitchFamily="34" charset="0"/>
              <a:buChar char="•"/>
            </a:pPr>
            <a:r>
              <a:rPr lang="ru-RU" sz="1600" dirty="0">
                <a:latin typeface="Circe Bold" panose="020B0604020202020204" charset="-52"/>
              </a:rPr>
              <a:t>составлении и разработки программ развития, бизнес-планов, технико-экономического обоснований (ТЭО), инвестиционных меморандумов (ИМ) для получении грантов ФРП, ФСИ и т.п.</a:t>
            </a:r>
          </a:p>
          <a:p>
            <a:endParaRPr lang="ru-RU" sz="1200" b="1" dirty="0">
              <a:solidFill>
                <a:schemeClr val="accent2">
                  <a:lumMod val="50000"/>
                </a:schemeClr>
              </a:solidFill>
              <a:latin typeface="Circe Bold" panose="020B0602020203020203"/>
            </a:endParaRPr>
          </a:p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Получить консультацию по мерам поддержки можно по тел.:  8 (3952) 258-520  доб. 153, 154</a:t>
            </a:r>
          </a:p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 </a:t>
            </a:r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 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Circe Bold" panose="020B0602020203020203"/>
              </a:rPr>
              <a:t>https://mb38.ru/uslugi/usluga.php?ELEMENT_ID=3778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Circe Bold" panose="020B0604020202020204" charset="-52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220" y="6036227"/>
            <a:ext cx="716692" cy="71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730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806" y="14021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ЦЕНТРА КЛАСТЕРНОГО РАЗВИТИЯ: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1806" y="609770"/>
            <a:ext cx="6096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b="1" u="sng" cap="all" dirty="0">
                <a:solidFill>
                  <a:srgbClr val="FF0000"/>
                </a:solidFill>
                <a:latin typeface="Circe Bold" panose="020B0602020203020203"/>
              </a:rPr>
              <a:t>Консультационные услуги:</a:t>
            </a:r>
          </a:p>
          <a:p>
            <a:endParaRPr lang="ru-RU" sz="1200" cap="all" dirty="0">
              <a:solidFill>
                <a:schemeClr val="tx1">
                  <a:lumMod val="75000"/>
                  <a:lumOff val="25000"/>
                </a:schemeClr>
              </a:solidFill>
              <a:latin typeface="Circe Bold" panose="020B0602020203020203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irce Bold" panose="020B0602020203020203"/>
              </a:rPr>
              <a:t>Аудит маркетинга компании </a:t>
            </a:r>
          </a:p>
          <a:p>
            <a:r>
              <a:rPr lang="ru-RU" sz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irce Bold" panose="020B0602020203020203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irce Bold" panose="020B0602020203020203"/>
              </a:rPr>
              <a:t>Аудит системы сбыта</a:t>
            </a:r>
          </a:p>
          <a:p>
            <a:endParaRPr lang="ru-RU" sz="1200" cap="all" dirty="0">
              <a:solidFill>
                <a:schemeClr val="tx1">
                  <a:lumMod val="75000"/>
                  <a:lumOff val="25000"/>
                </a:schemeClr>
              </a:solidFill>
              <a:latin typeface="Circe Bold" panose="020B0602020203020203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cap="all" dirty="0">
                <a:solidFill>
                  <a:schemeClr val="tx1">
                    <a:lumMod val="75000"/>
                    <a:lumOff val="25000"/>
                  </a:schemeClr>
                </a:solidFill>
                <a:latin typeface="Circe Bold" panose="020B0602020203020203"/>
              </a:rPr>
              <a:t>Аудит продавцов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331" y="3658079"/>
            <a:ext cx="11804821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cap="all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УСЛУГИ ПО ДИЗАЙНУ:</a:t>
            </a:r>
          </a:p>
          <a:p>
            <a:endParaRPr lang="ru-RU" sz="1200" b="1" u="sng" cap="all" dirty="0">
              <a:latin typeface="Circe Bold" panose="020B0604020202020204" charset="0"/>
              <a:cs typeface="Circe Bold" panose="020B060402020202020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irce Bold" panose="020B0604020202020204" charset="0"/>
                <a:cs typeface="Circe Bold" panose="020B0604020202020204" charset="0"/>
              </a:rPr>
              <a:t>Разработка </a:t>
            </a:r>
            <a:r>
              <a:rPr lang="ru-RU" sz="1200" b="1" dirty="0" err="1">
                <a:latin typeface="Circe Bold" panose="020B0604020202020204" charset="0"/>
                <a:cs typeface="Circe Bold" panose="020B0604020202020204" charset="0"/>
              </a:rPr>
              <a:t>брендбука</a:t>
            </a:r>
            <a:r>
              <a:rPr lang="ru-RU" sz="1200" b="1" dirty="0">
                <a:latin typeface="Circe Bold" panose="020B0604020202020204" charset="0"/>
                <a:cs typeface="Circe Bold" panose="020B0604020202020204" charset="0"/>
              </a:rPr>
              <a:t> компании:</a:t>
            </a:r>
            <a:br>
              <a:rPr lang="ru-RU" sz="1200" dirty="0"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Официальный документ компании, в котором описывается концепция бренда, атрибуты (суть, позиция, миссия, философия, ценности, индивидуальность), целевая аудитория, позиционирование, руководство по фирменному стилю с описанием правил использования фирменных элементов на носителях.</a:t>
            </a:r>
            <a:br>
              <a:rPr lang="ru-RU" sz="1200" dirty="0"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200" b="1" dirty="0">
                <a:latin typeface="Circe Bold" panose="020B0604020202020204" charset="0"/>
                <a:cs typeface="Circe Bold" panose="020B0604020202020204" charset="0"/>
              </a:rPr>
              <a:t>Разработка фирменного стиля: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Фирменный стиль — это необходимый минимум для идентификации бренда, включающий в себя фирменные шрифт, цвета, логотип, правила верстки, графику. Этого достаточно для небольших компаний.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irce Bold" panose="020B0604020202020204" charset="0"/>
                <a:cs typeface="Circe Bold" panose="020B0604020202020204" charset="0"/>
              </a:rPr>
              <a:t>Разработка дизайна упаковки:</a:t>
            </a:r>
            <a:br>
              <a:rPr lang="ru-RU" sz="1200" dirty="0"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Упаковка — это элемент, позволяющий товарам выделиться на полке, мотивировать внимание покупателя к приобретению товара в условиях высокого уровня конкуренции на рынке.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b="1" dirty="0">
                <a:latin typeface="Circe Bold" panose="020B0604020202020204" charset="0"/>
                <a:cs typeface="Circe Bold" panose="020B0604020202020204" charset="0"/>
              </a:rPr>
              <a:t>Разработка дизайна и печать рекламных буклетов, листовок:</a:t>
            </a:r>
            <a:br>
              <a:rPr lang="ru-RU" sz="1200" dirty="0"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Печатные материалы, содержащие информацию о вашей компании или мероприятии, помогут донести необходимую информацию в презентабельном виде, понятно и наглядно. </a:t>
            </a:r>
            <a:r>
              <a:rPr lang="ru-RU" sz="1200" b="1" u="sng" cap="all" dirty="0">
                <a:latin typeface="Circe Bold" panose="020B0604020202020204" charset="0"/>
                <a:cs typeface="Circe Bold" panose="020B0604020202020204" charset="0"/>
              </a:rPr>
              <a:t> </a:t>
            </a:r>
            <a:endParaRPr lang="ru-RU" sz="1200" b="1" i="0" u="sng" cap="all" dirty="0">
              <a:effectLst/>
              <a:latin typeface="Circe Bold" panose="020B0604020202020204" charset="0"/>
              <a:cs typeface="Circe Bold" panose="020B060402020202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1806" y="2094990"/>
            <a:ext cx="747171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u="sng" cap="all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Маркетинговые услуги: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9865" y="2472214"/>
            <a:ext cx="68411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Разработка видеоролика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Разработка бизнес-плана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Маркетинговое исследование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Консультация маркетолога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Разработка маркетинговой стратегии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Разработка одностраничного сайта (</a:t>
            </a:r>
            <a:r>
              <a:rPr lang="ru-RU" sz="1200" dirty="0" err="1"/>
              <a:t>лендинга</a:t>
            </a:r>
            <a:r>
              <a:rPr lang="ru-RU" sz="1200" dirty="0"/>
              <a:t>)</a:t>
            </a:r>
            <a:endParaRPr lang="ru-RU" sz="1200" dirty="0">
              <a:latin typeface="Circe Bold" panose="020B0604020202020204" charset="0"/>
              <a:cs typeface="Circe Bold" panose="020B060402020202020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12026" y="1325549"/>
            <a:ext cx="75372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cap="all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ПОДДЕРЖКА</a:t>
            </a:r>
          </a:p>
          <a:p>
            <a:pPr algn="ctr"/>
            <a:endParaRPr lang="ru-RU" sz="1400" b="1" u="sng" cap="all" dirty="0">
              <a:latin typeface="Circe Bold" panose="020B0604020202020204" charset="0"/>
              <a:cs typeface="Circe Bold" panose="020B0604020202020204" charset="0"/>
            </a:endParaRPr>
          </a:p>
          <a:p>
            <a:pPr algn="ctr"/>
            <a:r>
              <a:rPr lang="ru-RU" sz="1400" b="1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SMM-поддержка, 1 мес.</a:t>
            </a:r>
            <a:b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Ведение профиля в социальной сети.</a:t>
            </a:r>
            <a:b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400" b="1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Сопровождение маркетолога, 1 мес.</a:t>
            </a:r>
            <a:b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Консультации маркетолога по текущим вопросам.</a:t>
            </a:r>
            <a:b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400" b="1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Сопровождение дизайнера, 1 мес.</a:t>
            </a:r>
            <a:b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</a:br>
            <a:r>
              <a:rPr lang="ru-RU" sz="1400" dirty="0">
                <a:solidFill>
                  <a:srgbClr val="333333"/>
                </a:solidFill>
                <a:latin typeface="Circe Bold" panose="020B0604020202020204" charset="0"/>
                <a:cs typeface="Circe Bold" panose="020B0604020202020204" charset="0"/>
              </a:rPr>
              <a:t>Выполнение текущего объема работ компании по дизайну: разработка печатной продукции, макетов для рекламы и др. в соответствии с фирменным стилем </a:t>
            </a:r>
            <a:endParaRPr lang="ru-RU" sz="1400" b="0" i="0" dirty="0">
              <a:solidFill>
                <a:srgbClr val="333333"/>
              </a:solidFill>
              <a:effectLst/>
              <a:latin typeface="Circe Bold" panose="020B0604020202020204" charset="0"/>
              <a:cs typeface="Circe Bold" panose="020B060402020202020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6299072"/>
            <a:ext cx="12192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Получить консультацию по мерам поддержки можно по тел.: 8 (3952) 258-520 доб. 150, 134, 130, 147, 160, 155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10657" y="6494146"/>
            <a:ext cx="4214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https://mb38.ru/uslugi/usluga.php?ELEMENT_ID=4347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5458" y="6199196"/>
            <a:ext cx="661938" cy="6619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6443583"/>
            <a:ext cx="2462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80112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583" y="196334"/>
            <a:ext cx="71716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ЦЕНТРА поддержки экспорта: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78252"/>
            <a:ext cx="11982563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КОНСУЛЬТИРОВАНИЕ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350" dirty="0">
              <a:latin typeface="Circe Bold" panose="020B0604020202020204" charset="0"/>
              <a:cs typeface="Circe Bold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ОБЕСПЕЧЕНИЕ УЧАСТИЯ СМСП В МЕЖДУНАРОДНЫХ ВЫСТАВКАХ, ЯРМАРКАХ, ПРОВЕДЕНИЕ БИЗНЕС-МИССИЙ</a:t>
            </a:r>
          </a:p>
          <a:p>
            <a:pPr algn="just"/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ОБЕСПЕЧЕНИЕ ДОСТУПА К РОССИЙСКИМ И МЕЖДУНАРОДНЫМ ИНФОРМАЦИОННЫМ ПОРТАЛАМ И БАЗАМ ДАННЫХ ПО НАПРАВЛЕНИЮ ВЭД</a:t>
            </a:r>
          </a:p>
          <a:p>
            <a:pPr algn="just"/>
            <a:endParaRPr lang="ru-RU" sz="1350" dirty="0">
              <a:latin typeface="Circe Bold" panose="020B0604020202020204" charset="0"/>
              <a:cs typeface="Circe Bold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ОБУЧЕНИЕ И ПОВЫШЕНИЕ КВАЛИФИКАЦИИ СМСП</a:t>
            </a:r>
          </a:p>
          <a:p>
            <a:pPr algn="just"/>
            <a:endParaRPr lang="ru-RU" sz="1350" dirty="0">
              <a:latin typeface="Circe Bold" panose="020B0604020202020204" charset="0"/>
              <a:cs typeface="Circe Bold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СОДЕЙСТВИЕ СМСП В ПРОВЕДЕНИИ СТАНДАРТИЗАЦИИ, СЕРТИФИКАЦИИ, ЛИЦЕНЗИРОВАНИИ</a:t>
            </a:r>
          </a:p>
          <a:p>
            <a:pPr algn="just"/>
            <a:endParaRPr lang="ru-RU" sz="1350" dirty="0">
              <a:latin typeface="Circe Bold" panose="020B0604020202020204" charset="0"/>
              <a:cs typeface="Circe Bold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МОДЕРНИЗАЦИЯ/СОЗДАНИЕ САЙТОВ НА ИНОСТРАННОМ ЯЗЫКЕ</a:t>
            </a:r>
          </a:p>
          <a:p>
            <a:pPr algn="just"/>
            <a:endParaRPr lang="ru-RU" sz="1350" dirty="0">
              <a:latin typeface="Circe Bold" panose="020B0604020202020204" charset="0"/>
              <a:cs typeface="Circe Bold" panose="020B060402020202020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>
                <a:latin typeface="Circe Bold" panose="020B0604020202020204" charset="0"/>
                <a:cs typeface="Circe Bold" panose="020B0604020202020204" charset="0"/>
              </a:rPr>
              <a:t>ПАТЕНТОВАНИЕ/ ЗАЩИТА ПРАВ  </a:t>
            </a:r>
          </a:p>
          <a:p>
            <a:pPr algn="just"/>
            <a:endParaRPr lang="ru-RU" sz="1400" dirty="0">
              <a:latin typeface="Circe Bold" panose="020B0604020202020204" charset="0"/>
              <a:cs typeface="Circe Bold" panose="020B0604020202020204" charset="0"/>
            </a:endParaRPr>
          </a:p>
          <a:p>
            <a:pPr algn="just"/>
            <a:r>
              <a:rPr lang="ru-RU" sz="1350" b="1" dirty="0">
                <a:solidFill>
                  <a:srgbClr val="FF0000"/>
                </a:solidFill>
              </a:rPr>
              <a:t>Подать заявку в ЦПЭ можно одним из следующих способов:</a:t>
            </a:r>
          </a:p>
          <a:p>
            <a:pPr algn="just"/>
            <a:endParaRPr lang="ru-RU" sz="1350" dirty="0">
              <a:solidFill>
                <a:srgbClr val="FF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350" dirty="0">
                <a:solidFill>
                  <a:srgbClr val="FF0000"/>
                </a:solidFill>
              </a:rPr>
              <a:t>ЛИЧНОЕ ОБРАЩЕНИЕ В ЦПЭ</a:t>
            </a:r>
          </a:p>
          <a:p>
            <a:pPr marL="285750" indent="-285750" algn="just">
              <a:buFontTx/>
              <a:buChar char="-"/>
            </a:pPr>
            <a:r>
              <a:rPr lang="ru-RU" sz="1350" dirty="0">
                <a:solidFill>
                  <a:srgbClr val="FF0000"/>
                </a:solidFill>
              </a:rPr>
              <a:t>ПОЧТОВОЙ СВЯЗЬЮ</a:t>
            </a:r>
          </a:p>
          <a:p>
            <a:pPr algn="just"/>
            <a:endParaRPr lang="ru-RU" sz="1350" b="1" u="sng" dirty="0"/>
          </a:p>
          <a:p>
            <a:pPr algn="just"/>
            <a:r>
              <a:rPr lang="ru-RU" sz="1350" b="1" dirty="0"/>
              <a:t>        </a:t>
            </a:r>
            <a:r>
              <a:rPr lang="ru-RU" sz="1350" b="1" u="sng" dirty="0"/>
              <a:t>ТРЕБУЕМЫЕ ДОКУМЕНТЫ: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/>
              <a:t>Заявка по форме согласно Регламенту Фонда;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/>
              <a:t> Анкета по форме согласно Регламенту Фонда;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/>
              <a:t>Презентация проекта;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/>
              <a:t>Подтверждающий документ об отсутствии неисполненной обязанности по уплате налогов в соответствии с законодательством РФ;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350" dirty="0"/>
              <a:t> Копия соглашения с инвестором (кредитным учреждением), предусматривающим финансовое обеспечение проекта (при наличии).</a:t>
            </a:r>
          </a:p>
          <a:p>
            <a:pPr lvl="1" algn="just"/>
            <a:endParaRPr lang="ru-RU" sz="1350" b="1" dirty="0">
              <a:solidFill>
                <a:schemeClr val="accent2">
                  <a:lumMod val="50000"/>
                </a:schemeClr>
              </a:solidFill>
              <a:latin typeface="Circe Bold" panose="020B0602020203020203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436605" y="6259075"/>
            <a:ext cx="12570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ru-RU" sz="1200" b="1" dirty="0">
                <a:solidFill>
                  <a:schemeClr val="accent2">
                    <a:lumMod val="50000"/>
                  </a:schemeClr>
                </a:solidFill>
                <a:latin typeface="Circe Bold" panose="020B0604020202020204" charset="0"/>
                <a:cs typeface="Circe Bold" panose="020B0604020202020204" charset="0"/>
              </a:rPr>
              <a:t>Получить консультацию по мерам поддержки можно по тел.: 8 (3952) 258-520 доб. 202, 227, 206, 211, 127, 230</a:t>
            </a:r>
            <a:endParaRPr lang="ru-RU" sz="1200" b="1" u="sng" dirty="0">
              <a:solidFill>
                <a:srgbClr val="FF0000"/>
              </a:solidFill>
              <a:latin typeface="Circe Bold" panose="020B0604020202020204" charset="0"/>
              <a:cs typeface="Circe Bold" panose="020B060402020202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61583" y="6469861"/>
            <a:ext cx="41063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https://mb38.ru/services/uslugi/vyyti-na-eksport.php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900" y="6206464"/>
            <a:ext cx="587257" cy="58725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6469862"/>
            <a:ext cx="2462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 </a:t>
            </a:r>
            <a:endParaRPr lang="ru-RU" sz="1400" b="1" u="sng" dirty="0"/>
          </a:p>
        </p:txBody>
      </p:sp>
    </p:spTree>
    <p:extLst>
      <p:ext uri="{BB962C8B-B14F-4D97-AF65-F5344CB8AC3E}">
        <p14:creationId xmlns:p14="http://schemas.microsoft.com/office/powerpoint/2010/main" val="412422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3129" y="122193"/>
            <a:ext cx="7312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cap="all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От ЦЕНТРА УПРАВЛЕНИЯ ГАРАНТИЙНОЙ ПОДДЕРЖКИ: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3129" y="497018"/>
            <a:ext cx="495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Подбор источника ФИНАНСИРОВАНИЯ проекта: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80473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ЛЬГОТНЫЕ ЗАЙМЫ И КРЕДИТЫ </a:t>
            </a:r>
            <a:r>
              <a:rPr lang="ru-RU" sz="1200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до 1 млрд. рублей от 1 % годовых</a:t>
            </a:r>
          </a:p>
          <a:p>
            <a:pPr marL="342900" indent="-342900">
              <a:buAutoNum type="arabicPeriod"/>
            </a:pPr>
            <a:endParaRPr lang="ru-RU" sz="1200" dirty="0">
              <a:latin typeface="Circe Bold" panose="020B0604020202020204" charset="0"/>
              <a:cs typeface="Circe Bold" panose="020B0604020202020204" charset="0"/>
            </a:endParaRPr>
          </a:p>
          <a:p>
            <a:pPr marL="342900" indent="-342900">
              <a:buAutoNum type="arabicPeriod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ЛИЗИНГ ОБОРУДОВАНИЯ </a:t>
            </a:r>
            <a:r>
              <a:rPr lang="ru-RU" sz="1200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до 50 млн. рублей 6%, 8% годовых</a:t>
            </a:r>
          </a:p>
          <a:p>
            <a:pPr marL="342900" indent="-342900">
              <a:buAutoNum type="arabicPeriod"/>
            </a:pPr>
            <a:endParaRPr lang="ru-RU" sz="1200" dirty="0">
              <a:solidFill>
                <a:srgbClr val="FF0000"/>
              </a:solidFill>
              <a:latin typeface="Circe Bold" panose="020B0604020202020204" charset="0"/>
              <a:cs typeface="Circe Bold" panose="020B0604020202020204" charset="0"/>
            </a:endParaRP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3.     МИКРОЗАЙМЫ </a:t>
            </a:r>
            <a:r>
              <a:rPr lang="ru-RU" sz="1200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до 5 млн. рублей от 1 % годовых</a:t>
            </a:r>
          </a:p>
          <a:p>
            <a:pPr marL="342900" indent="-342900">
              <a:buAutoNum type="arabicPeriod"/>
            </a:pPr>
            <a:endParaRPr lang="ru-RU" sz="1200" dirty="0">
              <a:solidFill>
                <a:srgbClr val="FF0000"/>
              </a:solidFill>
              <a:latin typeface="Circe Bold" panose="020B0604020202020204" charset="0"/>
              <a:cs typeface="Circe Bold" panose="020B0604020202020204" charset="0"/>
            </a:endParaRP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4.     ПОРУЧИТЕЛЬСТВО </a:t>
            </a:r>
            <a:r>
              <a:rPr lang="ru-RU" sz="1200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до 70% от суммы обязательства</a:t>
            </a:r>
          </a:p>
          <a:p>
            <a:pPr marL="342900" indent="-342900">
              <a:buAutoNum type="arabicPeriod"/>
            </a:pPr>
            <a:endParaRPr lang="ru-RU" sz="1200" dirty="0">
              <a:solidFill>
                <a:srgbClr val="FF0000"/>
              </a:solidFill>
              <a:latin typeface="Circe Bold" panose="020B0604020202020204" charset="0"/>
              <a:cs typeface="Circe Bold" panose="020B0604020202020204" charset="0"/>
            </a:endParaRPr>
          </a:p>
          <a:p>
            <a:endParaRPr lang="ru-RU" sz="1200" dirty="0">
              <a:solidFill>
                <a:srgbClr val="FF0000"/>
              </a:solidFill>
              <a:latin typeface="Circe Bold" panose="020B0604020202020204" charset="0"/>
              <a:cs typeface="Circe Bold" panose="020B060402020202020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70243" y="2157115"/>
            <a:ext cx="208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>
                <a:solidFill>
                  <a:schemeClr val="accent2">
                    <a:lumMod val="50000"/>
                  </a:schemeClr>
                </a:solidFill>
              </a:rPr>
              <a:t>ПОРУЧИТЕЛЬСТВО</a:t>
            </a:r>
            <a:r>
              <a:rPr lang="ru-RU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19036" y="2604937"/>
            <a:ext cx="375336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>
                <a:latin typeface="Circe Bold" panose="020B0604020202020204" charset="0"/>
                <a:cs typeface="Circe Bold" panose="020B0604020202020204" charset="0"/>
              </a:rPr>
              <a:t>ПО КРЕДИТНЫМ ДОГОВОРАМ</a:t>
            </a:r>
          </a:p>
          <a:p>
            <a:endParaRPr lang="ru-RU" sz="1200" dirty="0">
              <a:latin typeface="Circe Bold" panose="020B0604020202020204" charset="0"/>
              <a:cs typeface="Circe Bold" panose="020B0604020202020204" charset="0"/>
            </a:endParaRPr>
          </a:p>
          <a:p>
            <a:pPr algn="just"/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 Размер поручительства зависит от вида деятельности субъекта МСП :</a:t>
            </a:r>
          </a:p>
          <a:p>
            <a:pPr algn="just"/>
            <a:endParaRPr lang="ru-RU" sz="1200" dirty="0">
              <a:latin typeface="Circe Bold" panose="020B0604020202020204" charset="0"/>
              <a:cs typeface="Circe Bold" panose="020B0604020202020204" charset="0"/>
            </a:endParaRPr>
          </a:p>
          <a:p>
            <a:pPr algn="just"/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 - не более 70% от суммы кредита для  любого вида деятельности за исключением "торговля" 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не более 50% от суммы кредита для деятельности в сфере «торговля»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до 42 млн. руб. для приоритетных видов деятельности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до 25 млн. руб. для прочих видов деятельности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248309" y="2650027"/>
            <a:ext cx="353161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u="sng" dirty="0">
                <a:latin typeface="Circe Bold" panose="020B0604020202020204" charset="0"/>
                <a:cs typeface="Circe Bold" panose="020B0604020202020204" charset="0"/>
              </a:rPr>
              <a:t>ПО БАНКОВСКОЙ ГАРАНТИИ</a:t>
            </a:r>
          </a:p>
          <a:p>
            <a:endParaRPr lang="ru-RU" sz="1400" dirty="0">
              <a:latin typeface="Circe Bold" panose="020B0604020202020204" charset="0"/>
              <a:cs typeface="Circe Bold" panose="020B0604020202020204" charset="0"/>
            </a:endParaRPr>
          </a:p>
          <a:p>
            <a:pPr algn="just"/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Размер поручительства: до 70% от суммы банковской гарантии, но не более 42 млн. руб.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955832" y="3050136"/>
            <a:ext cx="399535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Размер поручительства: до 50% от суммы лизинга, но не более 25 млн. руб</a:t>
            </a:r>
            <a:r>
              <a:rPr lang="ru-RU" sz="1400" dirty="0">
                <a:latin typeface="Circe Bold" panose="020B0604020202020204" charset="0"/>
                <a:cs typeface="Circe Bold" panose="020B0604020202020204" charset="0"/>
              </a:rPr>
              <a:t>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328971" y="2604937"/>
            <a:ext cx="28207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u="sng" dirty="0">
                <a:latin typeface="Circe Bold" panose="020B0604020202020204" charset="0"/>
                <a:cs typeface="Circe Bold" panose="020B0604020202020204" charset="0"/>
              </a:rPr>
              <a:t>ПО ДОГОВОРАМ ЛИЗИНГА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28735" y="120660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Circe Bold" panose="020B0604020202020204" charset="0"/>
                <a:cs typeface="Circe Bold" panose="020B0604020202020204" charset="0"/>
              </a:rPr>
              <a:t>Вознаграждение за поручительство: 0,5% годовых от суммы поручительств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5067619"/>
            <a:ext cx="123979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u="sng" dirty="0">
                <a:solidFill>
                  <a:schemeClr val="accent2">
                    <a:lumMod val="50000"/>
                  </a:schemeClr>
                </a:solidFill>
                <a:latin typeface="Circe Bold" panose="020B0604020202020204" charset="0"/>
                <a:cs typeface="Circe Bold" panose="020B0604020202020204" charset="0"/>
              </a:rPr>
              <a:t>Основные требования: </a:t>
            </a:r>
          </a:p>
          <a:p>
            <a:endParaRPr lang="ru-RU" sz="1200" b="1" u="sng" dirty="0">
              <a:solidFill>
                <a:schemeClr val="accent2">
                  <a:lumMod val="50000"/>
                </a:schemeClr>
              </a:solidFill>
              <a:latin typeface="Circe Bold" panose="020B0604020202020204" charset="0"/>
              <a:cs typeface="Circe Bold" panose="020B0604020202020204" charset="0"/>
            </a:endParaRP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• Соответствие Федеральным требованиям (ФЗ № 209-ФЗ от 24.07.2007) </a:t>
            </a: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• регистрация и осуществление деятельности на территории Иркутской области </a:t>
            </a: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• отсутствие задолженности по начисленным налогам и сборам свыше 50 тыс. руб. </a:t>
            </a:r>
          </a:p>
          <a:p>
            <a:r>
              <a:rPr lang="ru-RU" sz="1200" dirty="0">
                <a:latin typeface="Circe Bold" panose="020B0604020202020204" charset="0"/>
                <a:cs typeface="Circe Bold" panose="020B0604020202020204" charset="0"/>
              </a:rPr>
              <a:t>• отсутствие процедур несостоятельности (банкротства) либо санкций в виде аннулирования или приостановления лицензии.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564128" y="4082499"/>
            <a:ext cx="29877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Субъект МСП </a:t>
            </a:r>
          </a:p>
          <a:p>
            <a:pPr algn="ctr"/>
            <a:r>
              <a:rPr lang="ru-RU" dirty="0">
                <a:solidFill>
                  <a:srgbClr val="FF0000"/>
                </a:solidFill>
                <a:latin typeface="Circe Bold" panose="020B0604020202020204" charset="0"/>
                <a:cs typeface="Circe Bold" panose="020B0604020202020204" charset="0"/>
              </a:rPr>
              <a:t>Не более 250 работников + Выручка до 2 млрд. руб.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6253635"/>
            <a:ext cx="1180805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50" b="1" dirty="0">
                <a:solidFill>
                  <a:schemeClr val="accent2">
                    <a:lumMod val="50000"/>
                  </a:schemeClr>
                </a:solidFill>
                <a:latin typeface="Circe Bold" panose="020B0602020203020203"/>
              </a:rPr>
              <a:t>Получить консультацию по мерам поддержки можно по тел.: 8 (3952) 258-520 доб. 138, 133, 144, 141, 142, 157 </a:t>
            </a:r>
          </a:p>
          <a:p>
            <a:r>
              <a:rPr lang="ru-RU" sz="1100" b="1" dirty="0">
                <a:solidFill>
                  <a:schemeClr val="accent2">
                    <a:lumMod val="50000"/>
                  </a:schemeClr>
                </a:solidFill>
                <a:highlight>
                  <a:srgbClr val="FFFF00"/>
                </a:highlight>
                <a:latin typeface="Circe Bold" panose="020B0602020203020203"/>
              </a:rPr>
              <a:t>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565760" y="6435785"/>
            <a:ext cx="4214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https://mb38.ru/uslugi/usluga.php?ELEMENT_ID=3767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9927" y="6178487"/>
            <a:ext cx="588878" cy="588878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0" y="6421836"/>
            <a:ext cx="24625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Circe Bold" panose="020B0602020203020203"/>
              </a:rPr>
              <a:t>Оставить заявку на сайте: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853039553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52696</TotalTime>
  <Words>1294</Words>
  <Application>Microsoft Office PowerPoint</Application>
  <PresentationFormat>Широкоэкранный</PresentationFormat>
  <Paragraphs>143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Circe</vt:lpstr>
      <vt:lpstr>Circe Bold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Щербинин Артем Игоревич</dc:creator>
  <cp:lastModifiedBy>Малакшинова Ирина Ринчиновна</cp:lastModifiedBy>
  <cp:revision>621</cp:revision>
  <cp:lastPrinted>2021-07-26T04:19:30Z</cp:lastPrinted>
  <dcterms:created xsi:type="dcterms:W3CDTF">2017-03-09T12:33:01Z</dcterms:created>
  <dcterms:modified xsi:type="dcterms:W3CDTF">2024-02-26T00:37:55Z</dcterms:modified>
</cp:coreProperties>
</file>