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1" r:id="rId1"/>
  </p:sldMasterIdLst>
  <p:notesMasterIdLst>
    <p:notesMasterId r:id="rId14"/>
  </p:notesMasterIdLst>
  <p:sldIdLst>
    <p:sldId id="292" r:id="rId2"/>
    <p:sldId id="315" r:id="rId3"/>
    <p:sldId id="321" r:id="rId4"/>
    <p:sldId id="355" r:id="rId5"/>
    <p:sldId id="356" r:id="rId6"/>
    <p:sldId id="328" r:id="rId7"/>
    <p:sldId id="345" r:id="rId8"/>
    <p:sldId id="311" r:id="rId9"/>
    <p:sldId id="313" r:id="rId10"/>
    <p:sldId id="351" r:id="rId11"/>
    <p:sldId id="278" r:id="rId12"/>
    <p:sldId id="277" r:id="rId13"/>
  </p:sldIdLst>
  <p:sldSz cx="12192000" cy="6858000"/>
  <p:notesSz cx="6670675" cy="97774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01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6" orient="horz" pos="2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ир Семенович Хатуев" initials="БСХ" lastIdx="2" clrIdx="0">
    <p:extLst>
      <p:ext uri="{19B8F6BF-5375-455C-9EA6-DF929625EA0E}">
        <p15:presenceInfo xmlns:p15="http://schemas.microsoft.com/office/powerpoint/2012/main" userId="S-1-5-21-2170477804-1131543203-2309311957-16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76A"/>
    <a:srgbClr val="562212"/>
    <a:srgbClr val="E74D39"/>
    <a:srgbClr val="D18C47"/>
    <a:srgbClr val="FF3F3F"/>
    <a:srgbClr val="FAD9CA"/>
    <a:srgbClr val="FAF7F4"/>
    <a:srgbClr val="F3ECE5"/>
    <a:srgbClr val="D6B89B"/>
    <a:srgbClr val="EEE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6374" autoAdjust="0"/>
  </p:normalViewPr>
  <p:slideViewPr>
    <p:cSldViewPr snapToGrid="0" showGuides="1">
      <p:cViewPr varScale="1">
        <p:scale>
          <a:sx n="65" d="100"/>
          <a:sy n="65" d="100"/>
        </p:scale>
        <p:origin x="408" y="48"/>
      </p:cViewPr>
      <p:guideLst>
        <p:guide orient="horz" pos="4201"/>
        <p:guide orient="horz"/>
        <p:guide pos="551"/>
        <p:guide orient="horz"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890626" cy="490568"/>
          </a:xfrm>
          <a:prstGeom prst="rect">
            <a:avLst/>
          </a:prstGeom>
        </p:spPr>
        <p:txBody>
          <a:bodyPr vert="horz" lIns="89919" tIns="44960" rIns="89919" bIns="4496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8" y="2"/>
            <a:ext cx="2890626" cy="490568"/>
          </a:xfrm>
          <a:prstGeom prst="rect">
            <a:avLst/>
          </a:prstGeom>
        </p:spPr>
        <p:txBody>
          <a:bodyPr vert="horz" lIns="89919" tIns="44960" rIns="89919" bIns="44960" rtlCol="0"/>
          <a:lstStyle>
            <a:lvl1pPr algn="r">
              <a:defRPr sz="1200"/>
            </a:lvl1pPr>
          </a:lstStyle>
          <a:p>
            <a:fld id="{6089EBDF-7FE5-4CDC-8682-282A0A422BA0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19" tIns="44960" rIns="89919" bIns="4496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05382"/>
            <a:ext cx="5336540" cy="3849857"/>
          </a:xfrm>
          <a:prstGeom prst="rect">
            <a:avLst/>
          </a:prstGeom>
        </p:spPr>
        <p:txBody>
          <a:bodyPr vert="horz" lIns="89919" tIns="44960" rIns="89919" bIns="4496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286849"/>
            <a:ext cx="2890626" cy="490568"/>
          </a:xfrm>
          <a:prstGeom prst="rect">
            <a:avLst/>
          </a:prstGeom>
        </p:spPr>
        <p:txBody>
          <a:bodyPr vert="horz" lIns="89919" tIns="44960" rIns="89919" bIns="4496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8" y="9286849"/>
            <a:ext cx="2890626" cy="490568"/>
          </a:xfrm>
          <a:prstGeom prst="rect">
            <a:avLst/>
          </a:prstGeom>
        </p:spPr>
        <p:txBody>
          <a:bodyPr vert="horz" lIns="89919" tIns="44960" rIns="89919" bIns="44960" rtlCol="0" anchor="b"/>
          <a:lstStyle>
            <a:lvl1pPr algn="r">
              <a:defRPr sz="1200"/>
            </a:lvl1pPr>
          </a:lstStyle>
          <a:p>
            <a:fld id="{B7568B9E-EA8A-47B2-AF9A-7E709E5DE0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7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67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7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23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9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3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5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91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4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2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96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3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3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5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77F3-E050-46DA-83B2-C8C97C932283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1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12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3.sv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40.svg"/><Relationship Id="rId9" Type="http://schemas.openxmlformats.org/officeDocument/2006/relationships/image" Target="../media/image17.sv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5.png"/><Relationship Id="rId5" Type="http://schemas.openxmlformats.org/officeDocument/2006/relationships/image" Target="../media/image13.png"/><Relationship Id="rId1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2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svg"/><Relationship Id="rId3" Type="http://schemas.openxmlformats.org/officeDocument/2006/relationships/image" Target="../media/image4.png"/><Relationship Id="rId7" Type="http://schemas.openxmlformats.org/officeDocument/2006/relationships/image" Target="../media/image24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svg"/><Relationship Id="rId5" Type="http://schemas.openxmlformats.org/officeDocument/2006/relationships/image" Target="../media/image26.svg"/><Relationship Id="rId15" Type="http://schemas.openxmlformats.org/officeDocument/2006/relationships/image" Target="../media/image32.svg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0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8976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9442" y="2903597"/>
            <a:ext cx="805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562212"/>
                </a:solidFill>
                <a:latin typeface="Arial" panose="020B0604020202020204" pitchFamily="34" charset="0"/>
                <a:ea typeface="DejaVu Serif Condensed" panose="02060606050605020204" pitchFamily="18" charset="0"/>
                <a:cs typeface="Arial" panose="020B0604020202020204" pitchFamily="34" charset="0"/>
              </a:rPr>
              <a:t>ФИНАНСОВАЯ ПОДДЕРЖКА БИЗНЕСА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96768" y="6280061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2020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419239-81AC-460C-8D96-7DDFA7349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" y="3528087"/>
            <a:ext cx="12192000" cy="16261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DD4E9B-7305-466D-9CAE-6031F65FE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" y="5594591"/>
            <a:ext cx="1888556" cy="16787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76E3EE-A011-4435-A5BE-542B013F4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552" y="0"/>
            <a:ext cx="2174448" cy="1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2926A"/>
                  </a:solidFill>
                </a:rPr>
                <a:t>28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78781" y="2185032"/>
            <a:ext cx="95091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562212"/>
              </a:solidFill>
              <a:latin typeface="PT Sans" panose="020B050302020302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562212"/>
                </a:solidFill>
                <a:latin typeface="PT Sans" panose="020B0503020203020204"/>
                <a:cs typeface="Arial" panose="020B0604020202020204" pitchFamily="34" charset="0"/>
              </a:rPr>
              <a:t>ГАРАНТИЙНЫЕ ПРОДУКТЫ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F82FD3-FABE-457C-89E9-EC295792BB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26923"/>
            <a:ext cx="1046236" cy="535554"/>
          </a:xfrm>
          <a:prstGeom prst="rect">
            <a:avLst/>
          </a:prstGeom>
        </p:spPr>
      </p:pic>
      <p:pic>
        <p:nvPicPr>
          <p:cNvPr id="17" name="Рисунок 16" descr="Рукопожатие">
            <a:extLst>
              <a:ext uri="{FF2B5EF4-FFF2-40B4-BE49-F238E27FC236}">
                <a16:creationId xmlns:a16="http://schemas.microsoft.com/office/drawing/2014/main" id="{2DC16C61-D567-4799-8F21-D7B1461A1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26349" y="2679269"/>
            <a:ext cx="638768" cy="638768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9969A45-F759-4A41-A8E4-ACE01E1A3E54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163EB67F-7FCD-4535-9CC8-B0DAEC872F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17548A23-F595-42C1-98A7-E52BB7115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012CAFA1-E9C6-4A8D-B225-922E4DFDCAAC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FC9B31AB-6BDA-488A-B511-FF413633D680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73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6938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Гарантийные продукты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-52065" y="6256151"/>
            <a:ext cx="12191999" cy="76632"/>
            <a:chOff x="0" y="6250291"/>
            <a:chExt cx="12191999" cy="76632"/>
          </a:xfrm>
        </p:grpSpPr>
        <p:sp>
          <p:nvSpPr>
            <p:cNvPr id="29" name="Прямоугольник 2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3" y="636693"/>
            <a:ext cx="1354895" cy="4702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DDA681-00CC-4B90-A360-A49389D463FD}"/>
              </a:ext>
            </a:extLst>
          </p:cNvPr>
          <p:cNvSpPr/>
          <p:nvPr/>
        </p:nvSpPr>
        <p:spPr>
          <a:xfrm>
            <a:off x="2197877" y="623508"/>
            <a:ext cx="91870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/>
              </a:rPr>
              <a:t>Поручительство Фонда позволяет предпринимателям получить кредит либо банковскую гарантию, лизинг, </a:t>
            </a:r>
            <a:r>
              <a:rPr lang="ru-RU" sz="1400" dirty="0" err="1">
                <a:latin typeface="PT Sans"/>
              </a:rPr>
              <a:t>займ</a:t>
            </a:r>
            <a:r>
              <a:rPr lang="ru-RU" sz="1400" dirty="0">
                <a:latin typeface="PT Sans"/>
              </a:rPr>
              <a:t>, даже при полном отсутствии собственного залогового обеспечения.</a:t>
            </a:r>
          </a:p>
          <a:p>
            <a:pPr algn="just"/>
            <a:endParaRPr lang="ru-RU" sz="1400" dirty="0">
              <a:latin typeface="PT San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EC2A63C-6B66-4485-9E24-D9003C189C27}"/>
              </a:ext>
            </a:extLst>
          </p:cNvPr>
          <p:cNvSpPr/>
          <p:nvPr/>
        </p:nvSpPr>
        <p:spPr>
          <a:xfrm>
            <a:off x="3509157" y="1304321"/>
            <a:ext cx="5107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D8976A"/>
                </a:solidFill>
                <a:latin typeface="PT Sans"/>
              </a:rPr>
              <a:t>Гарантийный фонд осуществляет поддержку</a:t>
            </a:r>
            <a:r>
              <a:rPr lang="en-US" sz="1400" dirty="0">
                <a:solidFill>
                  <a:srgbClr val="D8976A"/>
                </a:solidFill>
                <a:latin typeface="PT Sans"/>
              </a:rPr>
              <a:t> </a:t>
            </a:r>
            <a:r>
              <a:rPr lang="ru-RU" sz="1400" dirty="0">
                <a:solidFill>
                  <a:srgbClr val="D8976A"/>
                </a:solidFill>
                <a:latin typeface="PT Sans"/>
              </a:rPr>
              <a:t>в направлениях</a:t>
            </a:r>
            <a:r>
              <a:rPr lang="en-US" sz="1400" dirty="0">
                <a:solidFill>
                  <a:srgbClr val="D8976A"/>
                </a:solidFill>
                <a:latin typeface="PT Sans"/>
              </a:rPr>
              <a:t>:</a:t>
            </a:r>
            <a:r>
              <a:rPr lang="ru-RU" sz="1400" dirty="0">
                <a:solidFill>
                  <a:srgbClr val="D8976A"/>
                </a:solidFill>
                <a:latin typeface="PT Sans"/>
              </a:rPr>
              <a:t> </a:t>
            </a:r>
            <a:endParaRPr lang="ru-RU" sz="1400" dirty="0">
              <a:solidFill>
                <a:srgbClr val="D8976A"/>
              </a:solidFill>
            </a:endParaRPr>
          </a:p>
        </p:txBody>
      </p:sp>
      <p:pic>
        <p:nvPicPr>
          <p:cNvPr id="31" name="Рисунок 30" descr="Рукопожатие">
            <a:extLst>
              <a:ext uri="{FF2B5EF4-FFF2-40B4-BE49-F238E27FC236}">
                <a16:creationId xmlns:a16="http://schemas.microsoft.com/office/drawing/2014/main" id="{425AB0FF-7000-4974-983D-F9B6205FE1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-22391"/>
            <a:ext cx="638768" cy="63876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BF2B287-11D7-4AFB-AD07-BCE3AF12BB33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CE7C22D0-685F-47B5-971E-592EC689A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4">
              <a:extLst>
                <a:ext uri="{FF2B5EF4-FFF2-40B4-BE49-F238E27FC236}">
                  <a16:creationId xmlns:a16="http://schemas.microsoft.com/office/drawing/2014/main" id="{1378D83E-A445-4104-B52F-781EBBC2E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0107973E-1CC6-42F8-8552-82D9163AB410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9C9AFBE8-A461-44EC-9DB6-67851D54F7A4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69762F7-FAC3-4294-89B3-0F8BB909284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326923"/>
            <a:ext cx="1046236" cy="53555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B34E5E-F38B-4FC8-92F8-697D203C6D34}"/>
              </a:ext>
            </a:extLst>
          </p:cNvPr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</a:rPr>
              <a:t>29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2F0EB51-430F-415E-9C17-78923A3E7626}"/>
              </a:ext>
            </a:extLst>
          </p:cNvPr>
          <p:cNvGrpSpPr/>
          <p:nvPr/>
        </p:nvGrpSpPr>
        <p:grpSpPr>
          <a:xfrm>
            <a:off x="1743315" y="4420778"/>
            <a:ext cx="8705367" cy="1531313"/>
            <a:chOff x="1545048" y="3613498"/>
            <a:chExt cx="7387969" cy="1062639"/>
          </a:xfrm>
        </p:grpSpPr>
        <p:sp>
          <p:nvSpPr>
            <p:cNvPr id="61" name="Google Shape;117;p15">
              <a:extLst>
                <a:ext uri="{FF2B5EF4-FFF2-40B4-BE49-F238E27FC236}">
                  <a16:creationId xmlns:a16="http://schemas.microsoft.com/office/drawing/2014/main" id="{E19FE599-BD43-4C67-88A6-E3552577371C}"/>
                </a:ext>
              </a:extLst>
            </p:cNvPr>
            <p:cNvSpPr/>
            <p:nvPr/>
          </p:nvSpPr>
          <p:spPr>
            <a:xfrm>
              <a:off x="1545048" y="3615155"/>
              <a:ext cx="1880475" cy="491537"/>
            </a:xfrm>
            <a:prstGeom prst="chevron">
              <a:avLst>
                <a:gd name="adj" fmla="val 50000"/>
              </a:avLst>
            </a:prstGeom>
            <a:solidFill>
              <a:srgbClr val="D8976A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E74D39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62" name="Google Shape;125;p15">
              <a:extLst>
                <a:ext uri="{FF2B5EF4-FFF2-40B4-BE49-F238E27FC236}">
                  <a16:creationId xmlns:a16="http://schemas.microsoft.com/office/drawing/2014/main" id="{EC7821B3-0C87-45D5-9918-5FF43492D9A0}"/>
                </a:ext>
              </a:extLst>
            </p:cNvPr>
            <p:cNvSpPr txBox="1"/>
            <p:nvPr/>
          </p:nvSpPr>
          <p:spPr>
            <a:xfrm>
              <a:off x="1742399" y="3695368"/>
              <a:ext cx="1550894" cy="4740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Подача заявки</a:t>
              </a:r>
              <a:endParaRPr sz="1000" b="1" dirty="0">
                <a:solidFill>
                  <a:schemeClr val="bg1"/>
                </a:solidFill>
                <a:latin typeface="PT Sans" panose="020B0503020203020204" pitchFamily="34" charset="-52"/>
                <a:ea typeface="Proxima Nova"/>
                <a:cs typeface="Arial" pitchFamily="34" charset="0"/>
                <a:sym typeface="Proxima Nova"/>
              </a:endParaRPr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F5597F43-A791-4955-B764-B002C234DF14}"/>
                </a:ext>
              </a:extLst>
            </p:cNvPr>
            <p:cNvGrpSpPr/>
            <p:nvPr/>
          </p:nvGrpSpPr>
          <p:grpSpPr>
            <a:xfrm>
              <a:off x="3264610" y="3613498"/>
              <a:ext cx="2003358" cy="490970"/>
              <a:chOff x="2895569" y="1479658"/>
              <a:chExt cx="2003358" cy="494001"/>
            </a:xfrm>
          </p:grpSpPr>
          <p:sp>
            <p:nvSpPr>
              <p:cNvPr id="64" name="Google Shape;117;p15">
                <a:extLst>
                  <a:ext uri="{FF2B5EF4-FFF2-40B4-BE49-F238E27FC236}">
                    <a16:creationId xmlns:a16="http://schemas.microsoft.com/office/drawing/2014/main" id="{D3729E0D-D386-46BE-B1A1-1A25DA6405B2}"/>
                  </a:ext>
                </a:extLst>
              </p:cNvPr>
              <p:cNvSpPr/>
              <p:nvPr/>
            </p:nvSpPr>
            <p:spPr>
              <a:xfrm>
                <a:off x="2895569" y="1479658"/>
                <a:ext cx="1990196" cy="494001"/>
              </a:xfrm>
              <a:prstGeom prst="chevron">
                <a:avLst>
                  <a:gd name="adj" fmla="val 50000"/>
                </a:avLst>
              </a:prstGeom>
              <a:solidFill>
                <a:srgbClr val="D8976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65" name="Прямоугольник 64">
                <a:extLst>
                  <a:ext uri="{FF2B5EF4-FFF2-40B4-BE49-F238E27FC236}">
                    <a16:creationId xmlns:a16="http://schemas.microsoft.com/office/drawing/2014/main" id="{18F9BA49-66BD-48FF-9416-B821A61832D1}"/>
                  </a:ext>
                </a:extLst>
              </p:cNvPr>
              <p:cNvSpPr/>
              <p:nvPr/>
            </p:nvSpPr>
            <p:spPr>
              <a:xfrm>
                <a:off x="3215817" y="1571079"/>
                <a:ext cx="1683110" cy="402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Подбор необходимой формы финансирования</a:t>
                </a:r>
              </a:p>
            </p:txBody>
          </p:sp>
        </p:grp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8ED38BE1-C446-4274-8893-9EC0BEEB4CD2}"/>
                </a:ext>
              </a:extLst>
            </p:cNvPr>
            <p:cNvSpPr/>
            <p:nvPr/>
          </p:nvSpPr>
          <p:spPr>
            <a:xfrm>
              <a:off x="3361615" y="4199860"/>
              <a:ext cx="90441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3-10 дней</a:t>
              </a:r>
            </a:p>
          </p:txBody>
        </p: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3EB61D79-5162-41AE-B6B4-EA04A2B26361}"/>
                </a:ext>
              </a:extLst>
            </p:cNvPr>
            <p:cNvGrpSpPr/>
            <p:nvPr/>
          </p:nvGrpSpPr>
          <p:grpSpPr>
            <a:xfrm>
              <a:off x="5105347" y="3613498"/>
              <a:ext cx="1914839" cy="596284"/>
              <a:chOff x="4600462" y="1508019"/>
              <a:chExt cx="1430977" cy="996021"/>
            </a:xfrm>
          </p:grpSpPr>
          <p:sp>
            <p:nvSpPr>
              <p:cNvPr id="68" name="Google Shape;117;p15">
                <a:extLst>
                  <a:ext uri="{FF2B5EF4-FFF2-40B4-BE49-F238E27FC236}">
                    <a16:creationId xmlns:a16="http://schemas.microsoft.com/office/drawing/2014/main" id="{457A5249-1116-4FA6-86A3-D554E860DC28}"/>
                  </a:ext>
                </a:extLst>
              </p:cNvPr>
              <p:cNvSpPr/>
              <p:nvPr/>
            </p:nvSpPr>
            <p:spPr>
              <a:xfrm>
                <a:off x="4600462" y="1508019"/>
                <a:ext cx="1430977" cy="844971"/>
              </a:xfrm>
              <a:prstGeom prst="chevron">
                <a:avLst>
                  <a:gd name="adj" fmla="val 50000"/>
                </a:avLst>
              </a:prstGeom>
              <a:solidFill>
                <a:srgbClr val="D8976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69" name="Прямоугольник 68">
                <a:extLst>
                  <a:ext uri="{FF2B5EF4-FFF2-40B4-BE49-F238E27FC236}">
                    <a16:creationId xmlns:a16="http://schemas.microsoft.com/office/drawing/2014/main" id="{6F6F1CFC-26F6-4936-8353-DED194E82DFE}"/>
                  </a:ext>
                </a:extLst>
              </p:cNvPr>
              <p:cNvSpPr/>
              <p:nvPr/>
            </p:nvSpPr>
            <p:spPr>
              <a:xfrm>
                <a:off x="4797861" y="1578653"/>
                <a:ext cx="1070468" cy="925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Сбор документов, сопровождение и согласование проекта</a:t>
                </a:r>
              </a:p>
            </p:txBody>
          </p:sp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8DB2D32B-77C7-4332-B87B-E4A3E9FA3A07}"/>
                </a:ext>
              </a:extLst>
            </p:cNvPr>
            <p:cNvGrpSpPr/>
            <p:nvPr/>
          </p:nvGrpSpPr>
          <p:grpSpPr>
            <a:xfrm>
              <a:off x="6881591" y="3613499"/>
              <a:ext cx="2043904" cy="589340"/>
              <a:chOff x="6329131" y="1508019"/>
              <a:chExt cx="1468511" cy="972374"/>
            </a:xfrm>
          </p:grpSpPr>
          <p:sp>
            <p:nvSpPr>
              <p:cNvPr id="71" name="Google Shape;117;p15">
                <a:extLst>
                  <a:ext uri="{FF2B5EF4-FFF2-40B4-BE49-F238E27FC236}">
                    <a16:creationId xmlns:a16="http://schemas.microsoft.com/office/drawing/2014/main" id="{BC5178B7-6B60-4D51-8FE2-98671138D22F}"/>
                  </a:ext>
                </a:extLst>
              </p:cNvPr>
              <p:cNvSpPr/>
              <p:nvPr/>
            </p:nvSpPr>
            <p:spPr>
              <a:xfrm>
                <a:off x="6329131" y="1508019"/>
                <a:ext cx="1468511" cy="826962"/>
              </a:xfrm>
              <a:prstGeom prst="chevron">
                <a:avLst>
                  <a:gd name="adj" fmla="val 50000"/>
                </a:avLst>
              </a:prstGeom>
              <a:solidFill>
                <a:srgbClr val="D8976A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id="{6CD06441-F488-435D-9442-53FB028DC6F9}"/>
                  </a:ext>
                </a:extLst>
              </p:cNvPr>
              <p:cNvSpPr/>
              <p:nvPr/>
            </p:nvSpPr>
            <p:spPr>
              <a:xfrm flipH="1">
                <a:off x="6443309" y="1566331"/>
                <a:ext cx="1229452" cy="914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Выступает поручителем по сделке 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(при необходимости) </a:t>
                </a:r>
              </a:p>
            </p:txBody>
          </p:sp>
        </p:grpSp>
        <p:sp>
          <p:nvSpPr>
            <p:cNvPr id="77" name="Google Shape;117;p15">
              <a:extLst>
                <a:ext uri="{FF2B5EF4-FFF2-40B4-BE49-F238E27FC236}">
                  <a16:creationId xmlns:a16="http://schemas.microsoft.com/office/drawing/2014/main" id="{7026D10D-0389-43D5-A73C-2D226378BFFF}"/>
                </a:ext>
              </a:extLst>
            </p:cNvPr>
            <p:cNvSpPr/>
            <p:nvPr/>
          </p:nvSpPr>
          <p:spPr>
            <a:xfrm>
              <a:off x="1545049" y="4181748"/>
              <a:ext cx="1880475" cy="494389"/>
            </a:xfrm>
            <a:prstGeom prst="chevron">
              <a:avLst>
                <a:gd name="adj" fmla="val 50000"/>
              </a:avLst>
            </a:prstGeom>
            <a:solidFill>
              <a:srgbClr val="56221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E74D39"/>
                </a:solidFill>
                <a:latin typeface="PT Sans" panose="020B0503020203020204" pitchFamily="34" charset="-52"/>
              </a:endParaRPr>
            </a:p>
          </p:txBody>
        </p:sp>
        <p:sp>
          <p:nvSpPr>
            <p:cNvPr id="78" name="Google Shape;117;p15">
              <a:extLst>
                <a:ext uri="{FF2B5EF4-FFF2-40B4-BE49-F238E27FC236}">
                  <a16:creationId xmlns:a16="http://schemas.microsoft.com/office/drawing/2014/main" id="{4765E4E4-4FAB-46C7-B2DF-DC9662F9A99C}"/>
                </a:ext>
              </a:extLst>
            </p:cNvPr>
            <p:cNvSpPr/>
            <p:nvPr/>
          </p:nvSpPr>
          <p:spPr>
            <a:xfrm>
              <a:off x="3272130" y="4182384"/>
              <a:ext cx="1990196" cy="493241"/>
            </a:xfrm>
            <a:prstGeom prst="chevron">
              <a:avLst>
                <a:gd name="adj" fmla="val 50000"/>
              </a:avLst>
            </a:prstGeom>
            <a:solidFill>
              <a:srgbClr val="56221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latin typeface="PT Sans" panose="020B0503020203020204" pitchFamily="34" charset="-52"/>
              </a:endParaRPr>
            </a:p>
          </p:txBody>
        </p: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20D4CC1E-BB08-4693-921E-48035119270E}"/>
                </a:ext>
              </a:extLst>
            </p:cNvPr>
            <p:cNvGrpSpPr/>
            <p:nvPr/>
          </p:nvGrpSpPr>
          <p:grpSpPr>
            <a:xfrm>
              <a:off x="5112861" y="4189825"/>
              <a:ext cx="1914838" cy="471957"/>
              <a:chOff x="4600462" y="1508019"/>
              <a:chExt cx="1430977" cy="838161"/>
            </a:xfrm>
          </p:grpSpPr>
          <p:sp>
            <p:nvSpPr>
              <p:cNvPr id="80" name="Google Shape;117;p15">
                <a:extLst>
                  <a:ext uri="{FF2B5EF4-FFF2-40B4-BE49-F238E27FC236}">
                    <a16:creationId xmlns:a16="http://schemas.microsoft.com/office/drawing/2014/main" id="{8511C0A6-0DFC-4FEA-8A5B-4574054CEF7C}"/>
                  </a:ext>
                </a:extLst>
              </p:cNvPr>
              <p:cNvSpPr/>
              <p:nvPr/>
            </p:nvSpPr>
            <p:spPr>
              <a:xfrm>
                <a:off x="4600462" y="1508019"/>
                <a:ext cx="1430977" cy="838161"/>
              </a:xfrm>
              <a:prstGeom prst="chevron">
                <a:avLst>
                  <a:gd name="adj" fmla="val 50000"/>
                </a:avLst>
              </a:prstGeom>
              <a:solidFill>
                <a:srgbClr val="56221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81" name="Прямоугольник 80">
                <a:extLst>
                  <a:ext uri="{FF2B5EF4-FFF2-40B4-BE49-F238E27FC236}">
                    <a16:creationId xmlns:a16="http://schemas.microsoft.com/office/drawing/2014/main" id="{472E31E5-AC81-4B12-BDBF-E37CB875040D}"/>
                  </a:ext>
                </a:extLst>
              </p:cNvPr>
              <p:cNvSpPr/>
              <p:nvPr/>
            </p:nvSpPr>
            <p:spPr>
              <a:xfrm>
                <a:off x="4621913" y="1530110"/>
                <a:ext cx="1343949" cy="68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Proxima Nova"/>
                    <a:sym typeface="Proxima Nova"/>
                  </a:rPr>
                  <a:t>Помощь в сборе документов 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Proxima Nova"/>
                    <a:sym typeface="Proxima Nova"/>
                  </a:rPr>
                  <a:t>и взаимодействии с организациями</a:t>
                </a:r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97E09FEB-54AE-401B-A8D5-1C3826758533}"/>
                </a:ext>
              </a:extLst>
            </p:cNvPr>
            <p:cNvGrpSpPr/>
            <p:nvPr/>
          </p:nvGrpSpPr>
          <p:grpSpPr>
            <a:xfrm>
              <a:off x="6889113" y="4181110"/>
              <a:ext cx="2043904" cy="477224"/>
              <a:chOff x="6329133" y="1531719"/>
              <a:chExt cx="1468511" cy="814461"/>
            </a:xfrm>
          </p:grpSpPr>
          <p:sp>
            <p:nvSpPr>
              <p:cNvPr id="83" name="Google Shape;117;p15">
                <a:extLst>
                  <a:ext uri="{FF2B5EF4-FFF2-40B4-BE49-F238E27FC236}">
                    <a16:creationId xmlns:a16="http://schemas.microsoft.com/office/drawing/2014/main" id="{16B18B33-7F25-4134-88B3-B956B9E01802}"/>
                  </a:ext>
                </a:extLst>
              </p:cNvPr>
              <p:cNvSpPr/>
              <p:nvPr/>
            </p:nvSpPr>
            <p:spPr>
              <a:xfrm>
                <a:off x="6329133" y="1531719"/>
                <a:ext cx="1468511" cy="814461"/>
              </a:xfrm>
              <a:prstGeom prst="chevron">
                <a:avLst>
                  <a:gd name="adj" fmla="val 50000"/>
                </a:avLst>
              </a:prstGeom>
              <a:solidFill>
                <a:srgbClr val="56221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latin typeface="PT Sans" panose="020B0503020203020204" pitchFamily="34" charset="-52"/>
                </a:endParaRPr>
              </a:p>
            </p:txBody>
          </p:sp>
          <p:sp>
            <p:nvSpPr>
              <p:cNvPr id="84" name="Прямоугольник 83">
                <a:extLst>
                  <a:ext uri="{FF2B5EF4-FFF2-40B4-BE49-F238E27FC236}">
                    <a16:creationId xmlns:a16="http://schemas.microsoft.com/office/drawing/2014/main" id="{0223B08A-2899-42A6-B663-9DF4284CBCA1}"/>
                  </a:ext>
                </a:extLst>
              </p:cNvPr>
              <p:cNvSpPr/>
              <p:nvPr/>
            </p:nvSpPr>
            <p:spPr>
              <a:xfrm flipH="1">
                <a:off x="6348427" y="1584813"/>
                <a:ext cx="1429923" cy="65611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До 70%, но не более 42 млн. руб.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 от суммы кредита, займа, </a:t>
                </a:r>
              </a:p>
              <a:p>
                <a:pPr lvl="0" algn="ctr"/>
                <a:r>
                  <a:rPr lang="ru-RU" sz="1000" b="1" dirty="0">
                    <a:solidFill>
                      <a:schemeClr val="bg1"/>
                    </a:solidFill>
                    <a:latin typeface="PT Sans" panose="020B0503020203020204" pitchFamily="34" charset="-52"/>
                    <a:ea typeface="Proxima Nova"/>
                    <a:cs typeface="Arial" pitchFamily="34" charset="0"/>
                    <a:sym typeface="Proxima Nova"/>
                  </a:rPr>
                  <a:t>банковской гарантии и лизинга</a:t>
                </a:r>
              </a:p>
            </p:txBody>
          </p:sp>
        </p:grpSp>
        <p:sp>
          <p:nvSpPr>
            <p:cNvPr id="88" name="Google Shape;125;p15">
              <a:extLst>
                <a:ext uri="{FF2B5EF4-FFF2-40B4-BE49-F238E27FC236}">
                  <a16:creationId xmlns:a16="http://schemas.microsoft.com/office/drawing/2014/main" id="{02E9D57E-91C9-41B7-840E-E52E274AE0BE}"/>
                </a:ext>
              </a:extLst>
            </p:cNvPr>
            <p:cNvSpPr txBox="1"/>
            <p:nvPr/>
          </p:nvSpPr>
          <p:spPr>
            <a:xfrm>
              <a:off x="1747230" y="4202838"/>
              <a:ext cx="1550894" cy="428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Заявка подается лично</a:t>
              </a:r>
              <a:r>
                <a:rPr lang="en-US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 </a:t>
              </a:r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или на сайте </a:t>
              </a:r>
              <a:r>
                <a:rPr lang="en-US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Arial" pitchFamily="34" charset="0"/>
                  <a:sym typeface="Proxima Nova"/>
                </a:rPr>
                <a:t>fondirk.ru</a:t>
              </a:r>
              <a:endParaRPr sz="1000" b="1" dirty="0">
                <a:solidFill>
                  <a:schemeClr val="bg1"/>
                </a:solidFill>
                <a:latin typeface="PT Sans" panose="020B0503020203020204" pitchFamily="34" charset="-52"/>
                <a:ea typeface="Proxima Nova"/>
                <a:cs typeface="Arial" pitchFamily="34" charset="0"/>
                <a:sym typeface="Proxima Nova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AF65DBF5-BA16-4880-86F0-02B40BC01D85}"/>
                </a:ext>
              </a:extLst>
            </p:cNvPr>
            <p:cNvSpPr/>
            <p:nvPr/>
          </p:nvSpPr>
          <p:spPr>
            <a:xfrm>
              <a:off x="3414014" y="4215710"/>
              <a:ext cx="1831013" cy="277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Кредитование, </a:t>
              </a:r>
              <a:r>
                <a:rPr lang="ru-RU" sz="1000" b="1" dirty="0" err="1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займ</a:t>
              </a:r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, </a:t>
              </a:r>
            </a:p>
            <a:p>
              <a:pPr lvl="0" algn="ctr"/>
              <a:r>
                <a:rPr lang="ru-RU" sz="1000" b="1" dirty="0">
                  <a:solidFill>
                    <a:schemeClr val="bg1"/>
                  </a:solidFill>
                  <a:latin typeface="PT Sans" panose="020B0503020203020204" pitchFamily="34" charset="-52"/>
                  <a:ea typeface="Proxima Nova"/>
                  <a:cs typeface="Proxima Nova"/>
                  <a:sym typeface="Proxima Nova"/>
                </a:rPr>
                <a:t>банковская гарантия, лизинг</a:t>
              </a:r>
            </a:p>
          </p:txBody>
        </p:sp>
      </p:grp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D0018239-24FB-45B2-BA59-104AC8D187E3}"/>
              </a:ext>
            </a:extLst>
          </p:cNvPr>
          <p:cNvSpPr/>
          <p:nvPr/>
        </p:nvSpPr>
        <p:spPr>
          <a:xfrm>
            <a:off x="626706" y="4108761"/>
            <a:ext cx="1093858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Times New Roman" pitchFamily="18" charset="0"/>
              </a:rPr>
              <a:t>Регламент взаимодействия</a:t>
            </a:r>
          </a:p>
        </p:txBody>
      </p:sp>
      <p:grpSp>
        <p:nvGrpSpPr>
          <p:cNvPr id="92" name="Группа 31">
            <a:extLst>
              <a:ext uri="{FF2B5EF4-FFF2-40B4-BE49-F238E27FC236}">
                <a16:creationId xmlns:a16="http://schemas.microsoft.com/office/drawing/2014/main" id="{799F9609-093F-41E2-957A-26703BFFFC2F}"/>
              </a:ext>
            </a:extLst>
          </p:cNvPr>
          <p:cNvGrpSpPr/>
          <p:nvPr/>
        </p:nvGrpSpPr>
        <p:grpSpPr>
          <a:xfrm>
            <a:off x="2271351" y="1685728"/>
            <a:ext cx="7649295" cy="1465968"/>
            <a:chOff x="2011894" y="3834349"/>
            <a:chExt cx="7712833" cy="1663682"/>
          </a:xfrm>
        </p:grpSpPr>
        <p:pic>
          <p:nvPicPr>
            <p:cNvPr id="93" name="Рисунок 92" descr="Банк">
              <a:extLst>
                <a:ext uri="{FF2B5EF4-FFF2-40B4-BE49-F238E27FC236}">
                  <a16:creationId xmlns:a16="http://schemas.microsoft.com/office/drawing/2014/main" id="{AC8B7D90-DFC3-4757-9529-D517B9710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253681" y="3838036"/>
              <a:ext cx="914400" cy="914400"/>
            </a:xfrm>
            <a:prstGeom prst="rect">
              <a:avLst/>
            </a:prstGeom>
          </p:spPr>
        </p:pic>
        <p:pic>
          <p:nvPicPr>
            <p:cNvPr id="94" name="Рисунок 93" descr="Монеты">
              <a:extLst>
                <a:ext uri="{FF2B5EF4-FFF2-40B4-BE49-F238E27FC236}">
                  <a16:creationId xmlns:a16="http://schemas.microsoft.com/office/drawing/2014/main" id="{7C545DA0-8969-48F6-BFCC-213956CB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4163803" y="3834349"/>
              <a:ext cx="914400" cy="914399"/>
            </a:xfrm>
            <a:prstGeom prst="rect">
              <a:avLst/>
            </a:prstGeom>
          </p:spPr>
        </p:pic>
        <p:pic>
          <p:nvPicPr>
            <p:cNvPr id="95" name="Рисунок 94" descr="Контрольный список справа налево">
              <a:extLst>
                <a:ext uri="{FF2B5EF4-FFF2-40B4-BE49-F238E27FC236}">
                  <a16:creationId xmlns:a16="http://schemas.microsoft.com/office/drawing/2014/main" id="{D8896515-DC9C-4D01-9BC9-02D81E83C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115703" y="3838688"/>
              <a:ext cx="914400" cy="914399"/>
            </a:xfrm>
            <a:prstGeom prst="rect">
              <a:avLst/>
            </a:prstGeom>
          </p:spPr>
        </p:pic>
        <p:pic>
          <p:nvPicPr>
            <p:cNvPr id="96" name="Рисунок 95" descr="Рукопожатие">
              <a:extLst>
                <a:ext uri="{FF2B5EF4-FFF2-40B4-BE49-F238E27FC236}">
                  <a16:creationId xmlns:a16="http://schemas.microsoft.com/office/drawing/2014/main" id="{2AA858D5-2A1C-496E-97B3-F533D561C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8109521" y="3838036"/>
              <a:ext cx="914400" cy="914400"/>
            </a:xfrm>
            <a:prstGeom prst="rect">
              <a:avLst/>
            </a:prstGeom>
          </p:spPr>
        </p:pic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C7C8C736-BC0A-47F0-9065-72FB6EE0EB45}"/>
                </a:ext>
              </a:extLst>
            </p:cNvPr>
            <p:cNvSpPr/>
            <p:nvPr/>
          </p:nvSpPr>
          <p:spPr>
            <a:xfrm>
              <a:off x="2011894" y="4857046"/>
              <a:ext cx="13979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Поиск финансовых организаций</a:t>
              </a:r>
              <a:endParaRPr lang="ru-RU" sz="1200" dirty="0">
                <a:latin typeface="PT Sans"/>
              </a:endParaRPr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AE55D5A7-D5FD-4E63-8771-1D455D7D02AA}"/>
                </a:ext>
              </a:extLst>
            </p:cNvPr>
            <p:cNvSpPr/>
            <p:nvPr/>
          </p:nvSpPr>
          <p:spPr>
            <a:xfrm>
              <a:off x="3846278" y="4851700"/>
              <a:ext cx="16002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Подбор необходимой формы финансирования проекта</a:t>
              </a:r>
              <a:endParaRPr lang="ru-RU" sz="1200" dirty="0">
                <a:latin typeface="PT Sans"/>
              </a:endParaRPr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E254F876-551F-484E-B556-A28FA1E09B0F}"/>
                </a:ext>
              </a:extLst>
            </p:cNvPr>
            <p:cNvSpPr/>
            <p:nvPr/>
          </p:nvSpPr>
          <p:spPr>
            <a:xfrm>
              <a:off x="5741848" y="4812223"/>
              <a:ext cx="16688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Сбор, сопровождение и согласование проекта</a:t>
              </a: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47561221-C687-4960-A502-D0917B23B531}"/>
                </a:ext>
              </a:extLst>
            </p:cNvPr>
            <p:cNvSpPr/>
            <p:nvPr/>
          </p:nvSpPr>
          <p:spPr>
            <a:xfrm>
              <a:off x="7581700" y="4857046"/>
              <a:ext cx="21430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Выступает поручителем по сделке </a:t>
              </a:r>
            </a:p>
            <a:p>
              <a:pPr algn="ctr"/>
              <a:r>
                <a:rPr lang="ru-RU" sz="1200" dirty="0">
                  <a:latin typeface="PT Sans"/>
                  <a:cs typeface="Arial" panose="020B0604020202020204" pitchFamily="34" charset="0"/>
                </a:rPr>
                <a:t>(при необходимости) </a:t>
              </a:r>
            </a:p>
          </p:txBody>
        </p:sp>
      </p:grp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0F18FABC-BE5F-4B8B-8234-3953AA9A7B6C}"/>
              </a:ext>
            </a:extLst>
          </p:cNvPr>
          <p:cNvSpPr/>
          <p:nvPr/>
        </p:nvSpPr>
        <p:spPr>
          <a:xfrm>
            <a:off x="2157416" y="3551142"/>
            <a:ext cx="7811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D8976A"/>
                </a:solidFill>
                <a:latin typeface="PT Sans"/>
              </a:rPr>
              <a:t>Поручительство Иркутского Областного Гарантийного фонда может заменить большую часть залога – до 70% но не более 42 млн. рублей от кредита, займа, банковской гарантии или лизинга.</a:t>
            </a:r>
          </a:p>
        </p:txBody>
      </p:sp>
    </p:spTree>
    <p:extLst>
      <p:ext uri="{BB962C8B-B14F-4D97-AF65-F5344CB8AC3E}">
        <p14:creationId xmlns:p14="http://schemas.microsoft.com/office/powerpoint/2010/main" val="102598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8976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73CEC8-9DDE-4FA5-8D0E-A313C2087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5988"/>
            <a:ext cx="12192000" cy="16261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0333" y="2079583"/>
            <a:ext cx="7484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6" indent="-1171575">
              <a:defRPr/>
            </a:pPr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СПАСИБО  ЗА 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 r="-30685"/>
          <a:stretch/>
        </p:blipFill>
        <p:spPr>
          <a:xfrm>
            <a:off x="1113723" y="3390899"/>
            <a:ext cx="324552" cy="935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9970" y="2952953"/>
            <a:ext cx="302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г. Иркутск, ул. Рабочая, 2А/4, 1 этаж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8523" y="4064165"/>
            <a:ext cx="729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mb38.ru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8523" y="3735516"/>
            <a:ext cx="1151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info@mb38.ru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0" b="79195"/>
          <a:stretch/>
        </p:blipFill>
        <p:spPr>
          <a:xfrm>
            <a:off x="1113722" y="2963459"/>
            <a:ext cx="229303" cy="25599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4E7C82-385A-4534-90F8-1ACCA9382A6A}"/>
              </a:ext>
            </a:extLst>
          </p:cNvPr>
          <p:cNvSpPr/>
          <p:nvPr/>
        </p:nvSpPr>
        <p:spPr>
          <a:xfrm>
            <a:off x="1363827" y="3406908"/>
            <a:ext cx="1737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rPr>
              <a:t>+7 (3952) 202-102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T Sans" panose="020B0503020203020204" pitchFamily="34" charset="-52"/>
              <a:ea typeface="DejaVu Serif Condensed" panose="02060606050605020204" pitchFamily="18" charset="0"/>
              <a:cs typeface="DejaVu Serif Condensed" panose="020606060506050202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9F5BB9-7F8E-420F-8C2A-DC874D7A2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3" y="3892133"/>
            <a:ext cx="2151117" cy="19121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83ACDB-3779-40D4-87CD-11498F6ED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19" y="-85142"/>
            <a:ext cx="2174448" cy="1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" y="1450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получить поддержку для бизнеса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2926A"/>
                  </a:solidFill>
                  <a:latin typeface="PT Sans" panose="020B0503020203020204" pitchFamily="34" charset="-52"/>
                </a:rPr>
                <a:t>2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78483" y="4178227"/>
            <a:ext cx="2139888" cy="1010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PT Sans" panose="020B0503020203020204"/>
                <a:cs typeface="Arial" panose="020B0604020202020204" pitchFamily="34" charset="0"/>
              </a:rPr>
              <a:t>Где предпринимателю получить поддержку для бизнеса?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48" name="Freeform 21"/>
          <p:cNvSpPr>
            <a:spLocks noChangeAspect="1"/>
          </p:cNvSpPr>
          <p:nvPr/>
        </p:nvSpPr>
        <p:spPr bwMode="auto">
          <a:xfrm>
            <a:off x="1102000" y="2985990"/>
            <a:ext cx="1112409" cy="1214086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562212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PT Sans" panose="020B0503020203020204" pitchFamily="34" charset="-52"/>
              <a:cs typeface="Arial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94E73CB-50FF-47AC-8B33-B58C49D11F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0F3B6D-4875-42CB-BD0F-0A4106CC1D19}"/>
              </a:ext>
            </a:extLst>
          </p:cNvPr>
          <p:cNvSpPr/>
          <p:nvPr/>
        </p:nvSpPr>
        <p:spPr>
          <a:xfrm>
            <a:off x="4030877" y="4238020"/>
            <a:ext cx="36972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T Sans" panose="020B0503020203020204" pitchFamily="34" charset="-52"/>
              </a:rPr>
              <a:t>Центр «Мой бизнес» – это центр оказания комплекса услуг для предпринимателей и юридических лиц, в котором представители бизнеса могут получить услуги и поддержку по принципу «одного окна».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A62A47D-176F-470A-8475-B56D6DAB90A5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27E842F2-187D-42C2-8EF3-5FBACDE9F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2EEBC1C-C0D2-4A90-BDCD-3634ACA5B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311F86A-F3AB-4651-96A7-51BE091FFFAF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F958940-5DE0-48A4-A258-E0F5A18964B4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163B6E4-33BB-4DC3-9C12-904E0D80ACD2}"/>
              </a:ext>
            </a:extLst>
          </p:cNvPr>
          <p:cNvGrpSpPr/>
          <p:nvPr/>
        </p:nvGrpSpPr>
        <p:grpSpPr>
          <a:xfrm>
            <a:off x="412101" y="967165"/>
            <a:ext cx="2725764" cy="1776341"/>
            <a:chOff x="763885" y="743856"/>
            <a:chExt cx="3017796" cy="1894779"/>
          </a:xfrm>
        </p:grpSpPr>
        <p:sp>
          <p:nvSpPr>
            <p:cNvPr id="5" name="Облачко с текстом: прямоугольное со скругленными углами 4">
              <a:extLst>
                <a:ext uri="{FF2B5EF4-FFF2-40B4-BE49-F238E27FC236}">
                  <a16:creationId xmlns:a16="http://schemas.microsoft.com/office/drawing/2014/main" id="{F0560085-87D1-4D0C-AA62-F7D968CA56F3}"/>
                </a:ext>
              </a:extLst>
            </p:cNvPr>
            <p:cNvSpPr/>
            <p:nvPr/>
          </p:nvSpPr>
          <p:spPr>
            <a:xfrm>
              <a:off x="763885" y="743856"/>
              <a:ext cx="2800409" cy="1894779"/>
            </a:xfrm>
            <a:prstGeom prst="wedgeRoundRectCallout">
              <a:avLst/>
            </a:prstGeom>
            <a:solidFill>
              <a:schemeClr val="bg1"/>
            </a:solidFill>
            <a:ln>
              <a:solidFill>
                <a:srgbClr val="E74D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bject 4"/>
            <p:cNvSpPr/>
            <p:nvPr/>
          </p:nvSpPr>
          <p:spPr>
            <a:xfrm>
              <a:off x="767609" y="854256"/>
              <a:ext cx="2675387" cy="17843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 lang="ru-RU" sz="12000" dirty="0">
                <a:solidFill>
                  <a:srgbClr val="E74D3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0137129E-ECC5-4B6F-95EA-E7518AB9E359}"/>
                </a:ext>
              </a:extLst>
            </p:cNvPr>
            <p:cNvGrpSpPr/>
            <p:nvPr/>
          </p:nvGrpSpPr>
          <p:grpSpPr>
            <a:xfrm>
              <a:off x="1004621" y="792082"/>
              <a:ext cx="2777060" cy="1471469"/>
              <a:chOff x="1004621" y="792082"/>
              <a:chExt cx="2777060" cy="1471469"/>
            </a:xfrm>
          </p:grpSpPr>
          <p:sp>
            <p:nvSpPr>
              <p:cNvPr id="45" name="object 15"/>
              <p:cNvSpPr/>
              <p:nvPr/>
            </p:nvSpPr>
            <p:spPr>
              <a:xfrm>
                <a:off x="3197011" y="856261"/>
                <a:ext cx="178912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chemeClr val="accent6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sz="3000" dirty="0"/>
              </a:p>
            </p:txBody>
          </p:sp>
          <p:sp>
            <p:nvSpPr>
              <p:cNvPr id="49" name="object 20"/>
              <p:cNvSpPr txBox="1"/>
              <p:nvPr/>
            </p:nvSpPr>
            <p:spPr>
              <a:xfrm>
                <a:off x="2222602" y="1079990"/>
                <a:ext cx="341901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ФПП</a:t>
                </a:r>
                <a:r>
                  <a:rPr lang="en-US" sz="900" b="1" dirty="0">
                    <a:latin typeface="PT Sans" panose="020B0503020203020204" pitchFamily="34" charset="-52"/>
                    <a:cs typeface="Arial"/>
                  </a:rPr>
                  <a:t> </a:t>
                </a:r>
                <a:endParaRPr sz="900" b="1" dirty="0">
                  <a:latin typeface="PT Sans" panose="020B0503020203020204" pitchFamily="34" charset="-52"/>
                  <a:cs typeface="Arial"/>
                </a:endParaRPr>
              </a:p>
            </p:txBody>
          </p:sp>
          <p:sp>
            <p:nvSpPr>
              <p:cNvPr id="50" name="object 17"/>
              <p:cNvSpPr txBox="1"/>
              <p:nvPr/>
            </p:nvSpPr>
            <p:spPr>
              <a:xfrm>
                <a:off x="1629952" y="2125052"/>
                <a:ext cx="417851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МФО</a:t>
                </a:r>
                <a:endParaRPr sz="900" dirty="0">
                  <a:latin typeface="PT Sans" panose="020B0503020203020204"/>
                  <a:cs typeface="Arial"/>
                </a:endParaRPr>
              </a:p>
            </p:txBody>
          </p:sp>
          <p:sp>
            <p:nvSpPr>
              <p:cNvPr id="51" name="object 19"/>
              <p:cNvSpPr txBox="1"/>
              <p:nvPr/>
            </p:nvSpPr>
            <p:spPr>
              <a:xfrm>
                <a:off x="1703530" y="1504347"/>
                <a:ext cx="915427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/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Гарантийный Фонд</a:t>
                </a:r>
              </a:p>
            </p:txBody>
          </p:sp>
          <p:sp>
            <p:nvSpPr>
              <p:cNvPr id="54" name="object 18"/>
              <p:cNvSpPr txBox="1"/>
              <p:nvPr/>
            </p:nvSpPr>
            <p:spPr>
              <a:xfrm>
                <a:off x="1502483" y="1152113"/>
                <a:ext cx="623203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МФЦ для бизнеса</a:t>
                </a:r>
                <a:endParaRPr sz="900" dirty="0">
                  <a:latin typeface="PT Sans" panose="020B0503020203020204" pitchFamily="34" charset="-52"/>
                  <a:cs typeface="Arial"/>
                </a:endParaRPr>
              </a:p>
            </p:txBody>
          </p:sp>
          <p:sp>
            <p:nvSpPr>
              <p:cNvPr id="55" name="object 18"/>
              <p:cNvSpPr txBox="1"/>
              <p:nvPr/>
            </p:nvSpPr>
            <p:spPr>
              <a:xfrm>
                <a:off x="2714185" y="1145351"/>
                <a:ext cx="1067496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 pitchFamily="34" charset="-52"/>
                    <a:cs typeface="Arial"/>
                  </a:rPr>
                  <a:t>Банки</a:t>
                </a:r>
              </a:p>
            </p:txBody>
          </p:sp>
          <p:sp>
            <p:nvSpPr>
              <p:cNvPr id="56" name="object 18"/>
              <p:cNvSpPr txBox="1"/>
              <p:nvPr/>
            </p:nvSpPr>
            <p:spPr>
              <a:xfrm>
                <a:off x="1004621" y="1937032"/>
                <a:ext cx="623203" cy="1384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МСП БАНК</a:t>
                </a:r>
                <a:endParaRPr sz="900" dirty="0">
                  <a:latin typeface="PT Sans" panose="020B0503020203020204"/>
                  <a:cs typeface="Arial"/>
                </a:endParaRPr>
              </a:p>
            </p:txBody>
          </p:sp>
          <p:sp>
            <p:nvSpPr>
              <p:cNvPr id="35" name="object 17">
                <a:extLst>
                  <a:ext uri="{FF2B5EF4-FFF2-40B4-BE49-F238E27FC236}">
                    <a16:creationId xmlns:a16="http://schemas.microsoft.com/office/drawing/2014/main" id="{4B7C673D-CC72-40CE-8902-5CE3DAE925B5}"/>
                  </a:ext>
                </a:extLst>
              </p:cNvPr>
              <p:cNvSpPr txBox="1"/>
              <p:nvPr/>
            </p:nvSpPr>
            <p:spPr>
              <a:xfrm>
                <a:off x="2536265" y="1732766"/>
                <a:ext cx="417851" cy="4154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КРИО ФРП </a:t>
                </a:r>
              </a:p>
              <a:p>
                <a:pPr marL="12700" algn="ctr">
                  <a:lnSpc>
                    <a:spcPct val="100000"/>
                  </a:lnSpc>
                </a:pPr>
                <a:r>
                  <a:rPr lang="ru-RU" sz="900" dirty="0">
                    <a:latin typeface="PT Sans" panose="020B0503020203020204"/>
                    <a:cs typeface="Arial"/>
                  </a:rPr>
                  <a:t>АИРИО</a:t>
                </a:r>
                <a:endParaRPr sz="900" dirty="0">
                  <a:latin typeface="PT Sans" panose="020B0503020203020204"/>
                  <a:cs typeface="Arial"/>
                </a:endParaRPr>
              </a:p>
            </p:txBody>
          </p:sp>
          <p:sp>
            <p:nvSpPr>
              <p:cNvPr id="86" name="object 15">
                <a:extLst>
                  <a:ext uri="{FF2B5EF4-FFF2-40B4-BE49-F238E27FC236}">
                    <a16:creationId xmlns:a16="http://schemas.microsoft.com/office/drawing/2014/main" id="{34F64B95-10B1-49E6-A287-12A201D3141A}"/>
                  </a:ext>
                </a:extLst>
              </p:cNvPr>
              <p:cNvSpPr/>
              <p:nvPr/>
            </p:nvSpPr>
            <p:spPr>
              <a:xfrm>
                <a:off x="1208269" y="1649701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87" name="object 15">
                <a:extLst>
                  <a:ext uri="{FF2B5EF4-FFF2-40B4-BE49-F238E27FC236}">
                    <a16:creationId xmlns:a16="http://schemas.microsoft.com/office/drawing/2014/main" id="{35E91A8B-F86C-4D4F-837F-5363B8C2C16D}"/>
                  </a:ext>
                </a:extLst>
              </p:cNvPr>
              <p:cNvSpPr/>
              <p:nvPr/>
            </p:nvSpPr>
            <p:spPr>
              <a:xfrm flipH="1">
                <a:off x="1724630" y="843496"/>
                <a:ext cx="178911" cy="307777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6D413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88" name="object 15">
                <a:extLst>
                  <a:ext uri="{FF2B5EF4-FFF2-40B4-BE49-F238E27FC236}">
                    <a16:creationId xmlns:a16="http://schemas.microsoft.com/office/drawing/2014/main" id="{D995D44C-CBB1-43CB-9149-EB4AD1E0443A}"/>
                  </a:ext>
                </a:extLst>
              </p:cNvPr>
              <p:cNvSpPr/>
              <p:nvPr/>
            </p:nvSpPr>
            <p:spPr>
              <a:xfrm>
                <a:off x="2080187" y="1219693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89" name="object 15">
                <a:extLst>
                  <a:ext uri="{FF2B5EF4-FFF2-40B4-BE49-F238E27FC236}">
                    <a16:creationId xmlns:a16="http://schemas.microsoft.com/office/drawing/2014/main" id="{3879BB64-24D8-4010-8257-FAED6C9E14C1}"/>
                  </a:ext>
                </a:extLst>
              </p:cNvPr>
              <p:cNvSpPr/>
              <p:nvPr/>
            </p:nvSpPr>
            <p:spPr>
              <a:xfrm>
                <a:off x="1717614" y="1776026"/>
                <a:ext cx="178911" cy="282245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90" name="object 15">
                <a:extLst>
                  <a:ext uri="{FF2B5EF4-FFF2-40B4-BE49-F238E27FC236}">
                    <a16:creationId xmlns:a16="http://schemas.microsoft.com/office/drawing/2014/main" id="{34671519-20D3-4212-BB59-5165D3784FB3}"/>
                  </a:ext>
                </a:extLst>
              </p:cNvPr>
              <p:cNvSpPr/>
              <p:nvPr/>
            </p:nvSpPr>
            <p:spPr>
              <a:xfrm>
                <a:off x="2655736" y="1422272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  <p:sp>
            <p:nvSpPr>
              <p:cNvPr id="91" name="object 15">
                <a:extLst>
                  <a:ext uri="{FF2B5EF4-FFF2-40B4-BE49-F238E27FC236}">
                    <a16:creationId xmlns:a16="http://schemas.microsoft.com/office/drawing/2014/main" id="{D7721443-7E31-4F0D-BEAC-0A4E34BAAAC3}"/>
                  </a:ext>
                </a:extLst>
              </p:cNvPr>
              <p:cNvSpPr/>
              <p:nvPr/>
            </p:nvSpPr>
            <p:spPr>
              <a:xfrm>
                <a:off x="2285865" y="792082"/>
                <a:ext cx="178911" cy="282246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783590">
                    <a:moveTo>
                      <a:pt x="288340" y="0"/>
                    </a:moveTo>
                    <a:lnTo>
                      <a:pt x="241601" y="3787"/>
                    </a:lnTo>
                    <a:lnTo>
                      <a:pt x="197300" y="14725"/>
                    </a:lnTo>
                    <a:lnTo>
                      <a:pt x="155944" y="32235"/>
                    </a:lnTo>
                    <a:lnTo>
                      <a:pt x="118160" y="55710"/>
                    </a:lnTo>
                    <a:lnTo>
                      <a:pt x="84548" y="84555"/>
                    </a:lnTo>
                    <a:lnTo>
                      <a:pt x="55706" y="118168"/>
                    </a:lnTo>
                    <a:lnTo>
                      <a:pt x="32232" y="155953"/>
                    </a:lnTo>
                    <a:lnTo>
                      <a:pt x="14724" y="197312"/>
                    </a:lnTo>
                    <a:lnTo>
                      <a:pt x="3780" y="241644"/>
                    </a:lnTo>
                    <a:lnTo>
                      <a:pt x="0" y="288353"/>
                    </a:lnTo>
                    <a:lnTo>
                      <a:pt x="283" y="301419"/>
                    </a:lnTo>
                    <a:lnTo>
                      <a:pt x="4516" y="339785"/>
                    </a:lnTo>
                    <a:lnTo>
                      <a:pt x="13816" y="376834"/>
                    </a:lnTo>
                    <a:lnTo>
                      <a:pt x="34375" y="425001"/>
                    </a:lnTo>
                    <a:lnTo>
                      <a:pt x="60040" y="473796"/>
                    </a:lnTo>
                    <a:lnTo>
                      <a:pt x="88076" y="521682"/>
                    </a:lnTo>
                    <a:lnTo>
                      <a:pt x="117514" y="567927"/>
                    </a:lnTo>
                    <a:lnTo>
                      <a:pt x="147386" y="611793"/>
                    </a:lnTo>
                    <a:lnTo>
                      <a:pt x="176726" y="652545"/>
                    </a:lnTo>
                    <a:lnTo>
                      <a:pt x="204565" y="689449"/>
                    </a:lnTo>
                    <a:lnTo>
                      <a:pt x="230010" y="721861"/>
                    </a:lnTo>
                    <a:lnTo>
                      <a:pt x="261251" y="760049"/>
                    </a:lnTo>
                    <a:lnTo>
                      <a:pt x="276212" y="777684"/>
                    </a:lnTo>
                    <a:lnTo>
                      <a:pt x="279222" y="781240"/>
                    </a:lnTo>
                    <a:lnTo>
                      <a:pt x="283679" y="783272"/>
                    </a:lnTo>
                    <a:lnTo>
                      <a:pt x="293039" y="783272"/>
                    </a:lnTo>
                    <a:lnTo>
                      <a:pt x="324855" y="748768"/>
                    </a:lnTo>
                    <a:lnTo>
                      <a:pt x="359141" y="706227"/>
                    </a:lnTo>
                    <a:lnTo>
                      <a:pt x="385646" y="671893"/>
                    </a:lnTo>
                    <a:lnTo>
                      <a:pt x="414200" y="633317"/>
                    </a:lnTo>
                    <a:lnTo>
                      <a:pt x="443699" y="591426"/>
                    </a:lnTo>
                    <a:lnTo>
                      <a:pt x="473159" y="546989"/>
                    </a:lnTo>
                    <a:lnTo>
                      <a:pt x="501599" y="500774"/>
                    </a:lnTo>
                    <a:lnTo>
                      <a:pt x="528034" y="453549"/>
                    </a:lnTo>
                    <a:lnTo>
                      <a:pt x="535925" y="438137"/>
                    </a:lnTo>
                    <a:lnTo>
                      <a:pt x="288340" y="438137"/>
                    </a:lnTo>
                    <a:lnTo>
                      <a:pt x="273663" y="437423"/>
                    </a:lnTo>
                    <a:lnTo>
                      <a:pt x="232292" y="427256"/>
                    </a:lnTo>
                    <a:lnTo>
                      <a:pt x="196320" y="406456"/>
                    </a:lnTo>
                    <a:lnTo>
                      <a:pt x="167496" y="376743"/>
                    </a:lnTo>
                    <a:lnTo>
                      <a:pt x="147809" y="340199"/>
                    </a:lnTo>
                    <a:lnTo>
                      <a:pt x="138887" y="298361"/>
                    </a:lnTo>
                    <a:lnTo>
                      <a:pt x="139499" y="282534"/>
                    </a:lnTo>
                    <a:lnTo>
                      <a:pt x="148884" y="238608"/>
                    </a:lnTo>
                    <a:lnTo>
                      <a:pt x="168314" y="201036"/>
                    </a:lnTo>
                    <a:lnTo>
                      <a:pt x="196149" y="171137"/>
                    </a:lnTo>
                    <a:lnTo>
                      <a:pt x="230748" y="150226"/>
                    </a:lnTo>
                    <a:lnTo>
                      <a:pt x="270468" y="139621"/>
                    </a:lnTo>
                    <a:lnTo>
                      <a:pt x="284562" y="138604"/>
                    </a:lnTo>
                    <a:lnTo>
                      <a:pt x="533587" y="138604"/>
                    </a:lnTo>
                    <a:lnTo>
                      <a:pt x="533422" y="138306"/>
                    </a:lnTo>
                    <a:lnTo>
                      <a:pt x="507190" y="101850"/>
                    </a:lnTo>
                    <a:lnTo>
                      <a:pt x="475888" y="70073"/>
                    </a:lnTo>
                    <a:lnTo>
                      <a:pt x="440115" y="43534"/>
                    </a:lnTo>
                    <a:lnTo>
                      <a:pt x="400470" y="22795"/>
                    </a:lnTo>
                    <a:lnTo>
                      <a:pt x="357446" y="8395"/>
                    </a:lnTo>
                    <a:lnTo>
                      <a:pt x="311935" y="957"/>
                    </a:lnTo>
                    <a:lnTo>
                      <a:pt x="288340" y="0"/>
                    </a:lnTo>
                    <a:close/>
                  </a:path>
                  <a:path w="577214" h="783590">
                    <a:moveTo>
                      <a:pt x="533587" y="138604"/>
                    </a:moveTo>
                    <a:lnTo>
                      <a:pt x="284562" y="138604"/>
                    </a:lnTo>
                    <a:lnTo>
                      <a:pt x="299689" y="139291"/>
                    </a:lnTo>
                    <a:lnTo>
                      <a:pt x="314352" y="141328"/>
                    </a:lnTo>
                    <a:lnTo>
                      <a:pt x="354968" y="154889"/>
                    </a:lnTo>
                    <a:lnTo>
                      <a:pt x="389266" y="178268"/>
                    </a:lnTo>
                    <a:lnTo>
                      <a:pt x="415635" y="209725"/>
                    </a:lnTo>
                    <a:lnTo>
                      <a:pt x="432460" y="247515"/>
                    </a:lnTo>
                    <a:lnTo>
                      <a:pt x="437578" y="275366"/>
                    </a:lnTo>
                    <a:lnTo>
                      <a:pt x="437017" y="291511"/>
                    </a:lnTo>
                    <a:lnTo>
                      <a:pt x="427910" y="336152"/>
                    </a:lnTo>
                    <a:lnTo>
                      <a:pt x="408914" y="374183"/>
                    </a:lnTo>
                    <a:lnTo>
                      <a:pt x="381625" y="404421"/>
                    </a:lnTo>
                    <a:lnTo>
                      <a:pt x="347640" y="425678"/>
                    </a:lnTo>
                    <a:lnTo>
                      <a:pt x="308555" y="436771"/>
                    </a:lnTo>
                    <a:lnTo>
                      <a:pt x="288340" y="438137"/>
                    </a:lnTo>
                    <a:lnTo>
                      <a:pt x="535925" y="438137"/>
                    </a:lnTo>
                    <a:lnTo>
                      <a:pt x="556509" y="394394"/>
                    </a:lnTo>
                    <a:lnTo>
                      <a:pt x="571064" y="345805"/>
                    </a:lnTo>
                    <a:lnTo>
                      <a:pt x="576111" y="307652"/>
                    </a:lnTo>
                    <a:lnTo>
                      <a:pt x="576666" y="294650"/>
                    </a:lnTo>
                    <a:lnTo>
                      <a:pt x="575713" y="270138"/>
                    </a:lnTo>
                    <a:lnTo>
                      <a:pt x="568282" y="223011"/>
                    </a:lnTo>
                    <a:lnTo>
                      <a:pt x="553985" y="178880"/>
                    </a:lnTo>
                    <a:lnTo>
                      <a:pt x="544449" y="158113"/>
                    </a:lnTo>
                    <a:lnTo>
                      <a:pt x="533587" y="138604"/>
                    </a:lnTo>
                    <a:close/>
                  </a:path>
                </a:pathLst>
              </a:custGeom>
              <a:solidFill>
                <a:srgbClr val="E74D39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92" name="Freeform 21">
            <a:extLst>
              <a:ext uri="{FF2B5EF4-FFF2-40B4-BE49-F238E27FC236}">
                <a16:creationId xmlns:a16="http://schemas.microsoft.com/office/drawing/2014/main" id="{A5C04AC2-86AE-46DC-8F05-1C672DABF78F}"/>
              </a:ext>
            </a:extLst>
          </p:cNvPr>
          <p:cNvSpPr>
            <a:spLocks noChangeAspect="1"/>
          </p:cNvSpPr>
          <p:nvPr/>
        </p:nvSpPr>
        <p:spPr bwMode="auto">
          <a:xfrm>
            <a:off x="5128559" y="2985990"/>
            <a:ext cx="1112409" cy="1214086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562212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PT Sans" panose="020B0503020203020204" pitchFamily="34" charset="-52"/>
              <a:cs typeface="Arial" pitchFamily="34" charset="0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5476B075-6198-48D4-8D2C-2A76CC398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38" y="1027610"/>
            <a:ext cx="1329369" cy="118799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10518B-D6B7-440E-91B1-DA974306375B}"/>
              </a:ext>
            </a:extLst>
          </p:cNvPr>
          <p:cNvSpPr/>
          <p:nvPr/>
        </p:nvSpPr>
        <p:spPr>
          <a:xfrm>
            <a:off x="8114238" y="4238020"/>
            <a:ext cx="3697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Центр расположен по адресу г.</a:t>
            </a:r>
            <a:r>
              <a:rPr lang="en-US" sz="14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Иркутск, ул. Рабочая, 2 «А»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Услуги и поддержка для бизнеса</a:t>
            </a:r>
            <a:r>
              <a:rPr lang="ru-RU" sz="1400" dirty="0">
                <a:latin typeface="PT Sans" panose="020B0503020203020204" pitchFamily="34" charset="-52"/>
              </a:rPr>
              <a:t> по принципу «одного окна».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Единая организация пространства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Единые регламенты и стандарты предоставления услуг</a:t>
            </a:r>
          </a:p>
          <a:p>
            <a:r>
              <a:rPr lang="ru-RU" sz="14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endParaRPr lang="ru-RU" sz="1400" dirty="0">
              <a:latin typeface="PT Sans" panose="020B0503020203020204" pitchFamily="34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AFBD1A1-7ADF-4C05-8F91-58DBAFBFC7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4851" y="1012377"/>
            <a:ext cx="2809875" cy="3038475"/>
          </a:xfrm>
          <a:prstGeom prst="rect">
            <a:avLst/>
          </a:prstGeom>
        </p:spPr>
      </p:pic>
      <p:pic>
        <p:nvPicPr>
          <p:cNvPr id="9" name="Рисунок 8" descr="Лампочка">
            <a:extLst>
              <a:ext uri="{FF2B5EF4-FFF2-40B4-BE49-F238E27FC236}">
                <a16:creationId xmlns:a16="http://schemas.microsoft.com/office/drawing/2014/main" id="{E79EC03D-0110-4EA1-B6AC-813A90AB1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661696" y="871194"/>
            <a:ext cx="2046133" cy="2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7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290056" y="2400868"/>
            <a:ext cx="2230226" cy="1182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Льготный лизинг оборудования</a:t>
            </a:r>
            <a:endParaRPr lang="en-US" sz="1200" dirty="0">
              <a:solidFill>
                <a:schemeClr val="tx1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по ставке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6%</a:t>
            </a:r>
            <a:r>
              <a:rPr lang="ru-RU" sz="1200" dirty="0">
                <a:solidFill>
                  <a:schemeClr val="tx1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или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8%</a:t>
            </a:r>
          </a:p>
        </p:txBody>
      </p:sp>
      <p:grpSp>
        <p:nvGrpSpPr>
          <p:cNvPr id="4" name="Группа 27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2926A"/>
                  </a:solidFill>
                  <a:latin typeface="PT Sans" panose="020B0503020203020204" pitchFamily="34" charset="-52"/>
                </a:rPr>
                <a:t>3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2A553B3-3A36-42C6-82C3-1D7557B5B8C2}"/>
              </a:ext>
            </a:extLst>
          </p:cNvPr>
          <p:cNvGrpSpPr/>
          <p:nvPr/>
        </p:nvGrpSpPr>
        <p:grpSpPr>
          <a:xfrm>
            <a:off x="9290056" y="4052750"/>
            <a:ext cx="2783172" cy="1237691"/>
            <a:chOff x="9160975" y="3808196"/>
            <a:chExt cx="2783172" cy="12376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60975" y="3808196"/>
              <a:ext cx="2783172" cy="8896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D8976A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Поручительство фонда</a:t>
              </a:r>
              <a:r>
                <a:rPr lang="en-US" sz="1200" dirty="0">
                  <a:solidFill>
                    <a:srgbClr val="D8976A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 </a:t>
              </a:r>
              <a:r>
                <a:rPr lang="ru-RU" sz="1200" dirty="0">
                  <a:solidFill>
                    <a:schemeClr val="tx1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для получения кредита, займа оборудования в лизинг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160975" y="4584222"/>
              <a:ext cx="26340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D8976A"/>
                  </a:solidFill>
                  <a:latin typeface="PT Sans" panose="020B0503020203020204" pitchFamily="34" charset="-52"/>
                  <a:cs typeface="Arial" panose="020B0604020202020204" pitchFamily="34" charset="0"/>
                </a:rPr>
                <a:t>до 70% от суммы обязательства субъекта МСП</a:t>
              </a:r>
              <a:endParaRPr lang="ru-RU" sz="1200" baseline="300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171634" y="1592440"/>
            <a:ext cx="2632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Кредиты </a:t>
            </a: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по ставке от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8,5%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171634" y="5004841"/>
            <a:ext cx="2831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Микрозаймы</a:t>
            </a:r>
            <a:endParaRPr lang="en-US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по ставке от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2,75%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 до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174201" y="2376130"/>
            <a:ext cx="224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Займы</a:t>
            </a: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по ставке от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1%</a:t>
            </a:r>
            <a:r>
              <a:rPr lang="ru-RU" sz="1200" dirty="0">
                <a:solidFill>
                  <a:srgbClr val="E74D39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до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240046" y="913081"/>
            <a:ext cx="1745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Займы для СМСП</a:t>
            </a:r>
            <a:endParaRPr lang="en-US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из моногородов </a:t>
            </a: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по ставке от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0%</a:t>
            </a:r>
            <a:r>
              <a:rPr lang="ru-RU" sz="1200" dirty="0">
                <a:solidFill>
                  <a:srgbClr val="E74D39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 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до</a:t>
            </a:r>
            <a:r>
              <a:rPr lang="ru-RU" sz="1200" dirty="0">
                <a:solidFill>
                  <a:srgbClr val="E74D39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5%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40" y="3334196"/>
            <a:ext cx="1550347" cy="333912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7326" y="2869395"/>
            <a:ext cx="1639297" cy="38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7326" y="2423319"/>
            <a:ext cx="1552661" cy="42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644" y="988916"/>
            <a:ext cx="550122" cy="57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Прямоугольник 75"/>
          <p:cNvSpPr/>
          <p:nvPr/>
        </p:nvSpPr>
        <p:spPr>
          <a:xfrm>
            <a:off x="791663" y="1511280"/>
            <a:ext cx="740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БАНКИ</a:t>
            </a:r>
            <a:endParaRPr lang="ru-RU" sz="1200" dirty="0">
              <a:solidFill>
                <a:srgbClr val="E74D39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" y="-1317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Финансовые меры поддержки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7404D13-BA57-4F87-8772-C0DAB6EF1C9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D8DE92AF-E369-4C2A-A44E-C634A04EF54A}"/>
              </a:ext>
            </a:extLst>
          </p:cNvPr>
          <p:cNvSpPr/>
          <p:nvPr/>
        </p:nvSpPr>
        <p:spPr>
          <a:xfrm>
            <a:off x="2901944" y="2374804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252A050-C756-4668-9CBA-FE634DC57A36}"/>
              </a:ext>
            </a:extLst>
          </p:cNvPr>
          <p:cNvSpPr/>
          <p:nvPr/>
        </p:nvSpPr>
        <p:spPr>
          <a:xfrm>
            <a:off x="2901944" y="4960337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B0438B38-95ED-4C0C-9EB6-E229B58FCB90}"/>
              </a:ext>
            </a:extLst>
          </p:cNvPr>
          <p:cNvSpPr/>
          <p:nvPr/>
        </p:nvSpPr>
        <p:spPr>
          <a:xfrm>
            <a:off x="8861417" y="2742799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C9425FF2-4763-413A-A5B5-11589ACB6798}"/>
              </a:ext>
            </a:extLst>
          </p:cNvPr>
          <p:cNvSpPr/>
          <p:nvPr/>
        </p:nvSpPr>
        <p:spPr>
          <a:xfrm>
            <a:off x="8861417" y="960766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D58210A1-B671-4248-AA51-DE706D762515}"/>
              </a:ext>
            </a:extLst>
          </p:cNvPr>
          <p:cNvSpPr/>
          <p:nvPr/>
        </p:nvSpPr>
        <p:spPr>
          <a:xfrm>
            <a:off x="8861417" y="4449407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5" name="Рисунок 4" descr="Банк">
            <a:extLst>
              <a:ext uri="{FF2B5EF4-FFF2-40B4-BE49-F238E27FC236}">
                <a16:creationId xmlns:a16="http://schemas.microsoft.com/office/drawing/2014/main" id="{C1048CEF-3BAB-40BF-B32E-5B83B94112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83247" y="875504"/>
            <a:ext cx="693744" cy="6937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468A5A-B2CB-41FD-A281-0B1ABBE244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1" y="2142147"/>
            <a:ext cx="1333412" cy="100005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990C119-548C-4F0A-96CD-26FC00701531}"/>
              </a:ext>
            </a:extLst>
          </p:cNvPr>
          <p:cNvSpPr/>
          <p:nvPr/>
        </p:nvSpPr>
        <p:spPr>
          <a:xfrm>
            <a:off x="2901944" y="762082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B865B1C-2768-4D2D-88DE-BCFD72033AF4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42" name="Picture 2">
              <a:extLst>
                <a:ext uri="{FF2B5EF4-FFF2-40B4-BE49-F238E27FC236}">
                  <a16:creationId xmlns:a16="http://schemas.microsoft.com/office/drawing/2014/main" id="{F262F82C-1C6E-40A6-90D1-B42731622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">
              <a:extLst>
                <a:ext uri="{FF2B5EF4-FFF2-40B4-BE49-F238E27FC236}">
                  <a16:creationId xmlns:a16="http://schemas.microsoft.com/office/drawing/2014/main" id="{9ACB8A34-3864-4330-B392-FE7383D17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3D9138ED-D687-4E11-90FA-36998DC26560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2CF38CB2-C07A-4288-8168-D533F9A8673F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7B1AE0AC-31C4-406B-8310-DD5237A97E66}"/>
              </a:ext>
            </a:extLst>
          </p:cNvPr>
          <p:cNvSpPr/>
          <p:nvPr/>
        </p:nvSpPr>
        <p:spPr>
          <a:xfrm>
            <a:off x="1354243" y="4889669"/>
            <a:ext cx="1550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Фонд </a:t>
            </a: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микрокредитования Иркутской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D2EBD-AF08-4277-8D59-4E6146FFB9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9" y="4945358"/>
            <a:ext cx="536772" cy="5367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99C89C-8E5C-49D8-A5E6-36529CD497EB}"/>
              </a:ext>
            </a:extLst>
          </p:cNvPr>
          <p:cNvSpPr/>
          <p:nvPr/>
        </p:nvSpPr>
        <p:spPr>
          <a:xfrm>
            <a:off x="3171635" y="817367"/>
            <a:ext cx="2632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Кредиты </a:t>
            </a: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по ставке от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1%</a:t>
            </a:r>
            <a:r>
              <a:rPr lang="ru-RU" sz="1200" dirty="0">
                <a:solidFill>
                  <a:srgbClr val="E74D39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до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7FE456-5010-4D5A-9650-0278904253B1}"/>
              </a:ext>
            </a:extLst>
          </p:cNvPr>
          <p:cNvSpPr/>
          <p:nvPr/>
        </p:nvSpPr>
        <p:spPr>
          <a:xfrm>
            <a:off x="7526061" y="950998"/>
            <a:ext cx="1190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Фонд </a:t>
            </a:r>
          </a:p>
          <a:p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развития моногородов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56AE83-2E99-47A3-B7B4-E2DC88EDBF5F}"/>
              </a:ext>
            </a:extLst>
          </p:cNvPr>
          <p:cNvSpPr/>
          <p:nvPr/>
        </p:nvSpPr>
        <p:spPr>
          <a:xfrm>
            <a:off x="2901944" y="1530885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CAECEE-07A7-4465-9DC7-317E004C9A4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7" y="3532487"/>
            <a:ext cx="1513260" cy="1134945"/>
          </a:xfrm>
          <a:prstGeom prst="rect">
            <a:avLst/>
          </a:prstGeom>
        </p:spPr>
      </p:pic>
      <p:sp>
        <p:nvSpPr>
          <p:cNvPr id="62" name="object 6">
            <a:extLst>
              <a:ext uri="{FF2B5EF4-FFF2-40B4-BE49-F238E27FC236}">
                <a16:creationId xmlns:a16="http://schemas.microsoft.com/office/drawing/2014/main" id="{26A7EB58-8BF4-4B7F-9734-F5C06E9BD5D0}"/>
              </a:ext>
            </a:extLst>
          </p:cNvPr>
          <p:cNvSpPr txBox="1"/>
          <p:nvPr/>
        </p:nvSpPr>
        <p:spPr>
          <a:xfrm>
            <a:off x="3280021" y="3743841"/>
            <a:ext cx="1513260" cy="381357"/>
          </a:xfrm>
          <a:prstGeom prst="rect">
            <a:avLst/>
          </a:prstGeom>
        </p:spPr>
        <p:txBody>
          <a:bodyPr vert="horz" wrap="square" lIns="0" tIns="11909" rIns="0" bIns="0" rtlCol="0">
            <a:spAutoFit/>
          </a:bodyPr>
          <a:lstStyle/>
          <a:p>
            <a:pPr marL="12536">
              <a:spcBef>
                <a:spcPts val="94"/>
              </a:spcBef>
            </a:pPr>
            <a:r>
              <a:rPr sz="1200" spc="-49" dirty="0">
                <a:latin typeface="PT Sans" panose="020B0503020203020204" pitchFamily="34" charset="-52"/>
                <a:cs typeface="Arial"/>
              </a:rPr>
              <a:t>Займы</a:t>
            </a:r>
            <a:endParaRPr sz="1200" dirty="0">
              <a:latin typeface="PT Sans" panose="020B0503020203020204" pitchFamily="34" charset="-52"/>
              <a:cs typeface="Arial"/>
            </a:endParaRPr>
          </a:p>
          <a:p>
            <a:pPr marL="12536"/>
            <a:r>
              <a:rPr lang="ru-RU" sz="1200" spc="-20" dirty="0">
                <a:latin typeface="PT Sans" panose="020B0503020203020204" pitchFamily="34" charset="-52"/>
                <a:cs typeface="Arial"/>
              </a:rPr>
              <a:t>От </a:t>
            </a:r>
            <a:r>
              <a:rPr lang="ru-RU" sz="1200" spc="-20" dirty="0">
                <a:solidFill>
                  <a:srgbClr val="D8976A"/>
                </a:solidFill>
                <a:latin typeface="PT Sans" panose="020B0503020203020204" pitchFamily="34" charset="-52"/>
                <a:cs typeface="Arial"/>
              </a:rPr>
              <a:t>10</a:t>
            </a:r>
            <a:r>
              <a:rPr lang="ru-RU" sz="1200" spc="-20" dirty="0">
                <a:latin typeface="PT Sans" panose="020B0503020203020204" pitchFamily="34" charset="-52"/>
                <a:cs typeface="Arial"/>
              </a:rPr>
              <a:t> до </a:t>
            </a:r>
            <a:r>
              <a:rPr lang="ru-RU" sz="1200" spc="-20" dirty="0">
                <a:solidFill>
                  <a:srgbClr val="D8976A"/>
                </a:solidFill>
                <a:latin typeface="PT Sans" panose="020B0503020203020204" pitchFamily="34" charset="-52"/>
                <a:cs typeface="Arial"/>
              </a:rPr>
              <a:t>500 </a:t>
            </a:r>
            <a:r>
              <a:rPr lang="ru-RU" sz="1200" spc="-20" dirty="0">
                <a:latin typeface="PT Sans" panose="020B0503020203020204" pitchFamily="34" charset="-52"/>
                <a:cs typeface="Arial"/>
              </a:rPr>
              <a:t>млн. руб.</a:t>
            </a:r>
            <a:endParaRPr sz="1200" dirty="0">
              <a:latin typeface="PT Sans" panose="020B0503020203020204" pitchFamily="34" charset="-52"/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1AA498-1931-4104-A0EF-FDB8A09CBC2B}"/>
              </a:ext>
            </a:extLst>
          </p:cNvPr>
          <p:cNvSpPr/>
          <p:nvPr/>
        </p:nvSpPr>
        <p:spPr>
          <a:xfrm>
            <a:off x="2901944" y="3677657"/>
            <a:ext cx="226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28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28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8DAB70B-4381-4068-A459-AD4E44B50F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43" y="4003299"/>
            <a:ext cx="1888556" cy="16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5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2926A"/>
                  </a:solidFill>
                  <a:latin typeface="PT Sans" panose="020B0503020203020204" pitchFamily="34" charset="-52"/>
                </a:rPr>
                <a:t>4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562212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223196" y="2147940"/>
            <a:ext cx="77456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ЛЬГОТНЫЙ ЗАЙМ</a:t>
            </a:r>
          </a:p>
          <a:p>
            <a:pPr algn="ctr"/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ДЛЯ «САМОЗАНЯТЫХ»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AEE469-316A-4401-AF6E-C6DDDBAFF1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pic>
        <p:nvPicPr>
          <p:cNvPr id="16" name="Рисунок 15" descr="Монеты">
            <a:extLst>
              <a:ext uri="{FF2B5EF4-FFF2-40B4-BE49-F238E27FC236}">
                <a16:creationId xmlns:a16="http://schemas.microsoft.com/office/drawing/2014/main" id="{2EB19CCA-931F-4DF6-8009-0BF9D2807D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46634" y="2564647"/>
            <a:ext cx="634482" cy="634482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1F95ECA-4BDF-4756-AF53-EBEFEC64D16A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6A3ABF75-770C-43BB-AF09-342F4924C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45FE56A2-F957-4070-945C-BBF7C0508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0653B98-A834-40C1-A03F-E1E3183B4DBC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EE23C53-9B38-460A-8FB8-9D6B4A7F1FB3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87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2926A"/>
                  </a:solidFill>
                  <a:latin typeface="PT Sans" panose="020B0503020203020204" pitchFamily="34" charset="-52"/>
                </a:rPr>
                <a:t>5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" y="5495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условия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50B62B1-4A0A-4C7F-AA52-9520773DA0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pic>
        <p:nvPicPr>
          <p:cNvPr id="16" name="Рисунок 15" descr="Монеты">
            <a:extLst>
              <a:ext uri="{FF2B5EF4-FFF2-40B4-BE49-F238E27FC236}">
                <a16:creationId xmlns:a16="http://schemas.microsoft.com/office/drawing/2014/main" id="{156A56FD-3901-4B24-8D3F-A84BC24C86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634482" cy="634482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9B86ECB-7FAF-490E-8F6D-1912094F5C94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26783660-B6D4-418C-B242-A65F38856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BCE61705-8B6F-4646-B836-A9A610F32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04F923F-9982-475E-A7AB-C0361B60325C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23210DC-8BB4-4CB4-8386-8E403A2C8F05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graphicFrame>
        <p:nvGraphicFramePr>
          <p:cNvPr id="63" name="Таблица 62">
            <a:extLst>
              <a:ext uri="{FF2B5EF4-FFF2-40B4-BE49-F238E27FC236}">
                <a16:creationId xmlns:a16="http://schemas.microsoft.com/office/drawing/2014/main" id="{1C53E73B-D374-41FB-858D-67C164E1B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14882"/>
              </p:ext>
            </p:extLst>
          </p:nvPr>
        </p:nvGraphicFramePr>
        <p:xfrm>
          <a:off x="1046236" y="803934"/>
          <a:ext cx="9773393" cy="4873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5606">
                  <a:extLst>
                    <a:ext uri="{9D8B030D-6E8A-4147-A177-3AD203B41FA5}">
                      <a16:colId xmlns:a16="http://schemas.microsoft.com/office/drawing/2014/main" val="967083149"/>
                    </a:ext>
                  </a:extLst>
                </a:gridCol>
                <a:gridCol w="4927787">
                  <a:extLst>
                    <a:ext uri="{9D8B030D-6E8A-4147-A177-3AD203B41FA5}">
                      <a16:colId xmlns:a16="http://schemas.microsoft.com/office/drawing/2014/main" val="501749124"/>
                    </a:ext>
                  </a:extLst>
                </a:gridCol>
              </a:tblGrid>
              <a:tr h="1499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«Самозанятые»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72320"/>
                  </a:ext>
                </a:extLst>
              </a:tr>
              <a:tr h="14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«Самозанятые» граждане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«Самозанятые» ИП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596632"/>
                  </a:ext>
                </a:extLst>
              </a:tr>
              <a:tr h="1499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Цель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09180"/>
                  </a:ext>
                </a:extLst>
              </a:tr>
              <a:tr h="4703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Кредит предоставляется на развитие предпринимательской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Кредит предоставляется на развитие предпринимательской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989343"/>
                  </a:ext>
                </a:extLst>
              </a:tr>
              <a:tr h="1499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Требования к заёмщику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9736"/>
                  </a:ext>
                </a:extLst>
              </a:tr>
              <a:tr h="1320048">
                <a:tc>
                  <a:txBody>
                    <a:bodyPr/>
                    <a:lstStyle/>
                    <a:p>
                      <a:pPr marL="171450" indent="-171450" algn="just" fontAlgn="b">
                        <a:buClr>
                          <a:srgbClr val="56221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Физическое лицо, перешедшее на специальный налоговый режим «Налог на профессиональный доход».</a:t>
                      </a:r>
                      <a:endParaRPr lang="en-US" sz="1200" u="none" strike="noStrike" dirty="0">
                        <a:effectLst/>
                        <a:latin typeface="PT Sans" panose="020B0503020203020204" pitchFamily="34" charset="-52"/>
                      </a:endParaRPr>
                    </a:p>
                    <a:p>
                      <a:pPr marL="171450" indent="-171450" algn="just" fontAlgn="b">
                        <a:buClr>
                          <a:srgbClr val="56221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У заемщика отсутствует отрицательная кредитная история.</a:t>
                      </a:r>
                      <a:endParaRPr lang="en-US" sz="1200" u="none" strike="noStrike" dirty="0"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Clr>
                          <a:srgbClr val="56221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Индивидуальный предприниматель, перешедший на специальный налоговый режим «Налог на профессиональный доход».</a:t>
                      </a:r>
                      <a:endParaRPr lang="en-US" sz="1200" u="none" strike="noStrike" dirty="0">
                        <a:effectLst/>
                        <a:latin typeface="PT Sans" panose="020B0503020203020204" pitchFamily="34" charset="-52"/>
                      </a:endParaRPr>
                    </a:p>
                    <a:p>
                      <a:pPr marL="171450" indent="-171450" algn="just" fontAlgn="b">
                        <a:buClr>
                          <a:srgbClr val="56221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У заемщика отсутствует отрицательная кредитная история.</a:t>
                      </a:r>
                      <a:endParaRPr lang="en-US" sz="1200" u="none" strike="noStrike" dirty="0"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83399"/>
                  </a:ext>
                </a:extLst>
              </a:tr>
              <a:tr h="1499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Сумма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30209"/>
                  </a:ext>
                </a:extLst>
              </a:tr>
              <a:tr h="4485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До </a:t>
                      </a:r>
                      <a:r>
                        <a:rPr lang="ru-RU" sz="120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500 тыс. </a:t>
                      </a: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рублей включительно.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Срок регистрации Заемщика на дату подачи заявки - </a:t>
                      </a:r>
                      <a:r>
                        <a:rPr lang="ru-RU" sz="120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от 0 мес.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До 5 млн. </a:t>
                      </a: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рублей включительно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Срок регистрации Заемщика на дату подачи заявки - </a:t>
                      </a:r>
                      <a:r>
                        <a:rPr lang="ru-RU" sz="120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от 0 мес.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113479"/>
                  </a:ext>
                </a:extLst>
              </a:tr>
              <a:tr h="14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До 24 месяцев включительно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До 24 месяцев включительно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66965"/>
                  </a:ext>
                </a:extLst>
              </a:tr>
              <a:tr h="1499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Ставка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98658"/>
                  </a:ext>
                </a:extLst>
              </a:tr>
              <a:tr h="1499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2,75%-5,5%</a:t>
                      </a: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 годовых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2,75%-5,5% </a:t>
                      </a: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годовых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73570"/>
                  </a:ext>
                </a:extLst>
              </a:tr>
              <a:tr h="1499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Обеспечение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440418"/>
                  </a:ext>
                </a:extLst>
              </a:tr>
              <a:tr h="597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- Поручительство Центра Мой Бизнес до 350 тыс. рублей</a:t>
                      </a:r>
                    </a:p>
                    <a:p>
                      <a:pPr marL="171450" indent="-171450" algn="ctr" fontAlgn="b">
                        <a:buFontTx/>
                        <a:buChar char="-"/>
                      </a:pP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Движимое или недвижимое имущество</a:t>
                      </a:r>
                    </a:p>
                    <a:p>
                      <a:pPr marL="171450" indent="-171450" algn="ctr" fontAlgn="b">
                        <a:buFontTx/>
                        <a:buChar char="-"/>
                      </a:pP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Поручительство физических или юридических лиц</a:t>
                      </a:r>
                      <a:b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</a:b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Расчетный счет для оформления кредита может быть открыт в любом банке.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- Поручительство Центра Мой Бизнес до 3,5 млн. рублей</a:t>
                      </a:r>
                    </a:p>
                    <a:p>
                      <a:pPr marL="171450" indent="-171450" algn="ctr" fontAlgn="b">
                        <a:buFontTx/>
                        <a:buChar char="-"/>
                      </a:pP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Движимое или недвижимое имущество</a:t>
                      </a:r>
                    </a:p>
                    <a:p>
                      <a:pPr marL="171450" indent="-171450" algn="ctr" fontAlgn="b">
                        <a:buFontTx/>
                        <a:buChar char="-"/>
                      </a:pP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Поручительство физических или юридических лиц</a:t>
                      </a:r>
                      <a:b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</a:br>
                      <a:r>
                        <a:rPr lang="ru-RU" sz="1200" u="none" strike="noStrike" dirty="0">
                          <a:effectLst/>
                          <a:latin typeface="PT Sans" panose="020B0503020203020204" pitchFamily="34" charset="-52"/>
                        </a:rPr>
                        <a:t>Расчетный счет для оформления кредита может быть открыт в любом банке.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78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30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2926A"/>
                  </a:solidFill>
                  <a:latin typeface="PT Sans" panose="020B0503020203020204" pitchFamily="34" charset="-52"/>
                </a:rPr>
                <a:t>15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C2926A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087770" y="2446317"/>
            <a:ext cx="65312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Times New Roman" pitchFamily="18" charset="0"/>
              </a:rPr>
              <a:t>ЛЬГОТНЫЙ ЛИЗИНГ</a:t>
            </a:r>
          </a:p>
          <a:p>
            <a:pPr algn="ctr"/>
            <a:r>
              <a:rPr lang="ru-RU" sz="3200" dirty="0">
                <a:solidFill>
                  <a:srgbClr val="562212"/>
                </a:solidFill>
                <a:latin typeface="PT Sans" panose="020B0503020203020204" pitchFamily="34" charset="-52"/>
                <a:cs typeface="Times New Roman" pitchFamily="18" charset="0"/>
              </a:rPr>
              <a:t> ОБОРУДОВАНИЯ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1270D7-4AE8-4389-94D0-F2E32F973F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pic>
        <p:nvPicPr>
          <p:cNvPr id="18" name="Рисунок 17" descr="Шестеренки">
            <a:extLst>
              <a:ext uri="{FF2B5EF4-FFF2-40B4-BE49-F238E27FC236}">
                <a16:creationId xmlns:a16="http://schemas.microsoft.com/office/drawing/2014/main" id="{D16D66B9-06F0-479B-86AE-ADD45C10E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34724" y="2632902"/>
            <a:ext cx="704048" cy="70404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4ECDD18-B4DF-49F5-B222-871A6BA63FC1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FA41694-A6AE-4184-8DE1-C4865E9F2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F66E5D66-FDE9-47F2-876C-82ACDD4C0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C1AD2E3D-DD53-4658-9279-924D5C911D9B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8536E25-8143-473E-B0FB-D8F34D4EFCE0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34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58927"/>
              </p:ext>
            </p:extLst>
          </p:nvPr>
        </p:nvGraphicFramePr>
        <p:xfrm>
          <a:off x="186612" y="1042016"/>
          <a:ext cx="11728580" cy="4411470"/>
        </p:xfrm>
        <a:graphic>
          <a:graphicData uri="http://schemas.openxmlformats.org/drawingml/2006/table">
            <a:tbl>
              <a:tblPr/>
              <a:tblGrid>
                <a:gridCol w="114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985">
                  <a:extLst>
                    <a:ext uri="{9D8B030D-6E8A-4147-A177-3AD203B41FA5}">
                      <a16:colId xmlns:a16="http://schemas.microsoft.com/office/drawing/2014/main" val="1299539666"/>
                    </a:ext>
                  </a:extLst>
                </a:gridCol>
                <a:gridCol w="570451">
                  <a:extLst>
                    <a:ext uri="{9D8B030D-6E8A-4147-A177-3AD203B41FA5}">
                      <a16:colId xmlns:a16="http://schemas.microsoft.com/office/drawing/2014/main" val="1434655788"/>
                    </a:ext>
                  </a:extLst>
                </a:gridCol>
                <a:gridCol w="1148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718">
                  <a:extLst>
                    <a:ext uri="{9D8B030D-6E8A-4147-A177-3AD203B41FA5}">
                      <a16:colId xmlns:a16="http://schemas.microsoft.com/office/drawing/2014/main" val="2514358308"/>
                    </a:ext>
                  </a:extLst>
                </a:gridCol>
                <a:gridCol w="843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01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171">
                  <a:extLst>
                    <a:ext uri="{9D8B030D-6E8A-4147-A177-3AD203B41FA5}">
                      <a16:colId xmlns:a16="http://schemas.microsoft.com/office/drawing/2014/main" val="1946331230"/>
                    </a:ext>
                  </a:extLst>
                </a:gridCol>
                <a:gridCol w="870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9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9339">
                  <a:extLst>
                    <a:ext uri="{9D8B030D-6E8A-4147-A177-3AD203B41FA5}">
                      <a16:colId xmlns:a16="http://schemas.microsoft.com/office/drawing/2014/main" val="3181398631"/>
                    </a:ext>
                  </a:extLst>
                </a:gridCol>
                <a:gridCol w="9847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984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Продукт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Устойчивое развитие</a:t>
                      </a:r>
                    </a:p>
                  </a:txBody>
                  <a:tcPr marL="5272" marR="5272" marT="43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480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Лизинг без аванса</a:t>
                      </a:r>
                    </a:p>
                  </a:txBody>
                  <a:tcPr marL="5272" marR="5272" marT="43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1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/>
                      </a:r>
                      <a:br>
                        <a:rPr lang="ru-RU" sz="1050" b="0" i="1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</a:br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Производство</a:t>
                      </a: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Сельхозкооперация</a:t>
                      </a: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Поставщики крупнейших заказчиков</a:t>
                      </a:r>
                      <a:endParaRPr lang="ru-RU" sz="1050" dirty="0"/>
                    </a:p>
                  </a:txBody>
                  <a:tcPr marL="5272" marR="5272" marT="43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Спорт и туризм</a:t>
                      </a:r>
                    </a:p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Социальное предпринимательство</a:t>
                      </a:r>
                    </a:p>
                  </a:txBody>
                  <a:tcPr marL="5272" marR="5272" marT="43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Моногорода и ТОСЭР</a:t>
                      </a:r>
                      <a:b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</a:b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168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Высоко-технологичное и инновационное производство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Приоритетное производство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Создание</a:t>
                      </a:r>
                      <a:endParaRPr lang="ru-RU" sz="1050" b="0" i="0" u="none" strike="noStrike" baseline="300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Развитие</a:t>
                      </a:r>
                      <a:endParaRPr lang="ru-RU" sz="105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Высоко-технологичная и инновационная продукция</a:t>
                      </a:r>
                      <a:endParaRPr lang="ru-RU" sz="105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Прочая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продукция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Ставка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6%</a:t>
                      </a:r>
                      <a:r>
                        <a:rPr lang="ru-RU" sz="1050" b="0" i="0" u="none" strike="noStrike" dirty="0">
                          <a:solidFill>
                            <a:srgbClr val="E74D39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годовых - </a:t>
                      </a:r>
                      <a:r>
                        <a:rPr lang="ru-RU" sz="105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российское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оборудование  </a:t>
                      </a:r>
                      <a:r>
                        <a:rPr lang="ru-RU" sz="105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8%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годовых - </a:t>
                      </a:r>
                      <a:r>
                        <a:rPr lang="ru-RU" sz="105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иностранное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оборудование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Сумма</a:t>
                      </a:r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финансирования</a:t>
                      </a:r>
                      <a:r>
                        <a:rPr lang="ru-RU" sz="105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*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0,5-50 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</a:t>
                      </a:r>
                    </a:p>
                    <a:p>
                      <a:pPr algn="ctr" fontAlgn="ctr"/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2.5-10 </a:t>
                      </a:r>
                    </a:p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  <a:endParaRPr lang="ru-RU" sz="1050"/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1-5 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2.5-50 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млн. руб.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04"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Срок лизинга (мес.)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13-84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13-60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  <a:ea typeface="+mn-ea"/>
                        <a:cs typeface="+mn-cs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13-84</a:t>
                      </a:r>
                      <a:r>
                        <a:rPr lang="ru-RU" sz="105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**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endParaRPr lang="ru-RU" sz="1050" dirty="0"/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13-84 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13-60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13-60 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13-60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13-84 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Минимальный аванс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10%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0%</a:t>
                      </a:r>
                      <a:r>
                        <a:rPr lang="ru-RU" sz="1050" baseline="30000" dirty="0">
                          <a:latin typeface="PT Sans" panose="020B0503020203020204" pitchFamily="34" charset="-52"/>
                        </a:rPr>
                        <a:t>***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10%</a:t>
                      </a:r>
                      <a:r>
                        <a:rPr lang="en-U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</a:t>
                      </a:r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10% или Поручительство фонда</a:t>
                      </a:r>
                      <a:endParaRPr lang="ru-RU" sz="1050" dirty="0"/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PT Sans" panose="020B0503020203020204" pitchFamily="34" charset="-52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10%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</a:t>
                      </a:r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PT Sans" panose="020B0503020203020204" pitchFamily="34" charset="-52"/>
                        </a:rPr>
                        <a:t>От 15% или Поручительство фонда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007"/>
          <p:cNvGrpSpPr/>
          <p:nvPr/>
        </p:nvGrpSpPr>
        <p:grpSpPr>
          <a:xfrm>
            <a:off x="3652143" y="1071669"/>
            <a:ext cx="631803" cy="710471"/>
            <a:chOff x="0" y="0"/>
            <a:chExt cx="1044575" cy="1123950"/>
          </a:xfrm>
          <a:solidFill>
            <a:srgbClr val="562212"/>
          </a:solidFill>
        </p:grpSpPr>
        <p:sp>
          <p:nvSpPr>
            <p:cNvPr id="19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0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1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2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3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4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5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sp>
        <p:nvSpPr>
          <p:cNvPr id="26" name="Freeform 68"/>
          <p:cNvSpPr>
            <a:spLocks noChangeAspect="1"/>
          </p:cNvSpPr>
          <p:nvPr/>
        </p:nvSpPr>
        <p:spPr bwMode="auto">
          <a:xfrm>
            <a:off x="5623996" y="1086002"/>
            <a:ext cx="546341" cy="710471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solidFill>
            <a:srgbClr val="562212"/>
          </a:solidFill>
          <a:ln w="12700">
            <a:noFill/>
            <a:round/>
            <a:headEnd/>
            <a:tailEnd/>
          </a:ln>
        </p:spPr>
        <p:txBody>
          <a:bodyPr vert="horz" wrap="square" lIns="111517" tIns="55759" rIns="111517" bIns="55759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115179"/>
            <a:endParaRPr lang="en-GB" sz="2300" dirty="0">
              <a:solidFill>
                <a:srgbClr val="E74D39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27" name="Freeform 34"/>
          <p:cNvSpPr>
            <a:spLocks noChangeAspect="1" noEditPoints="1"/>
          </p:cNvSpPr>
          <p:nvPr/>
        </p:nvSpPr>
        <p:spPr bwMode="auto">
          <a:xfrm>
            <a:off x="7116838" y="1290224"/>
            <a:ext cx="1062755" cy="524059"/>
          </a:xfrm>
          <a:custGeom>
            <a:avLst/>
            <a:gdLst/>
            <a:ahLst/>
            <a:cxnLst>
              <a:cxn ang="0">
                <a:pos x="22" y="53"/>
              </a:cxn>
              <a:cxn ang="0">
                <a:pos x="33" y="42"/>
              </a:cxn>
              <a:cxn ang="0">
                <a:pos x="44" y="53"/>
              </a:cxn>
              <a:cxn ang="0">
                <a:pos x="33" y="64"/>
              </a:cxn>
              <a:cxn ang="0">
                <a:pos x="22" y="53"/>
              </a:cxn>
              <a:cxn ang="0">
                <a:pos x="87" y="53"/>
              </a:cxn>
              <a:cxn ang="0">
                <a:pos x="97" y="42"/>
              </a:cxn>
              <a:cxn ang="0">
                <a:pos x="108" y="53"/>
              </a:cxn>
              <a:cxn ang="0">
                <a:pos x="97" y="64"/>
              </a:cxn>
              <a:cxn ang="0">
                <a:pos x="87" y="53"/>
              </a:cxn>
              <a:cxn ang="0">
                <a:pos x="115" y="26"/>
              </a:cxn>
              <a:cxn ang="0">
                <a:pos x="113" y="25"/>
              </a:cxn>
              <a:cxn ang="0">
                <a:pos x="109" y="20"/>
              </a:cxn>
              <a:cxn ang="0">
                <a:pos x="104" y="3"/>
              </a:cxn>
              <a:cxn ang="0">
                <a:pos x="100" y="0"/>
              </a:cxn>
              <a:cxn ang="0">
                <a:pos x="5" y="0"/>
              </a:cxn>
              <a:cxn ang="0">
                <a:pos x="2" y="3"/>
              </a:cxn>
              <a:cxn ang="0">
                <a:pos x="2" y="48"/>
              </a:cxn>
              <a:cxn ang="0">
                <a:pos x="0" y="48"/>
              </a:cxn>
              <a:cxn ang="0">
                <a:pos x="0" y="53"/>
              </a:cxn>
              <a:cxn ang="0">
                <a:pos x="16" y="53"/>
              </a:cxn>
              <a:cxn ang="0">
                <a:pos x="19" y="50"/>
              </a:cxn>
              <a:cxn ang="0">
                <a:pos x="33" y="39"/>
              </a:cxn>
              <a:cxn ang="0">
                <a:pos x="47" y="50"/>
              </a:cxn>
              <a:cxn ang="0">
                <a:pos x="50" y="53"/>
              </a:cxn>
              <a:cxn ang="0">
                <a:pos x="80" y="53"/>
              </a:cxn>
              <a:cxn ang="0">
                <a:pos x="83" y="50"/>
              </a:cxn>
              <a:cxn ang="0">
                <a:pos x="97" y="39"/>
              </a:cxn>
              <a:cxn ang="0">
                <a:pos x="111" y="50"/>
              </a:cxn>
              <a:cxn ang="0">
                <a:pos x="114" y="53"/>
              </a:cxn>
              <a:cxn ang="0">
                <a:pos x="118" y="50"/>
              </a:cxn>
              <a:cxn ang="0">
                <a:pos x="118" y="31"/>
              </a:cxn>
              <a:cxn ang="0">
                <a:pos x="115" y="26"/>
              </a:cxn>
              <a:cxn ang="0">
                <a:pos x="89" y="33"/>
              </a:cxn>
              <a:cxn ang="0">
                <a:pos x="88" y="37"/>
              </a:cxn>
              <a:cxn ang="0">
                <a:pos x="80" y="47"/>
              </a:cxn>
              <a:cxn ang="0">
                <a:pos x="77" y="49"/>
              </a:cxn>
              <a:cxn ang="0">
                <a:pos x="74" y="49"/>
              </a:cxn>
              <a:cxn ang="0">
                <a:pos x="71" y="46"/>
              </a:cxn>
              <a:cxn ang="0">
                <a:pos x="71" y="10"/>
              </a:cxn>
              <a:cxn ang="0">
                <a:pos x="74" y="7"/>
              </a:cxn>
              <a:cxn ang="0">
                <a:pos x="86" y="7"/>
              </a:cxn>
              <a:cxn ang="0">
                <a:pos x="89" y="10"/>
              </a:cxn>
              <a:cxn ang="0">
                <a:pos x="89" y="33"/>
              </a:cxn>
              <a:cxn ang="0">
                <a:pos x="102" y="23"/>
              </a:cxn>
              <a:cxn ang="0">
                <a:pos x="96" y="23"/>
              </a:cxn>
              <a:cxn ang="0">
                <a:pos x="93" y="20"/>
              </a:cxn>
              <a:cxn ang="0">
                <a:pos x="93" y="10"/>
              </a:cxn>
              <a:cxn ang="0">
                <a:pos x="96" y="7"/>
              </a:cxn>
              <a:cxn ang="0">
                <a:pos x="98" y="7"/>
              </a:cxn>
              <a:cxn ang="0">
                <a:pos x="102" y="10"/>
              </a:cxn>
              <a:cxn ang="0">
                <a:pos x="104" y="20"/>
              </a:cxn>
              <a:cxn ang="0">
                <a:pos x="102" y="23"/>
              </a:cxn>
            </a:cxnLst>
            <a:rect l="0" t="0" r="r" b="b"/>
            <a:pathLst>
              <a:path w="118" h="64">
                <a:moveTo>
                  <a:pt x="22" y="53"/>
                </a:moveTo>
                <a:cubicBezTo>
                  <a:pt x="22" y="47"/>
                  <a:pt x="27" y="42"/>
                  <a:pt x="33" y="42"/>
                </a:cubicBezTo>
                <a:cubicBezTo>
                  <a:pt x="39" y="42"/>
                  <a:pt x="44" y="47"/>
                  <a:pt x="44" y="53"/>
                </a:cubicBezTo>
                <a:cubicBezTo>
                  <a:pt x="44" y="59"/>
                  <a:pt x="39" y="64"/>
                  <a:pt x="33" y="64"/>
                </a:cubicBezTo>
                <a:cubicBezTo>
                  <a:pt x="27" y="64"/>
                  <a:pt x="22" y="59"/>
                  <a:pt x="22" y="53"/>
                </a:cubicBezTo>
                <a:close/>
                <a:moveTo>
                  <a:pt x="87" y="53"/>
                </a:moveTo>
                <a:cubicBezTo>
                  <a:pt x="87" y="47"/>
                  <a:pt x="91" y="42"/>
                  <a:pt x="97" y="42"/>
                </a:cubicBezTo>
                <a:cubicBezTo>
                  <a:pt x="103" y="42"/>
                  <a:pt x="108" y="47"/>
                  <a:pt x="108" y="53"/>
                </a:cubicBezTo>
                <a:cubicBezTo>
                  <a:pt x="108" y="59"/>
                  <a:pt x="103" y="64"/>
                  <a:pt x="97" y="64"/>
                </a:cubicBezTo>
                <a:cubicBezTo>
                  <a:pt x="91" y="64"/>
                  <a:pt x="87" y="59"/>
                  <a:pt x="87" y="53"/>
                </a:cubicBezTo>
                <a:close/>
                <a:moveTo>
                  <a:pt x="115" y="26"/>
                </a:moveTo>
                <a:cubicBezTo>
                  <a:pt x="113" y="25"/>
                  <a:pt x="113" y="25"/>
                  <a:pt x="113" y="25"/>
                </a:cubicBezTo>
                <a:cubicBezTo>
                  <a:pt x="111" y="24"/>
                  <a:pt x="110" y="22"/>
                  <a:pt x="109" y="20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2" y="0"/>
                  <a:pt x="100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2"/>
                  <a:pt x="2" y="3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3"/>
                  <a:pt x="19" y="52"/>
                  <a:pt x="19" y="50"/>
                </a:cubicBezTo>
                <a:cubicBezTo>
                  <a:pt x="20" y="44"/>
                  <a:pt x="26" y="39"/>
                  <a:pt x="33" y="39"/>
                </a:cubicBezTo>
                <a:cubicBezTo>
                  <a:pt x="40" y="39"/>
                  <a:pt x="45" y="44"/>
                  <a:pt x="47" y="50"/>
                </a:cubicBezTo>
                <a:cubicBezTo>
                  <a:pt x="47" y="52"/>
                  <a:pt x="48" y="53"/>
                  <a:pt x="5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3"/>
                  <a:pt x="83" y="52"/>
                  <a:pt x="83" y="50"/>
                </a:cubicBezTo>
                <a:cubicBezTo>
                  <a:pt x="85" y="44"/>
                  <a:pt x="90" y="39"/>
                  <a:pt x="97" y="39"/>
                </a:cubicBezTo>
                <a:cubicBezTo>
                  <a:pt x="104" y="39"/>
                  <a:pt x="110" y="44"/>
                  <a:pt x="111" y="50"/>
                </a:cubicBezTo>
                <a:cubicBezTo>
                  <a:pt x="111" y="52"/>
                  <a:pt x="112" y="53"/>
                  <a:pt x="114" y="53"/>
                </a:cubicBezTo>
                <a:cubicBezTo>
                  <a:pt x="116" y="53"/>
                  <a:pt x="118" y="51"/>
                  <a:pt x="118" y="50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8" y="29"/>
                  <a:pt x="116" y="27"/>
                  <a:pt x="115" y="26"/>
                </a:cubicBezTo>
                <a:close/>
                <a:moveTo>
                  <a:pt x="89" y="33"/>
                </a:moveTo>
                <a:cubicBezTo>
                  <a:pt x="89" y="35"/>
                  <a:pt x="88" y="36"/>
                  <a:pt x="88" y="37"/>
                </a:cubicBezTo>
                <a:cubicBezTo>
                  <a:pt x="84" y="39"/>
                  <a:pt x="81" y="43"/>
                  <a:pt x="80" y="47"/>
                </a:cubicBezTo>
                <a:cubicBezTo>
                  <a:pt x="79" y="49"/>
                  <a:pt x="79" y="49"/>
                  <a:pt x="77" y="49"/>
                </a:cubicBezTo>
                <a:cubicBezTo>
                  <a:pt x="76" y="49"/>
                  <a:pt x="74" y="49"/>
                  <a:pt x="74" y="49"/>
                </a:cubicBezTo>
                <a:cubicBezTo>
                  <a:pt x="73" y="49"/>
                  <a:pt x="71" y="48"/>
                  <a:pt x="71" y="46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8"/>
                  <a:pt x="73" y="7"/>
                  <a:pt x="74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8" y="7"/>
                  <a:pt x="89" y="8"/>
                  <a:pt x="89" y="10"/>
                </a:cubicBezTo>
                <a:cubicBezTo>
                  <a:pt x="89" y="10"/>
                  <a:pt x="89" y="31"/>
                  <a:pt x="89" y="33"/>
                </a:cubicBezTo>
                <a:close/>
                <a:moveTo>
                  <a:pt x="102" y="23"/>
                </a:moveTo>
                <a:cubicBezTo>
                  <a:pt x="96" y="23"/>
                  <a:pt x="96" y="23"/>
                  <a:pt x="96" y="23"/>
                </a:cubicBezTo>
                <a:cubicBezTo>
                  <a:pt x="95" y="23"/>
                  <a:pt x="93" y="21"/>
                  <a:pt x="93" y="2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8"/>
                  <a:pt x="95" y="7"/>
                  <a:pt x="96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7"/>
                  <a:pt x="101" y="8"/>
                  <a:pt x="102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5" y="21"/>
                  <a:pt x="104" y="23"/>
                  <a:pt x="102" y="23"/>
                </a:cubicBezTo>
                <a:close/>
              </a:path>
            </a:pathLst>
          </a:custGeom>
          <a:solidFill>
            <a:srgbClr val="562212"/>
          </a:solidFill>
          <a:ln w="12700">
            <a:noFill/>
            <a:round/>
            <a:headEnd/>
            <a:tailEnd/>
          </a:ln>
        </p:spPr>
        <p:txBody>
          <a:bodyPr vert="horz" wrap="square" lIns="111517" tIns="55759" rIns="111517" bIns="55759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115179"/>
            <a:endParaRPr lang="en-GB" sz="2300" dirty="0">
              <a:solidFill>
                <a:srgbClr val="E74D39"/>
              </a:solidFill>
              <a:latin typeface="Calibri" panose="020F0502020204030204"/>
              <a:cs typeface="Arial" pitchFamily="34" charset="0"/>
            </a:endParaRPr>
          </a:p>
        </p:txBody>
      </p:sp>
      <p:grpSp>
        <p:nvGrpSpPr>
          <p:cNvPr id="5" name="Группа 5"/>
          <p:cNvGrpSpPr/>
          <p:nvPr/>
        </p:nvGrpSpPr>
        <p:grpSpPr>
          <a:xfrm>
            <a:off x="11064934" y="1218783"/>
            <a:ext cx="710471" cy="577690"/>
            <a:chOff x="8061015" y="2405804"/>
            <a:chExt cx="696674" cy="713400"/>
          </a:xfrm>
          <a:solidFill>
            <a:srgbClr val="562212"/>
          </a:solidFill>
        </p:grpSpPr>
        <p:sp>
          <p:nvSpPr>
            <p:cNvPr id="180" name="Freeform 68"/>
            <p:cNvSpPr>
              <a:spLocks noChangeAspect="1" noEditPoints="1"/>
            </p:cNvSpPr>
            <p:nvPr/>
          </p:nvSpPr>
          <p:spPr bwMode="auto">
            <a:xfrm>
              <a:off x="8061015" y="2531919"/>
              <a:ext cx="373376" cy="587285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4350" tIns="62175" rIns="124350" bIns="62175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15179"/>
              <a:endParaRPr lang="en-GB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181" name="Freeform 72"/>
            <p:cNvSpPr>
              <a:spLocks noChangeAspect="1" noEditPoints="1"/>
            </p:cNvSpPr>
            <p:nvPr/>
          </p:nvSpPr>
          <p:spPr bwMode="auto">
            <a:xfrm>
              <a:off x="8497295" y="2405804"/>
              <a:ext cx="260394" cy="700138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124350" tIns="62175" rIns="124350" bIns="62175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15179"/>
              <a:endParaRPr lang="en-GB" sz="2300" dirty="0">
                <a:solidFill>
                  <a:srgbClr val="E74D39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sp>
        <p:nvSpPr>
          <p:cNvPr id="182" name="Прямоугольник 181"/>
          <p:cNvSpPr/>
          <p:nvPr/>
        </p:nvSpPr>
        <p:spPr>
          <a:xfrm>
            <a:off x="1143282" y="6303061"/>
            <a:ext cx="10581047" cy="316494"/>
          </a:xfrm>
          <a:prstGeom prst="rect">
            <a:avLst/>
          </a:prstGeom>
        </p:spPr>
        <p:txBody>
          <a:bodyPr wrap="square" lIns="81355" tIns="122032" rIns="40677" bIns="0" anchor="t">
            <a:noAutofit/>
          </a:bodyPr>
          <a:lstStyle/>
          <a:p>
            <a:pPr defTabSz="1033243"/>
            <a:endParaRPr lang="ru-RU" sz="1200" dirty="0">
              <a:latin typeface="PT Sans" panose="020B0503020203020204" pitchFamily="34" charset="-5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0" y="7363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Программы льготного лизинга оборудования</a:t>
            </a:r>
          </a:p>
        </p:txBody>
      </p:sp>
      <p:sp>
        <p:nvSpPr>
          <p:cNvPr id="186" name="Прямоугольник 185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6715B5-4025-475A-AC82-30B122C06335}"/>
              </a:ext>
            </a:extLst>
          </p:cNvPr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  <a:latin typeface="PT Sans" panose="020B0503020203020204" pitchFamily="34" charset="-52"/>
              </a:rPr>
              <a:t>16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5C3DC6-78FB-48B7-93F2-654D45B085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86289"/>
            <a:ext cx="1046236" cy="576188"/>
          </a:xfrm>
          <a:prstGeom prst="rect">
            <a:avLst/>
          </a:prstGeom>
        </p:spPr>
      </p:pic>
      <p:pic>
        <p:nvPicPr>
          <p:cNvPr id="4" name="Рисунок 3" descr="Турпоход">
            <a:extLst>
              <a:ext uri="{FF2B5EF4-FFF2-40B4-BE49-F238E27FC236}">
                <a16:creationId xmlns:a16="http://schemas.microsoft.com/office/drawing/2014/main" id="{57CB3FE5-3E1A-486D-A41E-FD46036F8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50437" y="1164987"/>
            <a:ext cx="631803" cy="63180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3E812-53A1-45EC-90EF-37ADD19854F3}"/>
              </a:ext>
            </a:extLst>
          </p:cNvPr>
          <p:cNvSpPr/>
          <p:nvPr/>
        </p:nvSpPr>
        <p:spPr>
          <a:xfrm>
            <a:off x="519854" y="5490301"/>
            <a:ext cx="11285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3243"/>
            <a:r>
              <a:rPr lang="ru-RU" sz="1000" baseline="30000" dirty="0">
                <a:latin typeface="PT Sans" panose="020B0503020203020204" pitchFamily="34" charset="-52"/>
              </a:rPr>
              <a:t>*</a:t>
            </a:r>
            <a:r>
              <a:rPr lang="ru-RU" sz="1000" dirty="0">
                <a:latin typeface="PT Sans" panose="020B0503020203020204" pitchFamily="34" charset="-52"/>
              </a:rPr>
              <a:t> Максимальный лимит на одного лизингополучателя (группу связанных компаний)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PT Sans" panose="020B0503020203020204" pitchFamily="34" charset="-52"/>
              </a:rPr>
              <a:t/>
            </a:r>
            <a:br>
              <a:rPr lang="ru-RU" sz="1000" dirty="0">
                <a:solidFill>
                  <a:prstClr val="white">
                    <a:lumMod val="50000"/>
                  </a:prstClr>
                </a:solidFill>
                <a:latin typeface="PT Sans" panose="020B0503020203020204" pitchFamily="34" charset="-52"/>
              </a:rPr>
            </a:br>
            <a:r>
              <a:rPr lang="ru-RU" sz="1000" baseline="30000" dirty="0">
                <a:latin typeface="PT Sans" panose="020B0503020203020204" pitchFamily="34" charset="-52"/>
              </a:rPr>
              <a:t>** </a:t>
            </a:r>
            <a:r>
              <a:rPr lang="ru-RU" sz="1000" dirty="0">
                <a:latin typeface="PT Sans" panose="020B0503020203020204" pitchFamily="34" charset="-52"/>
              </a:rPr>
              <a:t>Выкупная стоимость до 60% от стоимости предмета лизинга при сроке лизинга, не превышающем 24 месяца</a:t>
            </a:r>
            <a:endParaRPr lang="en-US" sz="1000" dirty="0">
              <a:latin typeface="PT Sans" panose="020B0503020203020204" pitchFamily="34" charset="-52"/>
            </a:endParaRPr>
          </a:p>
          <a:p>
            <a:pPr defTabSz="1033243"/>
            <a:r>
              <a:rPr lang="ru-RU" sz="1000" baseline="30000" dirty="0">
                <a:latin typeface="PT Sans" panose="020B0503020203020204" pitchFamily="34" charset="-52"/>
              </a:rPr>
              <a:t>***</a:t>
            </a:r>
            <a:r>
              <a:rPr lang="en-US" sz="1000" baseline="30000" dirty="0">
                <a:latin typeface="PT Sans" panose="020B0503020203020204" pitchFamily="34" charset="-52"/>
              </a:rPr>
              <a:t> </a:t>
            </a:r>
            <a:r>
              <a:rPr lang="ru-RU" sz="1000" dirty="0">
                <a:latin typeface="PT Sans" panose="020B0503020203020204" pitchFamily="34" charset="-52"/>
              </a:rPr>
              <a:t>При наличии поручительства «Иркутского областного гарантийного фонда»,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</a:p>
        </p:txBody>
      </p:sp>
      <p:pic>
        <p:nvPicPr>
          <p:cNvPr id="39" name="Рисунок 38" descr="Шестеренки">
            <a:extLst>
              <a:ext uri="{FF2B5EF4-FFF2-40B4-BE49-F238E27FC236}">
                <a16:creationId xmlns:a16="http://schemas.microsoft.com/office/drawing/2014/main" id="{71DF325C-C27A-4D70-8EEB-A29839C106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0" y="-13302"/>
            <a:ext cx="704048" cy="704048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94A9038-B40D-46AC-9EAD-9A68AC1441AE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4A557BBB-B0E7-441C-A2D4-BBC9A9128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D1B1029D-EA52-4D69-922F-251C6B56F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74F54848-A40D-4E25-B899-06AF32115FCE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21CE054B-B21E-4AAE-AFC8-D59F61C8A916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8AA84B-0FBF-44C6-9E7E-E2E950C1AF1E}"/>
              </a:ext>
            </a:extLst>
          </p:cNvPr>
          <p:cNvSpPr/>
          <p:nvPr/>
        </p:nvSpPr>
        <p:spPr>
          <a:xfrm>
            <a:off x="519853" y="537481"/>
            <a:ext cx="11285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PT Sans" panose="020B0503020203020204" pitchFamily="34" charset="-52"/>
                <a:cs typeface="Arial" pitchFamily="34" charset="0"/>
              </a:rPr>
              <a:t>Программа льготного лизинга оборудования Региональных лизинговых компаний и «Корпорации МСП». Льготный лизинг оборудования предоставляется на приобретение нового ранее не использованного оборудования стоимостью от 500 тыс. рублей до 50 млн. рублей</a:t>
            </a:r>
            <a:endParaRPr lang="ru-RU" sz="1200" dirty="0"/>
          </a:p>
        </p:txBody>
      </p:sp>
      <p:pic>
        <p:nvPicPr>
          <p:cNvPr id="33" name="Рисунок 32" descr="Презентация с линейчатой диаграммой">
            <a:extLst>
              <a:ext uri="{FF2B5EF4-FFF2-40B4-BE49-F238E27FC236}">
                <a16:creationId xmlns:a16="http://schemas.microsoft.com/office/drawing/2014/main" id="{16E46CB6-3443-4C7B-83DB-273D03E122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487872" y="1119648"/>
            <a:ext cx="712663" cy="712663"/>
          </a:xfrm>
          <a:prstGeom prst="rect">
            <a:avLst/>
          </a:prstGeom>
        </p:spPr>
      </p:pic>
      <p:pic>
        <p:nvPicPr>
          <p:cNvPr id="10" name="Рисунок 9" descr="Пользователи">
            <a:extLst>
              <a:ext uri="{FF2B5EF4-FFF2-40B4-BE49-F238E27FC236}">
                <a16:creationId xmlns:a16="http://schemas.microsoft.com/office/drawing/2014/main" id="{AE42E3E4-292A-4AAE-87BC-3A4E116B8C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988244" y="1078414"/>
            <a:ext cx="710471" cy="710471"/>
          </a:xfrm>
          <a:prstGeom prst="rect">
            <a:avLst/>
          </a:prstGeom>
        </p:spPr>
      </p:pic>
      <p:pic>
        <p:nvPicPr>
          <p:cNvPr id="8" name="Рисунок 7" descr="Лампочка и шестеренка">
            <a:extLst>
              <a:ext uri="{FF2B5EF4-FFF2-40B4-BE49-F238E27FC236}">
                <a16:creationId xmlns:a16="http://schemas.microsoft.com/office/drawing/2014/main" id="{339EA5D2-E01A-4246-AA18-1692EF130C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340907" y="1185896"/>
            <a:ext cx="602989" cy="6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16207"/>
      </p:ext>
    </p:extLst>
  </p:cSld>
  <p:clrMapOvr>
    <a:masterClrMapping/>
  </p:clrMapOvr>
  <p:transition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993272" y="1360020"/>
            <a:ext cx="3259247" cy="2273588"/>
            <a:chOff x="345008" y="1402780"/>
            <a:chExt cx="3259247" cy="2000321"/>
          </a:xfrm>
        </p:grpSpPr>
        <p:sp>
          <p:nvSpPr>
            <p:cNvPr id="16" name="Freeform 21"/>
            <p:cNvSpPr>
              <a:spLocks noChangeAspect="1"/>
            </p:cNvSpPr>
            <p:nvPr/>
          </p:nvSpPr>
          <p:spPr bwMode="auto">
            <a:xfrm>
              <a:off x="455382" y="1549740"/>
              <a:ext cx="808694" cy="776528"/>
            </a:xfrm>
            <a:custGeom>
              <a:avLst/>
              <a:gdLst/>
              <a:ahLst/>
              <a:cxnLst>
                <a:cxn ang="0">
                  <a:pos x="60" y="55"/>
                </a:cxn>
                <a:cxn ang="0">
                  <a:pos x="47" y="42"/>
                </a:cxn>
                <a:cxn ang="0">
                  <a:pos x="52" y="32"/>
                </a:cxn>
                <a:cxn ang="0">
                  <a:pos x="55" y="25"/>
                </a:cxn>
                <a:cxn ang="0">
                  <a:pos x="54" y="21"/>
                </a:cxn>
                <a:cxn ang="0">
                  <a:pos x="55" y="14"/>
                </a:cxn>
                <a:cxn ang="0">
                  <a:pos x="39" y="0"/>
                </a:cxn>
                <a:cxn ang="0">
                  <a:pos x="22" y="14"/>
                </a:cxn>
                <a:cxn ang="0">
                  <a:pos x="23" y="21"/>
                </a:cxn>
                <a:cxn ang="0">
                  <a:pos x="22" y="25"/>
                </a:cxn>
                <a:cxn ang="0">
                  <a:pos x="26" y="32"/>
                </a:cxn>
                <a:cxn ang="0">
                  <a:pos x="30" y="42"/>
                </a:cxn>
                <a:cxn ang="0">
                  <a:pos x="17" y="55"/>
                </a:cxn>
                <a:cxn ang="0">
                  <a:pos x="0" y="65"/>
                </a:cxn>
                <a:cxn ang="0">
                  <a:pos x="0" y="74"/>
                </a:cxn>
                <a:cxn ang="0">
                  <a:pos x="39" y="74"/>
                </a:cxn>
                <a:cxn ang="0">
                  <a:pos x="77" y="74"/>
                </a:cxn>
                <a:cxn ang="0">
                  <a:pos x="77" y="65"/>
                </a:cxn>
                <a:cxn ang="0">
                  <a:pos x="60" y="55"/>
                </a:cxn>
              </a:cxnLst>
              <a:rect l="0" t="0" r="r" b="b"/>
              <a:pathLst>
                <a:path w="77" h="74">
                  <a:moveTo>
                    <a:pt x="60" y="55"/>
                  </a:moveTo>
                  <a:cubicBezTo>
                    <a:pt x="50" y="51"/>
                    <a:pt x="47" y="48"/>
                    <a:pt x="47" y="42"/>
                  </a:cubicBezTo>
                  <a:cubicBezTo>
                    <a:pt x="47" y="38"/>
                    <a:pt x="50" y="39"/>
                    <a:pt x="52" y="32"/>
                  </a:cubicBezTo>
                  <a:cubicBezTo>
                    <a:pt x="52" y="29"/>
                    <a:pt x="55" y="31"/>
                    <a:pt x="55" y="25"/>
                  </a:cubicBezTo>
                  <a:cubicBezTo>
                    <a:pt x="55" y="22"/>
                    <a:pt x="54" y="21"/>
                    <a:pt x="54" y="21"/>
                  </a:cubicBezTo>
                  <a:cubicBezTo>
                    <a:pt x="54" y="21"/>
                    <a:pt x="55" y="17"/>
                    <a:pt x="55" y="14"/>
                  </a:cubicBezTo>
                  <a:cubicBezTo>
                    <a:pt x="55" y="10"/>
                    <a:pt x="53" y="0"/>
                    <a:pt x="39" y="0"/>
                  </a:cubicBezTo>
                  <a:cubicBezTo>
                    <a:pt x="25" y="0"/>
                    <a:pt x="22" y="10"/>
                    <a:pt x="22" y="14"/>
                  </a:cubicBezTo>
                  <a:cubicBezTo>
                    <a:pt x="23" y="17"/>
                    <a:pt x="23" y="21"/>
                    <a:pt x="23" y="21"/>
                  </a:cubicBezTo>
                  <a:cubicBezTo>
                    <a:pt x="23" y="21"/>
                    <a:pt x="22" y="22"/>
                    <a:pt x="22" y="25"/>
                  </a:cubicBezTo>
                  <a:cubicBezTo>
                    <a:pt x="22" y="31"/>
                    <a:pt x="25" y="29"/>
                    <a:pt x="26" y="32"/>
                  </a:cubicBezTo>
                  <a:cubicBezTo>
                    <a:pt x="27" y="39"/>
                    <a:pt x="30" y="38"/>
                    <a:pt x="30" y="42"/>
                  </a:cubicBezTo>
                  <a:cubicBezTo>
                    <a:pt x="30" y="48"/>
                    <a:pt x="27" y="51"/>
                    <a:pt x="17" y="55"/>
                  </a:cubicBezTo>
                  <a:cubicBezTo>
                    <a:pt x="7" y="59"/>
                    <a:pt x="0" y="62"/>
                    <a:pt x="0" y="65"/>
                  </a:cubicBezTo>
                  <a:cubicBezTo>
                    <a:pt x="0" y="68"/>
                    <a:pt x="0" y="74"/>
                    <a:pt x="0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7" y="74"/>
                    <a:pt x="77" y="68"/>
                    <a:pt x="77" y="65"/>
                  </a:cubicBezTo>
                  <a:cubicBezTo>
                    <a:pt x="77" y="62"/>
                    <a:pt x="71" y="59"/>
                    <a:pt x="60" y="55"/>
                  </a:cubicBezTo>
                  <a:close/>
                </a:path>
              </a:pathLst>
            </a:custGeom>
            <a:solidFill>
              <a:srgbClr val="562212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1400" dirty="0">
                <a:latin typeface="PT Sans" panose="020B0503020203020204" pitchFamily="34" charset="-52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488463" y="1402780"/>
              <a:ext cx="2115792" cy="1046002"/>
            </a:xfrm>
            <a:prstGeom prst="rect">
              <a:avLst/>
            </a:prstGeom>
          </p:spPr>
          <p:txBody>
            <a:bodyPr wrap="square" lIns="72000" tIns="108000" rIns="36000" bIns="0" anchor="t">
              <a:noAutofit/>
            </a:bodyPr>
            <a:lstStyle/>
            <a:p>
              <a:pPr defTabSz="957263">
                <a:lnSpc>
                  <a:spcPct val="106000"/>
                </a:lnSpc>
                <a:spcBef>
                  <a:spcPts val="300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Субъекты индивидуального и малого предпринимательства (ИМП), включенные в Единый реестр субъектов МСП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215569" y="2512206"/>
              <a:ext cx="1255472" cy="243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PT Sans" panose="020B0503020203020204" pitchFamily="34" charset="-52"/>
                </a:rPr>
                <a:t>до 800 млн руб.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45008" y="2508873"/>
              <a:ext cx="868558" cy="243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PT Sans" panose="020B0503020203020204" pitchFamily="34" charset="-52"/>
                </a:rPr>
                <a:t>Выручка</a:t>
              </a:r>
              <a:endParaRPr lang="en-US" sz="1200" dirty="0">
                <a:latin typeface="PT Sans" panose="020B0503020203020204" pitchFamily="34" charset="-52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5382" y="2834454"/>
              <a:ext cx="1573619" cy="568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PT Sans" panose="020B0503020203020204" pitchFamily="34" charset="-52"/>
                </a:rPr>
                <a:t>Среднесписочная численность сотрудников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07555" y="3008947"/>
              <a:ext cx="1225015" cy="2437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PT Sans" panose="020B0503020203020204" pitchFamily="34" charset="-52"/>
                </a:rPr>
                <a:t>до 100 человек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93272" y="980566"/>
            <a:ext cx="3126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Профиль клиента</a:t>
            </a: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874713" y="632373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  <a:latin typeface="PT Sans" panose="020B0503020203020204" pitchFamily="34" charset="-52"/>
              </a:rPr>
              <a:t>17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103646" y="3639110"/>
            <a:ext cx="6812832" cy="1077360"/>
            <a:chOff x="1578303" y="3029510"/>
            <a:chExt cx="5564145" cy="1077360"/>
          </a:xfrm>
        </p:grpSpPr>
        <p:sp>
          <p:nvSpPr>
            <p:cNvPr id="30" name="TextBox 29"/>
            <p:cNvSpPr txBox="1"/>
            <p:nvPr/>
          </p:nvSpPr>
          <p:spPr>
            <a:xfrm>
              <a:off x="1578303" y="3049406"/>
              <a:ext cx="1007486" cy="452137"/>
            </a:xfrm>
            <a:prstGeom prst="rect">
              <a:avLst/>
            </a:prstGeom>
            <a:noFill/>
          </p:spPr>
          <p:txBody>
            <a:bodyPr wrap="square" lIns="82003" tIns="41002" rIns="82003" bIns="41002" rtlCol="0">
              <a:spAutoFit/>
            </a:bodyPr>
            <a:lstStyle/>
            <a:p>
              <a:r>
                <a:rPr lang="ru-RU" sz="1200" dirty="0">
                  <a:latin typeface="PT Sans" panose="020B0503020203020204" pitchFamily="34" charset="-52"/>
                </a:rPr>
                <a:t>Место регистрации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25283" y="3029510"/>
              <a:ext cx="4117165" cy="453198"/>
            </a:xfrm>
            <a:prstGeom prst="rect">
              <a:avLst/>
            </a:prstGeom>
          </p:spPr>
          <p:txBody>
            <a:bodyPr wrap="square" lIns="64570" tIns="0" rIns="32285" bIns="0" anchor="ctr">
              <a:noAutofit/>
            </a:bodyPr>
            <a:lstStyle/>
            <a:p>
              <a:pPr defTabSz="858473">
                <a:lnSpc>
                  <a:spcPct val="106000"/>
                </a:lnSpc>
                <a:spcBef>
                  <a:spcPts val="269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Резидент РФ в соответствии </a:t>
              </a:r>
            </a:p>
            <a:p>
              <a:pPr defTabSz="858473">
                <a:lnSpc>
                  <a:spcPct val="106000"/>
                </a:lnSpc>
                <a:spcBef>
                  <a:spcPts val="269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с законодательством РФ о валютном </a:t>
              </a:r>
            </a:p>
            <a:p>
              <a:pPr defTabSz="858473">
                <a:lnSpc>
                  <a:spcPct val="106000"/>
                </a:lnSpc>
                <a:spcBef>
                  <a:spcPts val="269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регулировании и валютном контроле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78303" y="3654733"/>
              <a:ext cx="942648" cy="452137"/>
            </a:xfrm>
            <a:prstGeom prst="rect">
              <a:avLst/>
            </a:prstGeom>
            <a:noFill/>
          </p:spPr>
          <p:txBody>
            <a:bodyPr wrap="square" lIns="82003" tIns="41002" rIns="82003" bIns="41002" rtlCol="0">
              <a:spAutoFit/>
            </a:bodyPr>
            <a:lstStyle/>
            <a:p>
              <a:r>
                <a:rPr lang="ru-RU" sz="1200" dirty="0">
                  <a:latin typeface="PT Sans" panose="020B0503020203020204" pitchFamily="34" charset="-52"/>
                </a:rPr>
                <a:t>Срок ведения бизнеса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021496" y="3644638"/>
              <a:ext cx="3558295" cy="257618"/>
            </a:xfrm>
            <a:prstGeom prst="rect">
              <a:avLst/>
            </a:prstGeom>
          </p:spPr>
          <p:txBody>
            <a:bodyPr wrap="square" lIns="64570" tIns="0" rIns="32285" bIns="0" anchor="ctr">
              <a:noAutofit/>
            </a:bodyPr>
            <a:lstStyle/>
            <a:p>
              <a:pPr defTabSz="858473">
                <a:lnSpc>
                  <a:spcPct val="106000"/>
                </a:lnSpc>
                <a:spcBef>
                  <a:spcPts val="269"/>
                </a:spcBef>
              </a:pPr>
              <a:r>
                <a:rPr lang="ru-RU" sz="1200" dirty="0">
                  <a:latin typeface="PT Sans" panose="020B0503020203020204" pitchFamily="34" charset="-52"/>
                </a:rPr>
                <a:t>не</a:t>
              </a:r>
              <a:r>
                <a:rPr lang="en-US" sz="1200" dirty="0">
                  <a:latin typeface="PT Sans" panose="020B0503020203020204" pitchFamily="34" charset="-52"/>
                </a:rPr>
                <a:t> менее 12 месяцев</a:t>
              </a:r>
              <a:endParaRPr lang="ru-RU" sz="1200" dirty="0">
                <a:latin typeface="PT Sans" panose="020B0503020203020204" pitchFamily="34" charset="-52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1307146" y="6338176"/>
            <a:ext cx="8240569" cy="244549"/>
          </a:xfrm>
          <a:prstGeom prst="rect">
            <a:avLst/>
          </a:prstGeom>
        </p:spPr>
        <p:txBody>
          <a:bodyPr wrap="square" lIns="64570" tIns="96854" rIns="32285" bIns="0" anchor="t">
            <a:noAutofit/>
          </a:bodyPr>
          <a:lstStyle/>
          <a:p>
            <a:pPr lvl="0"/>
            <a:endParaRPr lang="ru-RU" sz="1200" dirty="0">
              <a:latin typeface="PT Sans" panose="020B0503020203020204" pitchFamily="34" charset="-5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5276" y="964740"/>
            <a:ext cx="1593735" cy="298248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Как подать заявку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4685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лизингополучателю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"/>
          <p:cNvSpPr/>
          <p:nvPr/>
        </p:nvSpPr>
        <p:spPr>
          <a:xfrm>
            <a:off x="8942023" y="1258699"/>
            <a:ext cx="1113250" cy="1324767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14783" t="1" r="-210852" b="-3229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1" name="TextBox 50"/>
          <p:cNvSpPr txBox="1"/>
          <p:nvPr/>
        </p:nvSpPr>
        <p:spPr>
          <a:xfrm>
            <a:off x="5804593" y="2406096"/>
            <a:ext cx="5549154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Предприниматель заполняет заявку в личном кабинете</a:t>
            </a:r>
            <a:r>
              <a:rPr lang="en-US" sz="12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на сайте </a:t>
            </a:r>
            <a:r>
              <a:rPr lang="ru-RU" sz="1200" dirty="0">
                <a:solidFill>
                  <a:srgbClr val="D8976A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Гарантийного фонда, </a:t>
            </a:r>
            <a:r>
              <a:rPr lang="en-US" sz="1200" dirty="0">
                <a:latin typeface="PT Sans" panose="020B0503020203020204" pitchFamily="34" charset="-52"/>
                <a:cs typeface="Arial" panose="020B0604020202020204" pitchFamily="34" charset="0"/>
              </a:rPr>
              <a:t>fondirk.ru</a:t>
            </a:r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ru-RU" sz="4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en-US" sz="4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Фонд согласовывает и определяет Лизинговую компанию для финансирование проекта Предпринимателя</a:t>
            </a: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Предприниматель собирает пакет документов и загружает в личный кабинет</a:t>
            </a:r>
            <a:r>
              <a:rPr lang="en-US" sz="1200" dirty="0">
                <a:latin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или передает сотруднику фонда</a:t>
            </a: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ru-RU" sz="4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Фонд прорабатывает заявку с Лизинговой компанией </a:t>
            </a: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  <a:cs typeface="Arial" panose="020B0604020202020204" pitchFamily="34" charset="0"/>
              </a:rPr>
              <a:t>При отсутствии или нехватки первоначального взноса Фонд выступает поручителем по сделке</a:t>
            </a:r>
          </a:p>
          <a:p>
            <a:pPr algn="just"/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2" name="Freeform 21"/>
          <p:cNvSpPr>
            <a:spLocks noChangeAspect="1"/>
          </p:cNvSpPr>
          <p:nvPr/>
        </p:nvSpPr>
        <p:spPr bwMode="auto">
          <a:xfrm>
            <a:off x="5926364" y="1521486"/>
            <a:ext cx="808694" cy="882611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562212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latin typeface="PT Sans" panose="020B0503020203020204" pitchFamily="34" charset="-52"/>
              <a:cs typeface="Arial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B3A57F5-31F0-49C8-A256-051111FAF18D}"/>
              </a:ext>
            </a:extLst>
          </p:cNvPr>
          <p:cNvSpPr/>
          <p:nvPr/>
        </p:nvSpPr>
        <p:spPr>
          <a:xfrm>
            <a:off x="2431001" y="243045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326E3EF-C2E6-4BFC-9AB2-6006465D5CBD}"/>
              </a:ext>
            </a:extLst>
          </p:cNvPr>
          <p:cNvSpPr/>
          <p:nvPr/>
        </p:nvSpPr>
        <p:spPr>
          <a:xfrm>
            <a:off x="2411467" y="299340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AD3DE56-834B-4EB2-8C6C-2AA2E24567C8}"/>
              </a:ext>
            </a:extLst>
          </p:cNvPr>
          <p:cNvSpPr/>
          <p:nvPr/>
        </p:nvSpPr>
        <p:spPr>
          <a:xfrm>
            <a:off x="2426364" y="354635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EC54DA2-632B-4254-9416-2DF0A2153C4B}"/>
              </a:ext>
            </a:extLst>
          </p:cNvPr>
          <p:cNvSpPr/>
          <p:nvPr/>
        </p:nvSpPr>
        <p:spPr>
          <a:xfrm>
            <a:off x="2424046" y="4078871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50BED37-1B59-4671-9180-8BCCE489B7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3984" y="1751122"/>
            <a:ext cx="1552575" cy="36195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3665C8D-1C4D-4CBF-8331-99404D903F0F}"/>
              </a:ext>
            </a:extLst>
          </p:cNvPr>
          <p:cNvSpPr/>
          <p:nvPr/>
        </p:nvSpPr>
        <p:spPr>
          <a:xfrm>
            <a:off x="6761905" y="161041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0A5BE15-68C3-4531-A296-719C9154DD2C}"/>
              </a:ext>
            </a:extLst>
          </p:cNvPr>
          <p:cNvSpPr/>
          <p:nvPr/>
        </p:nvSpPr>
        <p:spPr>
          <a:xfrm>
            <a:off x="8560268" y="157815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4000" dirty="0">
                <a:solidFill>
                  <a:srgbClr val="562212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&gt;</a:t>
            </a:r>
            <a:endParaRPr lang="en-US" sz="4000" dirty="0">
              <a:solidFill>
                <a:srgbClr val="562212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95BDFC-98DD-495E-8CED-BD5D8DB52A9D}"/>
              </a:ext>
            </a:extLst>
          </p:cNvPr>
          <p:cNvSpPr/>
          <p:nvPr/>
        </p:nvSpPr>
        <p:spPr>
          <a:xfrm>
            <a:off x="993272" y="584770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000" dirty="0">
                <a:latin typeface="PT Sans" panose="020B0503020203020204" pitchFamily="34" charset="-52"/>
              </a:rPr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pic>
        <p:nvPicPr>
          <p:cNvPr id="50" name="Рисунок 49" descr="Шестеренки">
            <a:extLst>
              <a:ext uri="{FF2B5EF4-FFF2-40B4-BE49-F238E27FC236}">
                <a16:creationId xmlns:a16="http://schemas.microsoft.com/office/drawing/2014/main" id="{41B02DC7-217F-4850-B95F-8BD02CE42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704048" cy="704048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831A5B9-A7EE-48C7-AF92-B7E34ACBB73B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B6A74EA7-4A80-4048-A24A-75A2928CC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12C235D4-BE8F-4985-963A-15CE12C1E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D5991E78-0F54-402B-9C4E-1CE97E7983CE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5007D63-A1F9-4EAA-AD15-25872945E48B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 flipV="1">
            <a:off x="0" y="6314088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D7C624-1A2B-44B6-9BB3-05D110ED8A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56" y="6087769"/>
            <a:ext cx="1373614" cy="1220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100"/>
          <p:cNvSpPr/>
          <p:nvPr/>
        </p:nvSpPr>
        <p:spPr>
          <a:xfrm>
            <a:off x="539712" y="3522660"/>
            <a:ext cx="5315653" cy="1060444"/>
          </a:xfrm>
          <a:prstGeom prst="rect">
            <a:avLst/>
          </a:prstGeom>
        </p:spPr>
        <p:txBody>
          <a:bodyPr wrap="square" lIns="64570" tIns="96854" rIns="32285" bIns="0" anchor="t">
            <a:noAutofit/>
          </a:bodyPr>
          <a:lstStyle/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оборудование, предназначенное для осуществления оптовой и розничной торговой деятельности</a:t>
            </a:r>
          </a:p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легковые, грузовые и пассажирские транспортные средства (транспортные средства, на которые выдаются ПТС или ПСМ)</a:t>
            </a:r>
          </a:p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водные суда </a:t>
            </a:r>
          </a:p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воздушные суда и другая авиационная техника</a:t>
            </a:r>
          </a:p>
          <a:p>
            <a:pPr marL="153756" indent="-153756">
              <a:lnSpc>
                <a:spcPct val="120000"/>
              </a:lnSpc>
              <a:buClr>
                <a:srgbClr val="E74D39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PT Sans" panose="020B0503020203020204" pitchFamily="34" charset="-52"/>
              </a:rPr>
              <a:t>подвижной состав железнодорожного транспорта</a:t>
            </a: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292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2926A"/>
                </a:solidFill>
                <a:latin typeface="PT Sans" panose="020B0503020203020204" pitchFamily="34" charset="-52"/>
              </a:rPr>
              <a:t>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692" y="720022"/>
            <a:ext cx="5067243" cy="513692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Новое, ранее не использованное </a:t>
            </a:r>
          </a:p>
          <a:p>
            <a:pPr algn="ctr"/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или не введенное в эксплуатацию оборудование</a:t>
            </a:r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3050464" y="-1218217"/>
            <a:ext cx="180466" cy="5109571"/>
          </a:xfrm>
          <a:prstGeom prst="rightBracket">
            <a:avLst>
              <a:gd name="adj" fmla="val 89321"/>
            </a:avLst>
          </a:prstGeom>
          <a:ln>
            <a:solidFill>
              <a:srgbClr val="6D4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03" tIns="41002" rIns="82003" bIns="41002" rtlCol="0" anchor="ctr"/>
          <a:lstStyle/>
          <a:p>
            <a:pPr algn="ctr"/>
            <a:endParaRPr lang="ru-RU" dirty="0"/>
          </a:p>
        </p:txBody>
      </p:sp>
      <p:grpSp>
        <p:nvGrpSpPr>
          <p:cNvPr id="30" name="Group 1136"/>
          <p:cNvGrpSpPr/>
          <p:nvPr/>
        </p:nvGrpSpPr>
        <p:grpSpPr>
          <a:xfrm>
            <a:off x="1000044" y="1452744"/>
            <a:ext cx="602812" cy="333481"/>
            <a:chOff x="6375401" y="5816600"/>
            <a:chExt cx="652463" cy="400050"/>
          </a:xfrm>
          <a:solidFill>
            <a:srgbClr val="562212"/>
          </a:solidFill>
        </p:grpSpPr>
        <p:sp>
          <p:nvSpPr>
            <p:cNvPr id="31" name="Freeform 142"/>
            <p:cNvSpPr>
              <a:spLocks noEditPoints="1"/>
            </p:cNvSpPr>
            <p:nvPr/>
          </p:nvSpPr>
          <p:spPr bwMode="auto">
            <a:xfrm>
              <a:off x="6499226" y="5816600"/>
              <a:ext cx="406400" cy="400050"/>
            </a:xfrm>
            <a:custGeom>
              <a:avLst/>
              <a:gdLst>
                <a:gd name="T0" fmla="*/ 123 w 139"/>
                <a:gd name="T1" fmla="*/ 137 h 137"/>
                <a:gd name="T2" fmla="*/ 16 w 139"/>
                <a:gd name="T3" fmla="*/ 137 h 137"/>
                <a:gd name="T4" fmla="*/ 0 w 139"/>
                <a:gd name="T5" fmla="*/ 121 h 137"/>
                <a:gd name="T6" fmla="*/ 0 w 139"/>
                <a:gd name="T7" fmla="*/ 17 h 137"/>
                <a:gd name="T8" fmla="*/ 16 w 139"/>
                <a:gd name="T9" fmla="*/ 0 h 137"/>
                <a:gd name="T10" fmla="*/ 123 w 139"/>
                <a:gd name="T11" fmla="*/ 0 h 137"/>
                <a:gd name="T12" fmla="*/ 139 w 139"/>
                <a:gd name="T13" fmla="*/ 17 h 137"/>
                <a:gd name="T14" fmla="*/ 139 w 139"/>
                <a:gd name="T15" fmla="*/ 121 h 137"/>
                <a:gd name="T16" fmla="*/ 123 w 139"/>
                <a:gd name="T17" fmla="*/ 137 h 137"/>
                <a:gd name="T18" fmla="*/ 16 w 139"/>
                <a:gd name="T19" fmla="*/ 12 h 137"/>
                <a:gd name="T20" fmla="*/ 12 w 139"/>
                <a:gd name="T21" fmla="*/ 17 h 137"/>
                <a:gd name="T22" fmla="*/ 12 w 139"/>
                <a:gd name="T23" fmla="*/ 121 h 137"/>
                <a:gd name="T24" fmla="*/ 16 w 139"/>
                <a:gd name="T25" fmla="*/ 125 h 137"/>
                <a:gd name="T26" fmla="*/ 123 w 139"/>
                <a:gd name="T27" fmla="*/ 125 h 137"/>
                <a:gd name="T28" fmla="*/ 127 w 139"/>
                <a:gd name="T29" fmla="*/ 121 h 137"/>
                <a:gd name="T30" fmla="*/ 127 w 139"/>
                <a:gd name="T31" fmla="*/ 17 h 137"/>
                <a:gd name="T32" fmla="*/ 123 w 139"/>
                <a:gd name="T33" fmla="*/ 12 h 137"/>
                <a:gd name="T34" fmla="*/ 16 w 139"/>
                <a:gd name="T35" fmla="*/ 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7">
                  <a:moveTo>
                    <a:pt x="123" y="137"/>
                  </a:move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30"/>
                    <a:pt x="0" y="1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2" y="0"/>
                    <a:pt x="139" y="8"/>
                    <a:pt x="139" y="17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30"/>
                    <a:pt x="132" y="137"/>
                    <a:pt x="123" y="137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7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3"/>
                    <a:pt x="14" y="125"/>
                    <a:pt x="16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5" y="125"/>
                    <a:pt x="127" y="123"/>
                    <a:pt x="127" y="121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14"/>
                    <a:pt x="125" y="12"/>
                    <a:pt x="123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" name="Freeform 143"/>
            <p:cNvSpPr>
              <a:spLocks noEditPoints="1"/>
            </p:cNvSpPr>
            <p:nvPr/>
          </p:nvSpPr>
          <p:spPr bwMode="auto">
            <a:xfrm>
              <a:off x="637540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Freeform 144"/>
            <p:cNvSpPr>
              <a:spLocks noEditPoints="1"/>
            </p:cNvSpPr>
            <p:nvPr/>
          </p:nvSpPr>
          <p:spPr bwMode="auto">
            <a:xfrm>
              <a:off x="637540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Freeform 145"/>
            <p:cNvSpPr>
              <a:spLocks noEditPoints="1"/>
            </p:cNvSpPr>
            <p:nvPr/>
          </p:nvSpPr>
          <p:spPr bwMode="auto">
            <a:xfrm>
              <a:off x="637540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5" name="Freeform 146"/>
            <p:cNvSpPr>
              <a:spLocks/>
            </p:cNvSpPr>
            <p:nvPr/>
          </p:nvSpPr>
          <p:spPr bwMode="auto">
            <a:xfrm>
              <a:off x="6440488" y="5872163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Freeform 147"/>
            <p:cNvSpPr>
              <a:spLocks/>
            </p:cNvSpPr>
            <p:nvPr/>
          </p:nvSpPr>
          <p:spPr bwMode="auto">
            <a:xfrm>
              <a:off x="6440488" y="6000750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2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Freeform 148"/>
            <p:cNvSpPr>
              <a:spLocks/>
            </p:cNvSpPr>
            <p:nvPr/>
          </p:nvSpPr>
          <p:spPr bwMode="auto">
            <a:xfrm>
              <a:off x="6440488" y="6122988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Freeform 149"/>
            <p:cNvSpPr>
              <a:spLocks noEditPoints="1"/>
            </p:cNvSpPr>
            <p:nvPr/>
          </p:nvSpPr>
          <p:spPr bwMode="auto">
            <a:xfrm>
              <a:off x="692785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Freeform 150"/>
            <p:cNvSpPr>
              <a:spLocks noEditPoints="1"/>
            </p:cNvSpPr>
            <p:nvPr/>
          </p:nvSpPr>
          <p:spPr bwMode="auto">
            <a:xfrm>
              <a:off x="692785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" name="Freeform 151"/>
            <p:cNvSpPr>
              <a:spLocks noEditPoints="1"/>
            </p:cNvSpPr>
            <p:nvPr/>
          </p:nvSpPr>
          <p:spPr bwMode="auto">
            <a:xfrm>
              <a:off x="692785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" name="Freeform 152"/>
            <p:cNvSpPr>
              <a:spLocks/>
            </p:cNvSpPr>
            <p:nvPr/>
          </p:nvSpPr>
          <p:spPr bwMode="auto">
            <a:xfrm>
              <a:off x="6870701" y="6122988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Freeform 153"/>
            <p:cNvSpPr>
              <a:spLocks/>
            </p:cNvSpPr>
            <p:nvPr/>
          </p:nvSpPr>
          <p:spPr bwMode="auto">
            <a:xfrm>
              <a:off x="6870701" y="5997575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154"/>
            <p:cNvSpPr>
              <a:spLocks/>
            </p:cNvSpPr>
            <p:nvPr/>
          </p:nvSpPr>
          <p:spPr bwMode="auto">
            <a:xfrm>
              <a:off x="6870701" y="5872163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55"/>
            <p:cNvSpPr>
              <a:spLocks/>
            </p:cNvSpPr>
            <p:nvPr/>
          </p:nvSpPr>
          <p:spPr bwMode="auto">
            <a:xfrm>
              <a:off x="6503988" y="6053138"/>
              <a:ext cx="158750" cy="153988"/>
            </a:xfrm>
            <a:custGeom>
              <a:avLst/>
              <a:gdLst>
                <a:gd name="T0" fmla="*/ 7 w 54"/>
                <a:gd name="T1" fmla="*/ 53 h 53"/>
                <a:gd name="T2" fmla="*/ 3 w 54"/>
                <a:gd name="T3" fmla="*/ 52 h 53"/>
                <a:gd name="T4" fmla="*/ 3 w 54"/>
                <a:gd name="T5" fmla="*/ 43 h 53"/>
                <a:gd name="T6" fmla="*/ 44 w 54"/>
                <a:gd name="T7" fmla="*/ 2 h 53"/>
                <a:gd name="T8" fmla="*/ 52 w 54"/>
                <a:gd name="T9" fmla="*/ 2 h 53"/>
                <a:gd name="T10" fmla="*/ 52 w 54"/>
                <a:gd name="T11" fmla="*/ 11 h 53"/>
                <a:gd name="T12" fmla="*/ 11 w 54"/>
                <a:gd name="T13" fmla="*/ 52 h 53"/>
                <a:gd name="T14" fmla="*/ 7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7" y="53"/>
                  </a:moveTo>
                  <a:cubicBezTo>
                    <a:pt x="6" y="53"/>
                    <a:pt x="4" y="53"/>
                    <a:pt x="3" y="52"/>
                  </a:cubicBezTo>
                  <a:cubicBezTo>
                    <a:pt x="0" y="49"/>
                    <a:pt x="0" y="46"/>
                    <a:pt x="3" y="4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50" y="0"/>
                    <a:pt x="52" y="2"/>
                  </a:cubicBezTo>
                  <a:cubicBezTo>
                    <a:pt x="54" y="5"/>
                    <a:pt x="54" y="9"/>
                    <a:pt x="52" y="1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3"/>
                    <a:pt x="9" y="53"/>
                    <a:pt x="7" y="53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56"/>
            <p:cNvSpPr>
              <a:spLocks noEditPoints="1"/>
            </p:cNvSpPr>
            <p:nvPr/>
          </p:nvSpPr>
          <p:spPr bwMode="auto">
            <a:xfrm>
              <a:off x="6618288" y="5935663"/>
              <a:ext cx="166688" cy="163513"/>
            </a:xfrm>
            <a:custGeom>
              <a:avLst/>
              <a:gdLst>
                <a:gd name="T0" fmla="*/ 40 w 57"/>
                <a:gd name="T1" fmla="*/ 56 h 56"/>
                <a:gd name="T2" fmla="*/ 16 w 57"/>
                <a:gd name="T3" fmla="*/ 56 h 56"/>
                <a:gd name="T4" fmla="*/ 0 w 57"/>
                <a:gd name="T5" fmla="*/ 39 h 56"/>
                <a:gd name="T6" fmla="*/ 0 w 57"/>
                <a:gd name="T7" fmla="*/ 16 h 56"/>
                <a:gd name="T8" fmla="*/ 16 w 57"/>
                <a:gd name="T9" fmla="*/ 0 h 56"/>
                <a:gd name="T10" fmla="*/ 40 w 57"/>
                <a:gd name="T11" fmla="*/ 0 h 56"/>
                <a:gd name="T12" fmla="*/ 57 w 57"/>
                <a:gd name="T13" fmla="*/ 16 h 56"/>
                <a:gd name="T14" fmla="*/ 57 w 57"/>
                <a:gd name="T15" fmla="*/ 39 h 56"/>
                <a:gd name="T16" fmla="*/ 40 w 57"/>
                <a:gd name="T17" fmla="*/ 56 h 56"/>
                <a:gd name="T18" fmla="*/ 16 w 57"/>
                <a:gd name="T19" fmla="*/ 12 h 56"/>
                <a:gd name="T20" fmla="*/ 12 w 57"/>
                <a:gd name="T21" fmla="*/ 16 h 56"/>
                <a:gd name="T22" fmla="*/ 12 w 57"/>
                <a:gd name="T23" fmla="*/ 39 h 56"/>
                <a:gd name="T24" fmla="*/ 16 w 57"/>
                <a:gd name="T25" fmla="*/ 44 h 56"/>
                <a:gd name="T26" fmla="*/ 40 w 57"/>
                <a:gd name="T27" fmla="*/ 44 h 56"/>
                <a:gd name="T28" fmla="*/ 45 w 57"/>
                <a:gd name="T29" fmla="*/ 39 h 56"/>
                <a:gd name="T30" fmla="*/ 45 w 57"/>
                <a:gd name="T31" fmla="*/ 16 h 56"/>
                <a:gd name="T32" fmla="*/ 40 w 57"/>
                <a:gd name="T33" fmla="*/ 12 h 56"/>
                <a:gd name="T34" fmla="*/ 16 w 57"/>
                <a:gd name="T3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6">
                  <a:moveTo>
                    <a:pt x="40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7" y="56"/>
                    <a:pt x="0" y="48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9" y="0"/>
                    <a:pt x="57" y="7"/>
                    <a:pt x="57" y="16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8"/>
                    <a:pt x="49" y="56"/>
                    <a:pt x="40" y="56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4" y="44"/>
                    <a:pt x="1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3" y="44"/>
                    <a:pt x="45" y="42"/>
                    <a:pt x="45" y="3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4"/>
                    <a:pt x="43" y="12"/>
                    <a:pt x="40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58776" y="1810580"/>
            <a:ext cx="1464116" cy="821469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200" dirty="0">
                <a:latin typeface="PT Sans" panose="020B0503020203020204" pitchFamily="34" charset="-52"/>
              </a:rPr>
              <a:t>Высоко-</a:t>
            </a:r>
            <a:br>
              <a:rPr lang="ru-RU" sz="1200" dirty="0">
                <a:latin typeface="PT Sans" panose="020B0503020203020204" pitchFamily="34" charset="-52"/>
              </a:rPr>
            </a:br>
            <a:r>
              <a:rPr lang="ru-RU" sz="1200" dirty="0">
                <a:latin typeface="PT Sans" panose="020B0503020203020204" pitchFamily="34" charset="-52"/>
              </a:rPr>
              <a:t>технологичное и инновационное оборудование</a:t>
            </a:r>
          </a:p>
        </p:txBody>
      </p:sp>
      <p:grpSp>
        <p:nvGrpSpPr>
          <p:cNvPr id="84" name="Group 1064"/>
          <p:cNvGrpSpPr/>
          <p:nvPr/>
        </p:nvGrpSpPr>
        <p:grpSpPr>
          <a:xfrm>
            <a:off x="4505578" y="1392968"/>
            <a:ext cx="387224" cy="428632"/>
            <a:chOff x="9929813" y="3343275"/>
            <a:chExt cx="400050" cy="962025"/>
          </a:xfrm>
          <a:solidFill>
            <a:srgbClr val="562212"/>
          </a:solidFill>
        </p:grpSpPr>
        <p:sp>
          <p:nvSpPr>
            <p:cNvPr id="85" name="Freeform 1250"/>
            <p:cNvSpPr>
              <a:spLocks/>
            </p:cNvSpPr>
            <p:nvPr/>
          </p:nvSpPr>
          <p:spPr bwMode="auto">
            <a:xfrm>
              <a:off x="10013950" y="4273550"/>
              <a:ext cx="234950" cy="31750"/>
            </a:xfrm>
            <a:custGeom>
              <a:avLst/>
              <a:gdLst>
                <a:gd name="T0" fmla="*/ 68 w 73"/>
                <a:gd name="T1" fmla="*/ 10 h 10"/>
                <a:gd name="T2" fmla="*/ 5 w 73"/>
                <a:gd name="T3" fmla="*/ 10 h 10"/>
                <a:gd name="T4" fmla="*/ 0 w 73"/>
                <a:gd name="T5" fmla="*/ 5 h 10"/>
                <a:gd name="T6" fmla="*/ 5 w 73"/>
                <a:gd name="T7" fmla="*/ 0 h 10"/>
                <a:gd name="T8" fmla="*/ 68 w 73"/>
                <a:gd name="T9" fmla="*/ 0 h 10"/>
                <a:gd name="T10" fmla="*/ 73 w 73"/>
                <a:gd name="T11" fmla="*/ 5 h 10"/>
                <a:gd name="T12" fmla="*/ 68 w 7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0">
                  <a:moveTo>
                    <a:pt x="68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3" y="3"/>
                    <a:pt x="73" y="5"/>
                  </a:cubicBezTo>
                  <a:cubicBezTo>
                    <a:pt x="73" y="8"/>
                    <a:pt x="70" y="10"/>
                    <a:pt x="68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Freeform 1251"/>
            <p:cNvSpPr>
              <a:spLocks/>
            </p:cNvSpPr>
            <p:nvPr/>
          </p:nvSpPr>
          <p:spPr bwMode="auto">
            <a:xfrm>
              <a:off x="10117138" y="4073525"/>
              <a:ext cx="31750" cy="196850"/>
            </a:xfrm>
            <a:custGeom>
              <a:avLst/>
              <a:gdLst>
                <a:gd name="T0" fmla="*/ 5 w 10"/>
                <a:gd name="T1" fmla="*/ 61 h 61"/>
                <a:gd name="T2" fmla="*/ 0 w 10"/>
                <a:gd name="T3" fmla="*/ 56 h 61"/>
                <a:gd name="T4" fmla="*/ 0 w 10"/>
                <a:gd name="T5" fmla="*/ 5 h 61"/>
                <a:gd name="T6" fmla="*/ 5 w 10"/>
                <a:gd name="T7" fmla="*/ 0 h 61"/>
                <a:gd name="T8" fmla="*/ 10 w 10"/>
                <a:gd name="T9" fmla="*/ 5 h 61"/>
                <a:gd name="T10" fmla="*/ 10 w 10"/>
                <a:gd name="T11" fmla="*/ 56 h 61"/>
                <a:gd name="T12" fmla="*/ 5 w 1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1">
                  <a:moveTo>
                    <a:pt x="5" y="61"/>
                  </a:moveTo>
                  <a:cubicBezTo>
                    <a:pt x="2" y="61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9"/>
                    <a:pt x="8" y="61"/>
                    <a:pt x="5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Freeform 1252"/>
            <p:cNvSpPr>
              <a:spLocks noEditPoints="1"/>
            </p:cNvSpPr>
            <p:nvPr/>
          </p:nvSpPr>
          <p:spPr bwMode="auto">
            <a:xfrm>
              <a:off x="9929813" y="3860800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6 w 62"/>
                <a:gd name="T5" fmla="*/ 46 h 63"/>
                <a:gd name="T6" fmla="*/ 1 w 62"/>
                <a:gd name="T7" fmla="*/ 5 h 63"/>
                <a:gd name="T8" fmla="*/ 2 w 62"/>
                <a:gd name="T9" fmla="*/ 2 h 63"/>
                <a:gd name="T10" fmla="*/ 6 w 62"/>
                <a:gd name="T11" fmla="*/ 0 h 63"/>
                <a:gd name="T12" fmla="*/ 61 w 62"/>
                <a:gd name="T13" fmla="*/ 58 h 63"/>
                <a:gd name="T14" fmla="*/ 56 w 62"/>
                <a:gd name="T15" fmla="*/ 63 h 63"/>
                <a:gd name="T16" fmla="*/ 11 w 62"/>
                <a:gd name="T17" fmla="*/ 11 h 63"/>
                <a:gd name="T18" fmla="*/ 24 w 62"/>
                <a:gd name="T19" fmla="*/ 39 h 63"/>
                <a:gd name="T20" fmla="*/ 51 w 62"/>
                <a:gd name="T21" fmla="*/ 53 h 63"/>
                <a:gd name="T22" fmla="*/ 11 w 62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3"/>
                    <a:pt x="27" y="56"/>
                    <a:pt x="16" y="46"/>
                  </a:cubicBezTo>
                  <a:cubicBezTo>
                    <a:pt x="6" y="35"/>
                    <a:pt x="0" y="20"/>
                    <a:pt x="1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1"/>
                    <a:pt x="59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2" y="21"/>
                    <a:pt x="16" y="31"/>
                    <a:pt x="24" y="39"/>
                  </a:cubicBezTo>
                  <a:cubicBezTo>
                    <a:pt x="31" y="46"/>
                    <a:pt x="41" y="51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Freeform 1253"/>
            <p:cNvSpPr>
              <a:spLocks noEditPoints="1"/>
            </p:cNvSpPr>
            <p:nvPr/>
          </p:nvSpPr>
          <p:spPr bwMode="auto">
            <a:xfrm>
              <a:off x="10133013" y="3860800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56 w 61"/>
                <a:gd name="T5" fmla="*/ 0 h 63"/>
                <a:gd name="T6" fmla="*/ 59 w 61"/>
                <a:gd name="T7" fmla="*/ 2 h 63"/>
                <a:gd name="T8" fmla="*/ 61 w 61"/>
                <a:gd name="T9" fmla="*/ 5 h 63"/>
                <a:gd name="T10" fmla="*/ 45 w 61"/>
                <a:gd name="T11" fmla="*/ 46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38 w 61"/>
                <a:gd name="T21" fmla="*/ 39 h 63"/>
                <a:gd name="T22" fmla="*/ 51 w 61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1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2"/>
                    <a:pt x="61" y="4"/>
                    <a:pt x="61" y="5"/>
                  </a:cubicBezTo>
                  <a:cubicBezTo>
                    <a:pt x="61" y="20"/>
                    <a:pt x="56" y="35"/>
                    <a:pt x="45" y="46"/>
                  </a:cubicBezTo>
                  <a:cubicBezTo>
                    <a:pt x="35" y="56"/>
                    <a:pt x="21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21" y="51"/>
                    <a:pt x="30" y="46"/>
                    <a:pt x="38" y="39"/>
                  </a:cubicBezTo>
                  <a:cubicBezTo>
                    <a:pt x="45" y="31"/>
                    <a:pt x="50" y="21"/>
                    <a:pt x="5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Freeform 1254"/>
            <p:cNvSpPr>
              <a:spLocks noEditPoints="1"/>
            </p:cNvSpPr>
            <p:nvPr/>
          </p:nvSpPr>
          <p:spPr bwMode="auto">
            <a:xfrm>
              <a:off x="9929813" y="3692525"/>
              <a:ext cx="196850" cy="203200"/>
            </a:xfrm>
            <a:custGeom>
              <a:avLst/>
              <a:gdLst>
                <a:gd name="T0" fmla="*/ 56 w 61"/>
                <a:gd name="T1" fmla="*/ 63 h 63"/>
                <a:gd name="T2" fmla="*/ 56 w 61"/>
                <a:gd name="T3" fmla="*/ 63 h 63"/>
                <a:gd name="T4" fmla="*/ 16 w 61"/>
                <a:gd name="T5" fmla="*/ 45 h 63"/>
                <a:gd name="T6" fmla="*/ 1 w 61"/>
                <a:gd name="T7" fmla="*/ 5 h 63"/>
                <a:gd name="T8" fmla="*/ 6 w 61"/>
                <a:gd name="T9" fmla="*/ 0 h 63"/>
                <a:gd name="T10" fmla="*/ 45 w 61"/>
                <a:gd name="T11" fmla="*/ 17 h 63"/>
                <a:gd name="T12" fmla="*/ 61 w 61"/>
                <a:gd name="T13" fmla="*/ 58 h 63"/>
                <a:gd name="T14" fmla="*/ 56 w 61"/>
                <a:gd name="T15" fmla="*/ 63 h 63"/>
                <a:gd name="T16" fmla="*/ 11 w 61"/>
                <a:gd name="T17" fmla="*/ 10 h 63"/>
                <a:gd name="T18" fmla="*/ 24 w 61"/>
                <a:gd name="T19" fmla="*/ 38 h 63"/>
                <a:gd name="T20" fmla="*/ 51 w 61"/>
                <a:gd name="T21" fmla="*/ 52 h 63"/>
                <a:gd name="T22" fmla="*/ 38 w 61"/>
                <a:gd name="T23" fmla="*/ 24 h 63"/>
                <a:gd name="T24" fmla="*/ 1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2"/>
                    <a:pt x="27" y="56"/>
                    <a:pt x="16" y="45"/>
                  </a:cubicBezTo>
                  <a:cubicBezTo>
                    <a:pt x="6" y="34"/>
                    <a:pt x="0" y="20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21" y="0"/>
                    <a:pt x="35" y="6"/>
                    <a:pt x="45" y="17"/>
                  </a:cubicBezTo>
                  <a:cubicBezTo>
                    <a:pt x="56" y="28"/>
                    <a:pt x="61" y="43"/>
                    <a:pt x="61" y="58"/>
                  </a:cubicBezTo>
                  <a:cubicBezTo>
                    <a:pt x="61" y="60"/>
                    <a:pt x="59" y="63"/>
                    <a:pt x="56" y="63"/>
                  </a:cubicBezTo>
                  <a:close/>
                  <a:moveTo>
                    <a:pt x="11" y="10"/>
                  </a:moveTo>
                  <a:cubicBezTo>
                    <a:pt x="12" y="21"/>
                    <a:pt x="16" y="30"/>
                    <a:pt x="24" y="38"/>
                  </a:cubicBezTo>
                  <a:cubicBezTo>
                    <a:pt x="31" y="46"/>
                    <a:pt x="41" y="51"/>
                    <a:pt x="51" y="52"/>
                  </a:cubicBezTo>
                  <a:cubicBezTo>
                    <a:pt x="50" y="42"/>
                    <a:pt x="46" y="32"/>
                    <a:pt x="38" y="24"/>
                  </a:cubicBezTo>
                  <a:cubicBezTo>
                    <a:pt x="31" y="16"/>
                    <a:pt x="21" y="12"/>
                    <a:pt x="1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Freeform 1255"/>
            <p:cNvSpPr>
              <a:spLocks noEditPoints="1"/>
            </p:cNvSpPr>
            <p:nvPr/>
          </p:nvSpPr>
          <p:spPr bwMode="auto">
            <a:xfrm>
              <a:off x="10133013" y="369252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16 w 61"/>
                <a:gd name="T5" fmla="*/ 17 h 63"/>
                <a:gd name="T6" fmla="*/ 56 w 61"/>
                <a:gd name="T7" fmla="*/ 0 h 63"/>
                <a:gd name="T8" fmla="*/ 61 w 61"/>
                <a:gd name="T9" fmla="*/ 5 h 63"/>
                <a:gd name="T10" fmla="*/ 45 w 61"/>
                <a:gd name="T11" fmla="*/ 4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0 h 63"/>
                <a:gd name="T18" fmla="*/ 23 w 61"/>
                <a:gd name="T19" fmla="*/ 24 h 63"/>
                <a:gd name="T20" fmla="*/ 10 w 61"/>
                <a:gd name="T21" fmla="*/ 52 h 63"/>
                <a:gd name="T22" fmla="*/ 38 w 61"/>
                <a:gd name="T23" fmla="*/ 38 h 63"/>
                <a:gd name="T24" fmla="*/ 5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0"/>
                    <a:pt x="0" y="58"/>
                  </a:cubicBezTo>
                  <a:cubicBezTo>
                    <a:pt x="0" y="43"/>
                    <a:pt x="6" y="28"/>
                    <a:pt x="16" y="17"/>
                  </a:cubicBezTo>
                  <a:cubicBezTo>
                    <a:pt x="26" y="6"/>
                    <a:pt x="41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20"/>
                    <a:pt x="56" y="34"/>
                    <a:pt x="45" y="45"/>
                  </a:cubicBezTo>
                  <a:cubicBezTo>
                    <a:pt x="35" y="56"/>
                    <a:pt x="21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0"/>
                  </a:moveTo>
                  <a:cubicBezTo>
                    <a:pt x="40" y="12"/>
                    <a:pt x="31" y="16"/>
                    <a:pt x="23" y="24"/>
                  </a:cubicBezTo>
                  <a:cubicBezTo>
                    <a:pt x="16" y="32"/>
                    <a:pt x="11" y="42"/>
                    <a:pt x="10" y="52"/>
                  </a:cubicBezTo>
                  <a:cubicBezTo>
                    <a:pt x="21" y="51"/>
                    <a:pt x="30" y="46"/>
                    <a:pt x="38" y="38"/>
                  </a:cubicBezTo>
                  <a:cubicBezTo>
                    <a:pt x="45" y="30"/>
                    <a:pt x="50" y="21"/>
                    <a:pt x="5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Freeform 1256"/>
            <p:cNvSpPr>
              <a:spLocks noEditPoints="1"/>
            </p:cNvSpPr>
            <p:nvPr/>
          </p:nvSpPr>
          <p:spPr bwMode="auto">
            <a:xfrm>
              <a:off x="9929813" y="3521075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 w 62"/>
                <a:gd name="T5" fmla="*/ 5 h 63"/>
                <a:gd name="T6" fmla="*/ 2 w 62"/>
                <a:gd name="T7" fmla="*/ 2 h 63"/>
                <a:gd name="T8" fmla="*/ 6 w 62"/>
                <a:gd name="T9" fmla="*/ 0 h 63"/>
                <a:gd name="T10" fmla="*/ 61 w 62"/>
                <a:gd name="T11" fmla="*/ 58 h 63"/>
                <a:gd name="T12" fmla="*/ 60 w 62"/>
                <a:gd name="T13" fmla="*/ 62 h 63"/>
                <a:gd name="T14" fmla="*/ 56 w 62"/>
                <a:gd name="T15" fmla="*/ 63 h 63"/>
                <a:gd name="T16" fmla="*/ 11 w 62"/>
                <a:gd name="T17" fmla="*/ 11 h 63"/>
                <a:gd name="T18" fmla="*/ 51 w 62"/>
                <a:gd name="T19" fmla="*/ 53 h 63"/>
                <a:gd name="T20" fmla="*/ 11 w 62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25" y="62"/>
                    <a:pt x="0" y="3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0"/>
                    <a:pt x="61" y="61"/>
                    <a:pt x="60" y="62"/>
                  </a:cubicBezTo>
                  <a:cubicBezTo>
                    <a:pt x="59" y="63"/>
                    <a:pt x="57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3" y="32"/>
                    <a:pt x="30" y="50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Freeform 1257"/>
            <p:cNvSpPr>
              <a:spLocks noEditPoints="1"/>
            </p:cNvSpPr>
            <p:nvPr/>
          </p:nvSpPr>
          <p:spPr bwMode="auto">
            <a:xfrm>
              <a:off x="10133013" y="352107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2 w 61"/>
                <a:gd name="T3" fmla="*/ 62 h 63"/>
                <a:gd name="T4" fmla="*/ 0 w 61"/>
                <a:gd name="T5" fmla="*/ 58 h 63"/>
                <a:gd name="T6" fmla="*/ 56 w 61"/>
                <a:gd name="T7" fmla="*/ 0 h 63"/>
                <a:gd name="T8" fmla="*/ 59 w 61"/>
                <a:gd name="T9" fmla="*/ 2 h 63"/>
                <a:gd name="T10" fmla="*/ 61 w 61"/>
                <a:gd name="T11" fmla="*/ 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51 w 61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4" y="63"/>
                    <a:pt x="3" y="63"/>
                    <a:pt x="2" y="62"/>
                  </a:cubicBezTo>
                  <a:cubicBezTo>
                    <a:pt x="1" y="61"/>
                    <a:pt x="0" y="60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3"/>
                    <a:pt x="61" y="4"/>
                    <a:pt x="61" y="5"/>
                  </a:cubicBezTo>
                  <a:cubicBezTo>
                    <a:pt x="61" y="36"/>
                    <a:pt x="37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32" y="50"/>
                    <a:pt x="49" y="32"/>
                    <a:pt x="51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3" name="Freeform 1258"/>
            <p:cNvSpPr>
              <a:spLocks noEditPoints="1"/>
            </p:cNvSpPr>
            <p:nvPr/>
          </p:nvSpPr>
          <p:spPr bwMode="auto">
            <a:xfrm>
              <a:off x="10048875" y="3343275"/>
              <a:ext cx="168275" cy="268288"/>
            </a:xfrm>
            <a:custGeom>
              <a:avLst/>
              <a:gdLst>
                <a:gd name="T0" fmla="*/ 27 w 52"/>
                <a:gd name="T1" fmla="*/ 83 h 83"/>
                <a:gd name="T2" fmla="*/ 24 w 52"/>
                <a:gd name="T3" fmla="*/ 82 h 83"/>
                <a:gd name="T4" fmla="*/ 22 w 52"/>
                <a:gd name="T5" fmla="*/ 2 h 83"/>
                <a:gd name="T6" fmla="*/ 25 w 52"/>
                <a:gd name="T7" fmla="*/ 0 h 83"/>
                <a:gd name="T8" fmla="*/ 29 w 52"/>
                <a:gd name="T9" fmla="*/ 2 h 83"/>
                <a:gd name="T10" fmla="*/ 31 w 52"/>
                <a:gd name="T11" fmla="*/ 82 h 83"/>
                <a:gd name="T12" fmla="*/ 27 w 52"/>
                <a:gd name="T13" fmla="*/ 83 h 83"/>
                <a:gd name="T14" fmla="*/ 27 w 52"/>
                <a:gd name="T15" fmla="*/ 83 h 83"/>
                <a:gd name="T16" fmla="*/ 26 w 52"/>
                <a:gd name="T17" fmla="*/ 13 h 83"/>
                <a:gd name="T18" fmla="*/ 27 w 52"/>
                <a:gd name="T19" fmla="*/ 71 h 83"/>
                <a:gd name="T20" fmla="*/ 26 w 52"/>
                <a:gd name="T21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3">
                  <a:moveTo>
                    <a:pt x="27" y="83"/>
                  </a:moveTo>
                  <a:cubicBezTo>
                    <a:pt x="26" y="83"/>
                    <a:pt x="25" y="83"/>
                    <a:pt x="24" y="82"/>
                  </a:cubicBezTo>
                  <a:cubicBezTo>
                    <a:pt x="1" y="60"/>
                    <a:pt x="0" y="24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7" y="0"/>
                    <a:pt x="28" y="1"/>
                    <a:pt x="29" y="2"/>
                  </a:cubicBezTo>
                  <a:cubicBezTo>
                    <a:pt x="51" y="23"/>
                    <a:pt x="52" y="59"/>
                    <a:pt x="31" y="82"/>
                  </a:cubicBezTo>
                  <a:cubicBezTo>
                    <a:pt x="30" y="83"/>
                    <a:pt x="29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6" y="13"/>
                  </a:moveTo>
                  <a:cubicBezTo>
                    <a:pt x="12" y="30"/>
                    <a:pt x="13" y="54"/>
                    <a:pt x="27" y="71"/>
                  </a:cubicBezTo>
                  <a:cubicBezTo>
                    <a:pt x="40" y="54"/>
                    <a:pt x="39" y="29"/>
                    <a:pt x="26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998519" y="1649668"/>
            <a:ext cx="1464116" cy="1190800"/>
          </a:xfrm>
          <a:prstGeom prst="rect">
            <a:avLst/>
          </a:prstGeom>
          <a:noFill/>
          <a:ln>
            <a:noFill/>
          </a:ln>
        </p:spPr>
        <p:txBody>
          <a:bodyPr wrap="square" lIns="82003" tIns="41002" rIns="82003" bIns="41002" rtlCol="0">
            <a:spAutoFit/>
          </a:bodyPr>
          <a:lstStyle/>
          <a:p>
            <a:pPr algn="ctr"/>
            <a:endParaRPr lang="ru-RU" sz="1200" dirty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pPr algn="ctr"/>
            <a:r>
              <a:rPr lang="ru-RU" sz="1200" dirty="0">
                <a:latin typeface="PT Sans" panose="020B0503020203020204" pitchFamily="34" charset="-52"/>
              </a:rPr>
              <a:t>Оборудование в сфере переработки и хранения с</a:t>
            </a:r>
            <a:r>
              <a:rPr lang="en-US" sz="1200" dirty="0">
                <a:latin typeface="PT Sans" panose="020B0503020203020204" pitchFamily="34" charset="-52"/>
              </a:rPr>
              <a:t>/</a:t>
            </a:r>
            <a:r>
              <a:rPr lang="ru-RU" sz="1200" dirty="0">
                <a:latin typeface="PT Sans" panose="020B0503020203020204" pitchFamily="34" charset="-52"/>
              </a:rPr>
              <a:t>х продукции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82432" y="3001245"/>
            <a:ext cx="4579785" cy="513692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Виды имущества вне рамок программы (финансирование не осуществляется)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281675" y="728607"/>
            <a:ext cx="3097839" cy="298248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400" dirty="0">
                <a:solidFill>
                  <a:srgbClr val="D8976A"/>
                </a:solidFill>
                <a:latin typeface="PT Sans" panose="020B0503020203020204" pitchFamily="34" charset="-52"/>
              </a:rPr>
              <a:t>Параметры продукта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5991120" y="1015926"/>
            <a:ext cx="5678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Таблица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62593"/>
              </p:ext>
            </p:extLst>
          </p:nvPr>
        </p:nvGraphicFramePr>
        <p:xfrm>
          <a:off x="6003328" y="1205927"/>
          <a:ext cx="5666743" cy="4637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841">
                  <a:extLst>
                    <a:ext uri="{9D8B030D-6E8A-4147-A177-3AD203B41FA5}">
                      <a16:colId xmlns:a16="http://schemas.microsoft.com/office/drawing/2014/main" val="2985683231"/>
                    </a:ext>
                  </a:extLst>
                </a:gridCol>
                <a:gridCol w="3761902">
                  <a:extLst>
                    <a:ext uri="{9D8B030D-6E8A-4147-A177-3AD203B41FA5}">
                      <a16:colId xmlns:a16="http://schemas.microsoft.com/office/drawing/2014/main" val="1334048016"/>
                    </a:ext>
                  </a:extLst>
                </a:gridCol>
              </a:tblGrid>
              <a:tr h="410006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4834" marR="34834" marT="28572" marB="285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6%</a:t>
                      </a:r>
                      <a:r>
                        <a:rPr lang="ru-RU" sz="1200" b="0" i="0" u="none" strike="noStrike" dirty="0">
                          <a:solidFill>
                            <a:srgbClr val="E74D39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D8976A"/>
                          </a:solidFill>
                          <a:effectLst/>
                          <a:latin typeface="PT Sans" panose="020B0503020203020204" pitchFamily="34" charset="-52"/>
                        </a:rPr>
                        <a:t>8%</a:t>
                      </a:r>
                      <a:r>
                        <a:rPr lang="ru-RU" sz="1200" b="0" i="0" u="none" strike="noStrike" dirty="0">
                          <a:solidFill>
                            <a:srgbClr val="E74D39"/>
                          </a:solidFill>
                          <a:effectLst/>
                          <a:latin typeface="PT Sans" panose="020B0503020203020204" pitchFamily="34" charset="-52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Sans" panose="020B0503020203020204" pitchFamily="34" charset="-52"/>
                        </a:rPr>
                        <a:t>годовых - для иностранного оборудования</a:t>
                      </a:r>
                    </a:p>
                  </a:txBody>
                  <a:tcPr marL="34834" marR="34834" marT="28572" marB="28572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610129"/>
                  </a:ext>
                </a:extLst>
              </a:tr>
              <a:tr h="289745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4834" marR="34834" marT="28572" marB="285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От 500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4D39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тыс. рублей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до 50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4D39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млн. рублей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20796"/>
                  </a:ext>
                </a:extLst>
              </a:tr>
              <a:tr h="387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От 0%</a:t>
                      </a:r>
                      <a:r>
                        <a:rPr kumimoji="0" lang="ru-RU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ru-RU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от стоимости предмета лизинга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8976A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или поручительство «Иркутского областного гарантийного фонда»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5246"/>
                  </a:ext>
                </a:extLst>
              </a:tr>
              <a:tr h="256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До 84 месяцев 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84773"/>
                  </a:ext>
                </a:extLst>
              </a:tr>
              <a:tr h="374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Равномерный (аннуитетный) / убывающий / сезонный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620707"/>
                  </a:ext>
                </a:extLst>
              </a:tr>
              <a:tr h="374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Периодичность платежей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Ежемесячно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Валюта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Российский рубль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Балансодержатель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Лизингополучатель / Лизингодатель (по согласованию)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25790"/>
                  </a:ext>
                </a:extLst>
              </a:tr>
              <a:tr h="581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Страхование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Страхование осуществляется Лизингодателем (расходы по страхованию включаются в лизинговые платежи)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3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PT Sans" panose="020B0503020203020204" pitchFamily="34" charset="-52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Обязательное условие – наличие поручительства физических лиц, владеющих долями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PT Sans" panose="020B0503020203020204" pitchFamily="34" charset="-52"/>
                          <a:ea typeface="+mn-ea"/>
                          <a:cs typeface="+mn-cs"/>
                        </a:rPr>
                        <a:t>акциями / паями субъекта ИМП. В зависимости от структуры сделки возможно привлечение дополнительного залога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12" name="Group 1007"/>
          <p:cNvGrpSpPr/>
          <p:nvPr/>
        </p:nvGrpSpPr>
        <p:grpSpPr>
          <a:xfrm>
            <a:off x="2841926" y="1384319"/>
            <a:ext cx="494159" cy="436129"/>
            <a:chOff x="6081713" y="3184525"/>
            <a:chExt cx="1044575" cy="1123950"/>
          </a:xfrm>
          <a:solidFill>
            <a:srgbClr val="562212"/>
          </a:solidFill>
        </p:grpSpPr>
        <p:sp>
          <p:nvSpPr>
            <p:cNvPr id="113" name="Freeform 1183"/>
            <p:cNvSpPr>
              <a:spLocks/>
            </p:cNvSpPr>
            <p:nvPr/>
          </p:nvSpPr>
          <p:spPr bwMode="auto">
            <a:xfrm>
              <a:off x="6289675" y="3530600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4" name="Freeform 1184"/>
            <p:cNvSpPr>
              <a:spLocks/>
            </p:cNvSpPr>
            <p:nvPr/>
          </p:nvSpPr>
          <p:spPr bwMode="auto">
            <a:xfrm>
              <a:off x="6081713" y="4270375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5" name="Freeform 1185"/>
            <p:cNvSpPr>
              <a:spLocks/>
            </p:cNvSpPr>
            <p:nvPr/>
          </p:nvSpPr>
          <p:spPr bwMode="auto">
            <a:xfrm>
              <a:off x="6365875" y="3184525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6" name="Freeform 1186"/>
            <p:cNvSpPr>
              <a:spLocks/>
            </p:cNvSpPr>
            <p:nvPr/>
          </p:nvSpPr>
          <p:spPr bwMode="auto">
            <a:xfrm>
              <a:off x="6153150" y="3983038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7" name="Freeform 1187"/>
            <p:cNvSpPr>
              <a:spLocks/>
            </p:cNvSpPr>
            <p:nvPr/>
          </p:nvSpPr>
          <p:spPr bwMode="auto">
            <a:xfrm>
              <a:off x="6308725" y="3586163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8" name="Freeform 1188"/>
            <p:cNvSpPr>
              <a:spLocks/>
            </p:cNvSpPr>
            <p:nvPr/>
          </p:nvSpPr>
          <p:spPr bwMode="auto">
            <a:xfrm>
              <a:off x="6464300" y="3860800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9" name="Freeform 1189"/>
            <p:cNvSpPr>
              <a:spLocks/>
            </p:cNvSpPr>
            <p:nvPr/>
          </p:nvSpPr>
          <p:spPr bwMode="auto">
            <a:xfrm>
              <a:off x="6489700" y="4027488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2325059" y="1840157"/>
            <a:ext cx="1464116" cy="452137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200" dirty="0">
                <a:latin typeface="PT Sans" panose="020B0503020203020204" pitchFamily="34" charset="-52"/>
              </a:rPr>
              <a:t>Промышленное оборудование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8974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предмету лизинга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2F26BB6F-045A-488F-974C-27EFE32921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4" y="6281204"/>
            <a:ext cx="1046236" cy="535554"/>
          </a:xfrm>
          <a:prstGeom prst="rect">
            <a:avLst/>
          </a:prstGeom>
        </p:spPr>
      </p:pic>
      <p:pic>
        <p:nvPicPr>
          <p:cNvPr id="3" name="Рисунок 2" descr="Предупреждение">
            <a:extLst>
              <a:ext uri="{FF2B5EF4-FFF2-40B4-BE49-F238E27FC236}">
                <a16:creationId xmlns:a16="http://schemas.microsoft.com/office/drawing/2014/main" id="{AEAD41D4-F7D1-4591-B2AD-1CB8F7FD9D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9712" y="2880217"/>
            <a:ext cx="654491" cy="654491"/>
          </a:xfrm>
          <a:prstGeom prst="rect">
            <a:avLst/>
          </a:prstGeom>
        </p:spPr>
      </p:pic>
      <p:pic>
        <p:nvPicPr>
          <p:cNvPr id="69" name="Рисунок 68" descr="Шестеренки">
            <a:extLst>
              <a:ext uri="{FF2B5EF4-FFF2-40B4-BE49-F238E27FC236}">
                <a16:creationId xmlns:a16="http://schemas.microsoft.com/office/drawing/2014/main" id="{B7C057B5-8AB3-4A08-8EDE-657DD5016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0" y="0"/>
            <a:ext cx="704048" cy="704048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D05A1AD-2110-4A3D-8F7C-0B3811A31DC4}"/>
              </a:ext>
            </a:extLst>
          </p:cNvPr>
          <p:cNvGrpSpPr/>
          <p:nvPr/>
        </p:nvGrpSpPr>
        <p:grpSpPr>
          <a:xfrm>
            <a:off x="1394946" y="6364867"/>
            <a:ext cx="3108656" cy="371475"/>
            <a:chOff x="1394946" y="6364867"/>
            <a:chExt cx="3108656" cy="371475"/>
          </a:xfrm>
        </p:grpSpPr>
        <p:pic>
          <p:nvPicPr>
            <p:cNvPr id="70" name="Picture 2">
              <a:extLst>
                <a:ext uri="{FF2B5EF4-FFF2-40B4-BE49-F238E27FC236}">
                  <a16:creationId xmlns:a16="http://schemas.microsoft.com/office/drawing/2014/main" id="{53BC56FB-CD16-493D-8DFE-6B5D69D0F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94946" y="6393323"/>
              <a:ext cx="308584" cy="33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>
              <a:extLst>
                <a:ext uri="{FF2B5EF4-FFF2-40B4-BE49-F238E27FC236}">
                  <a16:creationId xmlns:a16="http://schemas.microsoft.com/office/drawing/2014/main" id="{B1B71F9C-E9EB-4EE1-9A67-BF7026B22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75321" y="6364867"/>
              <a:ext cx="39052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57FAA701-A1FC-4A93-ADE4-75E39A9F38DB}"/>
                </a:ext>
              </a:extLst>
            </p:cNvPr>
            <p:cNvSpPr/>
            <p:nvPr/>
          </p:nvSpPr>
          <p:spPr>
            <a:xfrm>
              <a:off x="2765846" y="6455146"/>
              <a:ext cx="17377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+7 (3952) 202-102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60FABE36-209D-4529-AF12-1A31099C624D}"/>
                </a:ext>
              </a:extLst>
            </p:cNvPr>
            <p:cNvSpPr/>
            <p:nvPr/>
          </p:nvSpPr>
          <p:spPr>
            <a:xfrm>
              <a:off x="1703530" y="6438497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mb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38.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T Sans" panose="020B0503020203020204" pitchFamily="34" charset="-52"/>
                  <a:ea typeface="DejaVu Serif Condensed" panose="02060606050605020204" pitchFamily="18" charset="0"/>
                  <a:cs typeface="DejaVu Serif Condensed" panose="02060606050605020204" pitchFamily="18" charset="0"/>
                </a:rPr>
                <a:t>ru</a:t>
              </a:r>
              <a:endPara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 panose="020B0503020203020204" pitchFamily="34" charset="-52"/>
                <a:ea typeface="DejaVu Serif Condensed" panose="02060606050605020204" pitchFamily="18" charset="0"/>
                <a:cs typeface="DejaVu Serif Condensed" panose="02060606050605020204" pitchFamily="18" charset="0"/>
              </a:endParaRPr>
            </a:p>
          </p:txBody>
        </p:sp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34445679-510A-4032-AAFD-33CF1021DFE7}"/>
              </a:ext>
            </a:extLst>
          </p:cNvPr>
          <p:cNvSpPr/>
          <p:nvPr/>
        </p:nvSpPr>
        <p:spPr>
          <a:xfrm>
            <a:off x="464854" y="6038716"/>
            <a:ext cx="112851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3243"/>
            <a:r>
              <a:rPr lang="ru-RU" sz="800" baseline="30000" dirty="0">
                <a:latin typeface="PT Sans" panose="020B0503020203020204" pitchFamily="34" charset="-52"/>
              </a:rPr>
              <a:t>*</a:t>
            </a:r>
            <a:r>
              <a:rPr lang="en-US" sz="800" baseline="30000" dirty="0">
                <a:latin typeface="PT Sans" panose="020B0503020203020204" pitchFamily="34" charset="-52"/>
              </a:rPr>
              <a:t> </a:t>
            </a:r>
            <a:r>
              <a:rPr lang="ru-RU" sz="800" dirty="0">
                <a:latin typeface="PT Sans" panose="020B0503020203020204" pitchFamily="34" charset="-52"/>
              </a:rPr>
              <a:t>При наличии поручительства «Иркутского областного гарантийного фонда», обеспечивающего исполнение Лизингополучателем обязательств по договору лизинга в размере не менее 30% от стоимости предмета лизинга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42556</TotalTime>
  <Words>1232</Words>
  <Application>Microsoft Office PowerPoint</Application>
  <PresentationFormat>Широкоэкранный</PresentationFormat>
  <Paragraphs>296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DejaVu Serif Condensed</vt:lpstr>
      <vt:lpstr>Proxima Nova</vt:lpstr>
      <vt:lpstr>PT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Щербинин Артем Игоревич</dc:creator>
  <cp:lastModifiedBy>user</cp:lastModifiedBy>
  <cp:revision>1625</cp:revision>
  <cp:lastPrinted>2020-09-14T03:33:37Z</cp:lastPrinted>
  <dcterms:created xsi:type="dcterms:W3CDTF">2017-08-03T06:31:49Z</dcterms:created>
  <dcterms:modified xsi:type="dcterms:W3CDTF">2021-11-26T01:55:31Z</dcterms:modified>
</cp:coreProperties>
</file>