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87" r:id="rId4"/>
    <p:sldId id="290" r:id="rId5"/>
    <p:sldId id="286" r:id="rId6"/>
    <p:sldId id="285" r:id="rId7"/>
    <p:sldId id="288" r:id="rId8"/>
    <p:sldId id="289" r:id="rId9"/>
    <p:sldId id="276" r:id="rId10"/>
  </p:sldIdLst>
  <p:sldSz cx="12192000" cy="6858000"/>
  <p:notesSz cx="6810375" cy="9942513"/>
  <p:embeddedFontLst>
    <p:embeddedFont>
      <p:font typeface="Montserrat" charset="-52"/>
      <p:regular r:id="rId12"/>
      <p:bold r:id="rId13"/>
      <p:italic r:id="rId14"/>
      <p:boldItalic r:id="rId15"/>
    </p:embeddedFont>
    <p:embeddedFont>
      <p:font typeface="Calibri Light" charset="0"/>
      <p:regular r:id="rId16"/>
      <p:italic r:id="rId17"/>
    </p:embeddedFont>
    <p:embeddedFont>
      <p:font typeface="Circe Bold" charset="-52"/>
      <p:bold r:id="rId18"/>
    </p:embeddedFont>
    <p:embeddedFont>
      <p:font typeface="Circe" charset="-52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8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DDF"/>
    <a:srgbClr val="00649E"/>
    <a:srgbClr val="EF532B"/>
    <a:srgbClr val="EEE2D7"/>
    <a:srgbClr val="CD9B6A"/>
    <a:srgbClr val="5622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306" y="-24"/>
      </p:cViewPr>
      <p:guideLst>
        <p:guide orient="horz" pos="981"/>
        <p:guide orient="horz" pos="232"/>
        <p:guide orient="horz" pos="4088"/>
        <p:guide pos="3840"/>
        <p:guide pos="234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0B11B-8830-49C9-861A-E068EF3C7E9A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F8F-4814-432F-8523-1F588B000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CB5CB8-9B79-43BF-944A-7E57F4EFA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1592263"/>
            <a:ext cx="6455518" cy="31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13865" y="505419"/>
            <a:ext cx="849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Единое окно поддержки предпринимательства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16807C-C37C-4A9E-82C0-A4DF506C49A3}"/>
              </a:ext>
            </a:extLst>
          </p:cNvPr>
          <p:cNvSpPr txBox="1"/>
          <p:nvPr/>
        </p:nvSpPr>
        <p:spPr>
          <a:xfrm>
            <a:off x="313864" y="1423529"/>
            <a:ext cx="1150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Предприниматели и граждане, планирующие отрыть свой бизнес, могут по принципу «одного окна» получить все необходимые услуги для начали</a:t>
            </a:r>
            <a:r>
              <a:rPr lang="en-US" sz="18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ведения предпринимательской деятельности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7AC43906-1FD7-4C5F-AEB4-00B8B9F7113D}"/>
              </a:ext>
            </a:extLst>
          </p:cNvPr>
          <p:cNvGrpSpPr/>
          <p:nvPr/>
        </p:nvGrpSpPr>
        <p:grpSpPr>
          <a:xfrm>
            <a:off x="890692" y="3112485"/>
            <a:ext cx="10410615" cy="3745516"/>
            <a:chOff x="905085" y="3112485"/>
            <a:chExt cx="10410615" cy="37455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0B476BF-3F33-45DC-AAD1-4B28E25BA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85" y="3112485"/>
              <a:ext cx="4348996" cy="374551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ABAEC280-3B03-438F-B92D-119816EC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704" y="3112485"/>
              <a:ext cx="4348996" cy="374551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95ED0F-018B-4330-BC5C-C01330A1CE94}"/>
              </a:ext>
            </a:extLst>
          </p:cNvPr>
          <p:cNvSpPr txBox="1"/>
          <p:nvPr/>
        </p:nvSpPr>
        <p:spPr>
          <a:xfrm>
            <a:off x="1964822" y="2329562"/>
            <a:ext cx="220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EF532B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On-Line</a:t>
            </a:r>
            <a:endParaRPr lang="ru-RU" sz="2800" dirty="0">
              <a:solidFill>
                <a:srgbClr val="EF532B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63E34C-8A71-4C6A-9EEC-D2AA6D55ABA4}"/>
              </a:ext>
            </a:extLst>
          </p:cNvPr>
          <p:cNvSpPr txBox="1"/>
          <p:nvPr/>
        </p:nvSpPr>
        <p:spPr>
          <a:xfrm>
            <a:off x="8026441" y="2329562"/>
            <a:ext cx="220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EF532B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Off-Line</a:t>
            </a:r>
            <a:endParaRPr lang="ru-RU" sz="2800" dirty="0">
              <a:solidFill>
                <a:srgbClr val="EF532B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2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49323" y="510795"/>
            <a:ext cx="9541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EF532B"/>
                </a:solidFill>
                <a:latin typeface="Circe Bold" panose="020B0602020203020203" pitchFamily="34" charset="-52"/>
                <a:cs typeface="Times New Roman" pitchFamily="18" charset="0"/>
              </a:rPr>
              <a:t>Единое окно </a:t>
            </a:r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поддержки предпринимательства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D03294-FDF0-43FF-9948-A31C8033B842}"/>
              </a:ext>
            </a:extLst>
          </p:cNvPr>
          <p:cNvSpPr txBox="1"/>
          <p:nvPr/>
        </p:nvSpPr>
        <p:spPr>
          <a:xfrm>
            <a:off x="906180" y="1557338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гарантийной</a:t>
            </a:r>
          </a:p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поддержки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85EDCB-AA02-4975-8202-8A5A915387B7}"/>
              </a:ext>
            </a:extLst>
          </p:cNvPr>
          <p:cNvSpPr txBox="1"/>
          <p:nvPr/>
        </p:nvSpPr>
        <p:spPr>
          <a:xfrm>
            <a:off x="906180" y="2857037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поддержки предпринимательства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FC22E56-5D5A-4A4E-B599-0D240943770A}"/>
              </a:ext>
            </a:extLst>
          </p:cNvPr>
          <p:cNvSpPr txBox="1"/>
          <p:nvPr/>
        </p:nvSpPr>
        <p:spPr>
          <a:xfrm>
            <a:off x="906180" y="4156736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Региональный центр</a:t>
            </a:r>
          </a:p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инжиниринга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04F3CE-6900-48E8-8B2A-133AF1583F1E}"/>
              </a:ext>
            </a:extLst>
          </p:cNvPr>
          <p:cNvSpPr txBox="1"/>
          <p:nvPr/>
        </p:nvSpPr>
        <p:spPr>
          <a:xfrm>
            <a:off x="906180" y="5456434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кластерного развития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3253FA-546C-4A31-BA25-DF1FC9541E37}"/>
              </a:ext>
            </a:extLst>
          </p:cNvPr>
          <p:cNvSpPr txBox="1"/>
          <p:nvPr/>
        </p:nvSpPr>
        <p:spPr>
          <a:xfrm>
            <a:off x="4112174" y="1557338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поддержки</a:t>
            </a:r>
          </a:p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экспорта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D690F04-B692-4F1C-BDF1-C555DEB956BC}"/>
              </a:ext>
            </a:extLst>
          </p:cNvPr>
          <p:cNvSpPr txBox="1"/>
          <p:nvPr/>
        </p:nvSpPr>
        <p:spPr>
          <a:xfrm>
            <a:off x="4112174" y="2818160"/>
            <a:ext cx="2840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сертификации, стандартизации и испытаний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159A70D-40A1-4316-ABF3-A6620BE88149}"/>
              </a:ext>
            </a:extLst>
          </p:cNvPr>
          <p:cNvSpPr txBox="1"/>
          <p:nvPr/>
        </p:nvSpPr>
        <p:spPr>
          <a:xfrm>
            <a:off x="4112174" y="3992588"/>
            <a:ext cx="392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компетенций в сфере сельскохозяйственной кооперации </a:t>
            </a:r>
            <a:b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поддержке фермеров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B4A0DEF-AAEC-4D75-BC6E-AB7F76338E61}"/>
              </a:ext>
            </a:extLst>
          </p:cNvPr>
          <p:cNvSpPr txBox="1"/>
          <p:nvPr/>
        </p:nvSpPr>
        <p:spPr>
          <a:xfrm>
            <a:off x="4112174" y="5456434"/>
            <a:ext cx="235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Центр услуг </a:t>
            </a:r>
            <a:b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«Мои документы»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A244B54-3F29-4F45-AC70-03B0E90DD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4" y="1557338"/>
            <a:ext cx="629959" cy="47754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71F627C-4D74-4CD0-8F93-1D59C3A10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4" y="2818160"/>
            <a:ext cx="662528" cy="66252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6CC5E3B-B61D-4576-B6FE-1179FFAF2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" y="4128539"/>
            <a:ext cx="662528" cy="66252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A7AF61F4-C3CC-4C5E-A472-F0C5807D8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4" y="5406652"/>
            <a:ext cx="684337" cy="6843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892BF5D-2C2E-4FA3-83C0-32EADAC06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80" y="1491014"/>
            <a:ext cx="651099" cy="65109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9FDD823-95D6-46E5-B7CB-3A82D8A64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84" y="2774963"/>
            <a:ext cx="723490" cy="7234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B09E017-6CC7-4C07-ACC7-EF3C355FF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84" y="4046341"/>
            <a:ext cx="723490" cy="72349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B5A945B-4CA3-4C5A-A8C7-DAD2207FC7C8}"/>
              </a:ext>
            </a:extLst>
          </p:cNvPr>
          <p:cNvSpPr txBox="1"/>
          <p:nvPr/>
        </p:nvSpPr>
        <p:spPr>
          <a:xfrm>
            <a:off x="8763052" y="1551169"/>
            <a:ext cx="268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rgbClr val="00649E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Фонд микрокредитования Иркутской области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6323752-946C-400E-AE7B-EF5ED3D5489F}"/>
              </a:ext>
            </a:extLst>
          </p:cNvPr>
          <p:cNvSpPr txBox="1"/>
          <p:nvPr/>
        </p:nvSpPr>
        <p:spPr>
          <a:xfrm>
            <a:off x="8763052" y="2771878"/>
            <a:ext cx="377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Органы исполнительной власти Иркутской области</a:t>
            </a:r>
          </a:p>
        </p:txBody>
      </p:sp>
      <p:pic>
        <p:nvPicPr>
          <p:cNvPr id="53" name="Picture 5">
            <a:extLst>
              <a:ext uri="{FF2B5EF4-FFF2-40B4-BE49-F238E27FC236}">
                <a16:creationId xmlns:a16="http://schemas.microsoft.com/office/drawing/2014/main" xmlns="" id="{E15CDE5B-178F-453B-8062-29C18AD3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95932" y="5263689"/>
            <a:ext cx="2313759" cy="8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15739202-3364-4762-BF52-713D24FC99A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34091" y="5456434"/>
            <a:ext cx="2164691" cy="54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Нет описания фото.">
            <a:extLst>
              <a:ext uri="{FF2B5EF4-FFF2-40B4-BE49-F238E27FC236}">
                <a16:creationId xmlns:a16="http://schemas.microsoft.com/office/drawing/2014/main" xmlns="" id="{31170664-0B44-46B6-A604-4CB89A96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16" y="3982550"/>
            <a:ext cx="758962" cy="7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84F03F24-EF61-4B35-A7D7-4F2B4E2BF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37" y="1387997"/>
            <a:ext cx="857132" cy="8571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AAD81070-EC6F-4FED-B883-53AF45DD99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39" y="2735564"/>
            <a:ext cx="540633" cy="66995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9FD82FB8-C3CE-4F01-842C-14F774916F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78" y="5456434"/>
            <a:ext cx="584775" cy="58477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DC969F3-83B3-451D-8B2C-60608659D5AB}"/>
              </a:ext>
            </a:extLst>
          </p:cNvPr>
          <p:cNvSpPr txBox="1"/>
          <p:nvPr/>
        </p:nvSpPr>
        <p:spPr>
          <a:xfrm>
            <a:off x="8763052" y="4096213"/>
            <a:ext cx="377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Корпорация развития</a:t>
            </a:r>
          </a:p>
          <a:p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Иркутской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168587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BB1D31DD-315F-4023-8A4E-871FA931BED3}"/>
              </a:ext>
            </a:extLst>
          </p:cNvPr>
          <p:cNvSpPr/>
          <p:nvPr/>
        </p:nvSpPr>
        <p:spPr>
          <a:xfrm>
            <a:off x="1611919" y="1960293"/>
            <a:ext cx="577897" cy="577897"/>
          </a:xfrm>
          <a:prstGeom prst="ellipse">
            <a:avLst/>
          </a:prstGeom>
          <a:solidFill>
            <a:srgbClr val="EF5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E07F4DA-C71F-4352-BBAC-0FCD113045B5}"/>
              </a:ext>
            </a:extLst>
          </p:cNvPr>
          <p:cNvSpPr/>
          <p:nvPr/>
        </p:nvSpPr>
        <p:spPr>
          <a:xfrm>
            <a:off x="4408674" y="1960293"/>
            <a:ext cx="577897" cy="577897"/>
          </a:xfrm>
          <a:prstGeom prst="ellipse">
            <a:avLst/>
          </a:prstGeom>
          <a:solidFill>
            <a:srgbClr val="EF5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454AE9D7-6A13-4434-9906-7E90F21DEBDA}"/>
              </a:ext>
            </a:extLst>
          </p:cNvPr>
          <p:cNvSpPr/>
          <p:nvPr/>
        </p:nvSpPr>
        <p:spPr>
          <a:xfrm>
            <a:off x="7205429" y="1960293"/>
            <a:ext cx="577897" cy="577897"/>
          </a:xfrm>
          <a:prstGeom prst="ellipse">
            <a:avLst/>
          </a:prstGeom>
          <a:solidFill>
            <a:srgbClr val="EF5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2FB1CE1-6F45-49DD-8BB0-0003BF72348D}"/>
              </a:ext>
            </a:extLst>
          </p:cNvPr>
          <p:cNvSpPr/>
          <p:nvPr/>
        </p:nvSpPr>
        <p:spPr>
          <a:xfrm>
            <a:off x="10002184" y="1960293"/>
            <a:ext cx="577897" cy="577897"/>
          </a:xfrm>
          <a:prstGeom prst="ellipse">
            <a:avLst/>
          </a:prstGeom>
          <a:solidFill>
            <a:srgbClr val="EF5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13865" y="458020"/>
            <a:ext cx="849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Аккаунты в социальных сетях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D03294-FDF0-43FF-9948-A31C8033B842}"/>
              </a:ext>
            </a:extLst>
          </p:cNvPr>
          <p:cNvSpPr txBox="1"/>
          <p:nvPr/>
        </p:nvSpPr>
        <p:spPr>
          <a:xfrm>
            <a:off x="313864" y="1320415"/>
            <a:ext cx="11506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Информирование о мерах поддержки и мероприятиях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12E220-2D87-424C-AFCE-0F055D8C2CA3}"/>
              </a:ext>
            </a:extLst>
          </p:cNvPr>
          <p:cNvSpPr txBox="1"/>
          <p:nvPr/>
        </p:nvSpPr>
        <p:spPr>
          <a:xfrm>
            <a:off x="1272101" y="2660566"/>
            <a:ext cx="1257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Instagram</a:t>
            </a:r>
            <a:endParaRPr lang="ru-RU" sz="16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F605F2-B7E9-40C9-B049-CE1F7FEF644F}"/>
              </a:ext>
            </a:extLst>
          </p:cNvPr>
          <p:cNvSpPr txBox="1"/>
          <p:nvPr/>
        </p:nvSpPr>
        <p:spPr>
          <a:xfrm>
            <a:off x="4068859" y="2656981"/>
            <a:ext cx="1257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dirty="0" err="1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Вконтакте</a:t>
            </a:r>
            <a:endParaRPr lang="ru-RU" sz="16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3C01A0-DEA1-4F6A-B2FD-A83EFB2D2B97}"/>
              </a:ext>
            </a:extLst>
          </p:cNvPr>
          <p:cNvSpPr txBox="1"/>
          <p:nvPr/>
        </p:nvSpPr>
        <p:spPr>
          <a:xfrm>
            <a:off x="6865611" y="2656981"/>
            <a:ext cx="1257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Facebook</a:t>
            </a:r>
            <a:endParaRPr lang="ru-RU" sz="1600" dirty="0">
              <a:solidFill>
                <a:schemeClr val="tx1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82CA2A-F709-43AF-B9EC-CCD389DEF960}"/>
              </a:ext>
            </a:extLst>
          </p:cNvPr>
          <p:cNvSpPr txBox="1"/>
          <p:nvPr/>
        </p:nvSpPr>
        <p:spPr>
          <a:xfrm>
            <a:off x="9424902" y="2656981"/>
            <a:ext cx="173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Одноклассники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7E212DC-828F-40CD-AABC-E4705D289E65}"/>
              </a:ext>
            </a:extLst>
          </p:cNvPr>
          <p:cNvSpPr/>
          <p:nvPr/>
        </p:nvSpPr>
        <p:spPr>
          <a:xfrm>
            <a:off x="0" y="4630056"/>
            <a:ext cx="12192000" cy="2242457"/>
          </a:xfrm>
          <a:prstGeom prst="rect">
            <a:avLst/>
          </a:prstGeom>
          <a:solidFill>
            <a:srgbClr val="EEE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E7DCB-E9B7-4C56-A839-65738C576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752" y="3102300"/>
            <a:ext cx="810680" cy="8106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43955BB-6B2A-4101-9201-B27EB6A79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162" y="3105151"/>
            <a:ext cx="807829" cy="8078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6F6B4D6-0F1B-4F70-9DA4-81892DF1C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61" y="3101566"/>
            <a:ext cx="807829" cy="8078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C34F6E1-F16F-46A0-A89B-3EFD3D2AA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36" y="2131911"/>
            <a:ext cx="246140" cy="2461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BF8E5EE-71D4-4517-B6FD-1ECCBFFB9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57" y="2180252"/>
            <a:ext cx="280115" cy="1677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B391CF2-6691-426F-A42C-263B2EA55A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00" y="2131911"/>
            <a:ext cx="117288" cy="2255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822709C-DD7E-439A-84AA-7788D01668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21" y="2112465"/>
            <a:ext cx="160421" cy="2655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D42B51B-0E44-462C-8FFB-679ABF0B02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60" y="3059419"/>
            <a:ext cx="849975" cy="849975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AA389E71-05B6-4DAD-8F82-275FFF45B9FC}"/>
              </a:ext>
            </a:extLst>
          </p:cNvPr>
          <p:cNvGrpSpPr/>
          <p:nvPr/>
        </p:nvGrpSpPr>
        <p:grpSpPr>
          <a:xfrm>
            <a:off x="2297777" y="5332855"/>
            <a:ext cx="7596445" cy="807829"/>
            <a:chOff x="2232371" y="5142842"/>
            <a:chExt cx="7596445" cy="8078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91236D3-046A-4397-A703-EC2925812D28}"/>
                </a:ext>
              </a:extLst>
            </p:cNvPr>
            <p:cNvSpPr txBox="1"/>
            <p:nvPr/>
          </p:nvSpPr>
          <p:spPr>
            <a:xfrm>
              <a:off x="4886267" y="5201973"/>
              <a:ext cx="3773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solidFill>
                    <a:schemeClr val="tx1"/>
                  </a:solidFill>
                  <a:latin typeface="Circe Bold" panose="020B0602020203020203" pitchFamily="34" charset="-52"/>
                  <a:cs typeface="Arial" panose="020B0604020202020204" pitchFamily="34" charset="0"/>
                </a:rPr>
                <a:t>Проект «Новая среда»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E6B54A8-7E02-4DEB-8D7F-C731DB9ED2B9}"/>
                </a:ext>
              </a:extLst>
            </p:cNvPr>
            <p:cNvSpPr txBox="1"/>
            <p:nvPr/>
          </p:nvSpPr>
          <p:spPr>
            <a:xfrm>
              <a:off x="4880252" y="5561133"/>
              <a:ext cx="3773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dirty="0">
                  <a:solidFill>
                    <a:schemeClr val="tx1"/>
                  </a:solidFill>
                  <a:latin typeface="Circe" panose="020B0502020203020203" pitchFamily="34" charset="-52"/>
                  <a:cs typeface="Arial" panose="020B0604020202020204" pitchFamily="34" charset="0"/>
                </a:rPr>
                <a:t>Прямые эфиры на различные тематики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3FAD0ABA-8310-4FAD-A7BD-766FB7175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0987" y="5142842"/>
              <a:ext cx="807829" cy="807829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5D216135-86DE-4119-AC7D-858B5AEF8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371" y="5330776"/>
              <a:ext cx="2160543" cy="48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22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13866" y="3089510"/>
            <a:ext cx="2628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Льготное</a:t>
            </a:r>
            <a:b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</a:br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финансирование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BA65C5B2-A2EA-4A37-B259-591AD8E6EA97}"/>
              </a:ext>
            </a:extLst>
          </p:cNvPr>
          <p:cNvGrpSpPr/>
          <p:nvPr/>
        </p:nvGrpSpPr>
        <p:grpSpPr>
          <a:xfrm>
            <a:off x="3433715" y="2207627"/>
            <a:ext cx="761343" cy="761343"/>
            <a:chOff x="4384371" y="2925568"/>
            <a:chExt cx="1010590" cy="101059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0A712DCD-AFE6-44C8-A324-465BCFD87D43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9B097CA3-BA53-4103-A955-B2766D2455AC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AD3E7E8-F303-461E-B18B-6CC1AE142E63}"/>
              </a:ext>
            </a:extLst>
          </p:cNvPr>
          <p:cNvGrpSpPr/>
          <p:nvPr/>
        </p:nvGrpSpPr>
        <p:grpSpPr>
          <a:xfrm>
            <a:off x="3433715" y="3832158"/>
            <a:ext cx="761343" cy="761343"/>
            <a:chOff x="4384371" y="2925568"/>
            <a:chExt cx="1010590" cy="101059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9D1CA60A-6109-4AF2-B32E-84FD5E4E1D41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60AAEB88-31F1-4C7A-8AC3-264FA37926A3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D1195A0-BD29-44DA-977C-E155BB87C493}"/>
              </a:ext>
            </a:extLst>
          </p:cNvPr>
          <p:cNvGrpSpPr/>
          <p:nvPr/>
        </p:nvGrpSpPr>
        <p:grpSpPr>
          <a:xfrm>
            <a:off x="2797611" y="583096"/>
            <a:ext cx="761343" cy="761343"/>
            <a:chOff x="4384371" y="2925568"/>
            <a:chExt cx="1010590" cy="101059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4C12CF70-C4F3-4408-8597-9E8DD5E0AB4D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81A87855-1A9D-4534-B01B-2378D8AE74AD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A418E795-F777-4630-AEF5-983CC6D157DF}"/>
              </a:ext>
            </a:extLst>
          </p:cNvPr>
          <p:cNvGrpSpPr/>
          <p:nvPr/>
        </p:nvGrpSpPr>
        <p:grpSpPr>
          <a:xfrm>
            <a:off x="2807079" y="5456688"/>
            <a:ext cx="761343" cy="761343"/>
            <a:chOff x="4384371" y="2925568"/>
            <a:chExt cx="1010590" cy="101059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1DF7DD2B-21A8-4EAC-A39D-A48EA0F48DC1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155F5BE1-3700-49A9-8CEE-77BA23833EB2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5BE05F8-C0F9-4BEB-AB84-F417FF202D65}"/>
              </a:ext>
            </a:extLst>
          </p:cNvPr>
          <p:cNvSpPr txBox="1"/>
          <p:nvPr/>
        </p:nvSpPr>
        <p:spPr>
          <a:xfrm>
            <a:off x="2807079" y="802405"/>
            <a:ext cx="7613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C534E5A-A412-4D0C-A520-155F94A923F3}"/>
              </a:ext>
            </a:extLst>
          </p:cNvPr>
          <p:cNvSpPr txBox="1"/>
          <p:nvPr/>
        </p:nvSpPr>
        <p:spPr>
          <a:xfrm>
            <a:off x="3443183" y="2427734"/>
            <a:ext cx="7613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3EC1682-D7AF-47B5-8707-325DC40DD88B}"/>
              </a:ext>
            </a:extLst>
          </p:cNvPr>
          <p:cNvSpPr txBox="1"/>
          <p:nvPr/>
        </p:nvSpPr>
        <p:spPr>
          <a:xfrm>
            <a:off x="3443183" y="4058997"/>
            <a:ext cx="7613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1012D0-62BE-4801-AAFB-90F93FC55024}"/>
              </a:ext>
            </a:extLst>
          </p:cNvPr>
          <p:cNvSpPr txBox="1"/>
          <p:nvPr/>
        </p:nvSpPr>
        <p:spPr>
          <a:xfrm>
            <a:off x="2807079" y="5665579"/>
            <a:ext cx="7613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CF7FC3-1522-45EB-9246-48A2DAEF114B}"/>
              </a:ext>
            </a:extLst>
          </p:cNvPr>
          <p:cNvSpPr txBox="1"/>
          <p:nvPr/>
        </p:nvSpPr>
        <p:spPr>
          <a:xfrm>
            <a:off x="3677423" y="679386"/>
            <a:ext cx="437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Льготные займы и кредиты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933F2D9-0F37-4D02-94F0-6C85DE50A2D7}"/>
              </a:ext>
            </a:extLst>
          </p:cNvPr>
          <p:cNvSpPr txBox="1"/>
          <p:nvPr/>
        </p:nvSpPr>
        <p:spPr>
          <a:xfrm>
            <a:off x="3672013" y="1018646"/>
            <a:ext cx="3547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до 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1 млрд. рублей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от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 5%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годовых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2273FA-0311-4624-BA9F-71D582247001}"/>
              </a:ext>
            </a:extLst>
          </p:cNvPr>
          <p:cNvSpPr txBox="1"/>
          <p:nvPr/>
        </p:nvSpPr>
        <p:spPr>
          <a:xfrm>
            <a:off x="4300001" y="2248616"/>
            <a:ext cx="437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Лизинг оборудования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F5C0B0-8238-4BEF-A902-9D9729F6AEC4}"/>
              </a:ext>
            </a:extLst>
          </p:cNvPr>
          <p:cNvSpPr txBox="1"/>
          <p:nvPr/>
        </p:nvSpPr>
        <p:spPr>
          <a:xfrm>
            <a:off x="4294591" y="2587876"/>
            <a:ext cx="3547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до 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200 млн. рублей  6%, 8%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годовых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4DE4572-FB6A-4D3B-8E04-DFABB6AEF070}"/>
              </a:ext>
            </a:extLst>
          </p:cNvPr>
          <p:cNvSpPr txBox="1"/>
          <p:nvPr/>
        </p:nvSpPr>
        <p:spPr>
          <a:xfrm>
            <a:off x="4300001" y="3874192"/>
            <a:ext cx="437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Микрозаймы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B1C77EA-006C-4A24-8154-B56D8D91B81E}"/>
              </a:ext>
            </a:extLst>
          </p:cNvPr>
          <p:cNvSpPr txBox="1"/>
          <p:nvPr/>
        </p:nvSpPr>
        <p:spPr>
          <a:xfrm>
            <a:off x="4294591" y="4213452"/>
            <a:ext cx="3547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до 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5 млн. рублей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от 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1%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годовых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7DC7FB6-4F8B-4D2C-B832-4E2E336F5B7B}"/>
              </a:ext>
            </a:extLst>
          </p:cNvPr>
          <p:cNvSpPr txBox="1"/>
          <p:nvPr/>
        </p:nvSpPr>
        <p:spPr>
          <a:xfrm>
            <a:off x="3677423" y="5516172"/>
            <a:ext cx="437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Поручительство и гарантии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510987-316B-4942-BDFC-87FB31BCBC04}"/>
              </a:ext>
            </a:extLst>
          </p:cNvPr>
          <p:cNvSpPr txBox="1"/>
          <p:nvPr/>
        </p:nvSpPr>
        <p:spPr>
          <a:xfrm>
            <a:off x="3672013" y="5855432"/>
            <a:ext cx="3547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до </a:t>
            </a:r>
            <a:r>
              <a:rPr lang="ru-RU" sz="1400" dirty="0">
                <a:solidFill>
                  <a:srgbClr val="EF532B"/>
                </a:solidFill>
                <a:latin typeface="Circe" panose="020B0502020203020203" pitchFamily="34" charset="-52"/>
                <a:cs typeface="Times New Roman" pitchFamily="18" charset="0"/>
              </a:rPr>
              <a:t>70 % </a:t>
            </a:r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от суммы обязательства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BE227EF-4B01-4AA8-A3F2-E5F4CAC3F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8122" y="4330315"/>
            <a:ext cx="2653878" cy="25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71475" y="494722"/>
            <a:ext cx="849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Консультационные услуги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01702F7-B367-4B17-8618-DD1027C4E515}"/>
              </a:ext>
            </a:extLst>
          </p:cNvPr>
          <p:cNvSpPr/>
          <p:nvPr/>
        </p:nvSpPr>
        <p:spPr>
          <a:xfrm>
            <a:off x="4329819" y="2933700"/>
            <a:ext cx="3532363" cy="3555999"/>
          </a:xfrm>
          <a:prstGeom prst="rect">
            <a:avLst/>
          </a:prstGeom>
          <a:solidFill>
            <a:srgbClr val="EEE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3EDD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2ADEA27-5B2A-487A-98D7-0AA684FAD9B4}"/>
              </a:ext>
            </a:extLst>
          </p:cNvPr>
          <p:cNvSpPr/>
          <p:nvPr/>
        </p:nvSpPr>
        <p:spPr>
          <a:xfrm>
            <a:off x="371476" y="2933701"/>
            <a:ext cx="3532363" cy="3555999"/>
          </a:xfrm>
          <a:prstGeom prst="rect">
            <a:avLst/>
          </a:prstGeom>
          <a:solidFill>
            <a:srgbClr val="EEE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3EDDF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0B759FE-29DB-4587-9D25-BAA9E5E2260A}"/>
              </a:ext>
            </a:extLst>
          </p:cNvPr>
          <p:cNvSpPr/>
          <p:nvPr/>
        </p:nvSpPr>
        <p:spPr>
          <a:xfrm>
            <a:off x="8288162" y="2933699"/>
            <a:ext cx="3532363" cy="3555999"/>
          </a:xfrm>
          <a:prstGeom prst="rect">
            <a:avLst/>
          </a:prstGeom>
          <a:solidFill>
            <a:srgbClr val="EEE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3EDDF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C7725C9-71D6-4208-B4A7-2FEBA1530C7C}"/>
              </a:ext>
            </a:extLst>
          </p:cNvPr>
          <p:cNvGrpSpPr/>
          <p:nvPr/>
        </p:nvGrpSpPr>
        <p:grpSpPr>
          <a:xfrm>
            <a:off x="1499935" y="2295976"/>
            <a:ext cx="1275445" cy="1275445"/>
            <a:chOff x="4384371" y="2925568"/>
            <a:chExt cx="1010590" cy="101059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4386AD8D-0D95-4170-BF03-F53DED41FE6D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BFF47275-821A-4B24-B0F0-E541565BC224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B0DF5F3-F1BB-4018-91C8-07E48D56A8DD}"/>
              </a:ext>
            </a:extLst>
          </p:cNvPr>
          <p:cNvGrpSpPr/>
          <p:nvPr/>
        </p:nvGrpSpPr>
        <p:grpSpPr>
          <a:xfrm>
            <a:off x="5458278" y="2295976"/>
            <a:ext cx="1275445" cy="1275445"/>
            <a:chOff x="4384371" y="2925568"/>
            <a:chExt cx="1010590" cy="101059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F265149A-5089-4B34-9647-DE5E5F086F25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347B5716-06F6-4B55-9C6F-3303D79441FB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A3FB2F1-D1CE-48F6-BFBF-352D70959F6D}"/>
              </a:ext>
            </a:extLst>
          </p:cNvPr>
          <p:cNvGrpSpPr/>
          <p:nvPr/>
        </p:nvGrpSpPr>
        <p:grpSpPr>
          <a:xfrm>
            <a:off x="9416622" y="2219776"/>
            <a:ext cx="1275445" cy="1275445"/>
            <a:chOff x="4384371" y="2925568"/>
            <a:chExt cx="1010590" cy="101059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67AC4333-4682-4A06-BAF9-5BB06BE13FCD}"/>
                </a:ext>
              </a:extLst>
            </p:cNvPr>
            <p:cNvSpPr/>
            <p:nvPr/>
          </p:nvSpPr>
          <p:spPr>
            <a:xfrm>
              <a:off x="4384371" y="2925568"/>
              <a:ext cx="1010590" cy="101059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FF33EEB1-6497-4425-98B4-01923BFE9A10}"/>
                </a:ext>
              </a:extLst>
            </p:cNvPr>
            <p:cNvSpPr/>
            <p:nvPr/>
          </p:nvSpPr>
          <p:spPr>
            <a:xfrm>
              <a:off x="4529056" y="3055822"/>
              <a:ext cx="746356" cy="746356"/>
            </a:xfrm>
            <a:prstGeom prst="ellipse">
              <a:avLst/>
            </a:prstGeom>
            <a:solidFill>
              <a:srgbClr val="EF532B"/>
            </a:soli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C362E0-96C9-41CC-B7B8-1BC00A80D4E6}"/>
              </a:ext>
            </a:extLst>
          </p:cNvPr>
          <p:cNvSpPr txBox="1"/>
          <p:nvPr/>
        </p:nvSpPr>
        <p:spPr>
          <a:xfrm>
            <a:off x="888562" y="4582419"/>
            <a:ext cx="2586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Создание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ED94393-B17F-4C3D-8A4A-3D70417B59B7}"/>
              </a:ext>
            </a:extLst>
          </p:cNvPr>
          <p:cNvSpPr txBox="1"/>
          <p:nvPr/>
        </p:nvSpPr>
        <p:spPr>
          <a:xfrm>
            <a:off x="888563" y="4905584"/>
            <a:ext cx="2586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Консультации, обучение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ABB069-9E4C-4CFB-876A-A522161C3892}"/>
              </a:ext>
            </a:extLst>
          </p:cNvPr>
          <p:cNvSpPr txBox="1"/>
          <p:nvPr/>
        </p:nvSpPr>
        <p:spPr>
          <a:xfrm>
            <a:off x="4802921" y="4458603"/>
            <a:ext cx="2586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Развитие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0139A3-D514-411C-BE5A-11A56D2D8644}"/>
              </a:ext>
            </a:extLst>
          </p:cNvPr>
          <p:cNvSpPr txBox="1"/>
          <p:nvPr/>
        </p:nvSpPr>
        <p:spPr>
          <a:xfrm>
            <a:off x="4641741" y="4797863"/>
            <a:ext cx="2908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Консалтинг, </a:t>
            </a:r>
          </a:p>
          <a:p>
            <a:pPr algn="ctr"/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инжиниринг, аудит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EA57A2-2654-4603-B6DC-DF7E728B321A}"/>
              </a:ext>
            </a:extLst>
          </p:cNvPr>
          <p:cNvSpPr txBox="1"/>
          <p:nvPr/>
        </p:nvSpPr>
        <p:spPr>
          <a:xfrm>
            <a:off x="8717278" y="4489026"/>
            <a:ext cx="2586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Масштабирование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5CBDC0-8AF5-49C6-8F56-D17E6EFDB6D2}"/>
              </a:ext>
            </a:extLst>
          </p:cNvPr>
          <p:cNvSpPr txBox="1"/>
          <p:nvPr/>
        </p:nvSpPr>
        <p:spPr>
          <a:xfrm>
            <a:off x="8717279" y="4828286"/>
            <a:ext cx="2586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D9B6A"/>
                </a:solidFill>
                <a:latin typeface="Circe" panose="020B0502020203020203" pitchFamily="34" charset="-52"/>
                <a:cs typeface="Times New Roman" pitchFamily="18" charset="0"/>
              </a:rPr>
              <a:t>Расширение бизнеса, выставки, вывод на экспорт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2F76E6-F2FF-4E48-B37F-1102068E4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58" y="2714909"/>
            <a:ext cx="426721" cy="4267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FD50BCE-31BD-4E8D-966D-4CAF481FB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81" y="2717630"/>
            <a:ext cx="441961" cy="4450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58F3004-4AAB-453E-A28E-6AA08A98E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69" y="2681410"/>
            <a:ext cx="347473" cy="347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357B07E-0314-4089-9C98-8AE524BE0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577341"/>
            <a:ext cx="1889129" cy="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13865" y="505419"/>
            <a:ext cx="849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Аренда площадей центра «Мой бизнес»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9781DB-2B77-4341-8BA6-6BCCA0401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41"/>
            <a:ext cx="12192000" cy="5280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0A3361-7018-490B-A6FE-E345C80E9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577341"/>
            <a:ext cx="1889129" cy="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0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10CDEF-520A-4F89-A268-F3E6759D1CFD}"/>
              </a:ext>
            </a:extLst>
          </p:cNvPr>
          <p:cNvSpPr txBox="1"/>
          <p:nvPr/>
        </p:nvSpPr>
        <p:spPr>
          <a:xfrm>
            <a:off x="313865" y="505419"/>
            <a:ext cx="849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Центр услуг «Мои документы»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E65B82-FF0C-4FB2-81FD-2877AAED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827"/>
            <a:ext cx="6781800" cy="5617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0B4123-F3A3-402D-B2D6-610A453BA3B4}"/>
              </a:ext>
            </a:extLst>
          </p:cNvPr>
          <p:cNvSpPr txBox="1"/>
          <p:nvPr/>
        </p:nvSpPr>
        <p:spPr>
          <a:xfrm>
            <a:off x="7246401" y="3429000"/>
            <a:ext cx="4377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Зона приема и оказания услуг </a:t>
            </a:r>
            <a:r>
              <a:rPr lang="en-US" sz="2400" dirty="0">
                <a:latin typeface="Circe Bold" panose="020B0602020203020203" pitchFamily="34" charset="-52"/>
                <a:cs typeface="Times New Roman" pitchFamily="18" charset="0"/>
              </a:rPr>
              <a:t/>
            </a:r>
            <a:br>
              <a:rPr lang="en-US" sz="2400" dirty="0">
                <a:latin typeface="Circe Bold" panose="020B0602020203020203" pitchFamily="34" charset="-52"/>
                <a:cs typeface="Times New Roman" pitchFamily="18" charset="0"/>
              </a:rPr>
            </a:br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10 окон МФЦ для бизнеса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2BA153-05EE-4C16-B2BA-52633CBF6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01" y="2974341"/>
            <a:ext cx="1889129" cy="3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207B09-C084-4062-8C99-482AB801F949}"/>
              </a:ext>
            </a:extLst>
          </p:cNvPr>
          <p:cNvSpPr txBox="1"/>
          <p:nvPr/>
        </p:nvSpPr>
        <p:spPr>
          <a:xfrm>
            <a:off x="371475" y="3044279"/>
            <a:ext cx="80903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562212"/>
                </a:solidFill>
                <a:latin typeface="Montserrat" panose="00000500000000000000" pitchFamily="2" charset="-52"/>
                <a:ea typeface="PT_Russia Text" panose="02000503000000020004" pitchFamily="2" charset="0"/>
                <a:cs typeface="Arial" panose="020B0604020202020204" pitchFamily="34" charset="0"/>
              </a:rPr>
              <a:t>Спасибо за внимание!</a:t>
            </a:r>
            <a:endParaRPr lang="ru-RU" sz="4400" b="1" dirty="0">
              <a:solidFill>
                <a:srgbClr val="EF532B"/>
              </a:solidFill>
              <a:latin typeface="Montserrat" panose="00000500000000000000" pitchFamily="2" charset="-52"/>
              <a:ea typeface="PT_Russia Text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4CAFDC-693A-40C8-B50E-FBBBF6C18EA6}"/>
              </a:ext>
            </a:extLst>
          </p:cNvPr>
          <p:cNvSpPr/>
          <p:nvPr/>
        </p:nvSpPr>
        <p:spPr>
          <a:xfrm>
            <a:off x="0" y="4152900"/>
            <a:ext cx="2659380" cy="2705100"/>
          </a:xfrm>
          <a:prstGeom prst="rect">
            <a:avLst/>
          </a:prstGeom>
          <a:solidFill>
            <a:srgbClr val="F3E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6B2F93-4F71-4294-8221-EA97DA002752}"/>
              </a:ext>
            </a:extLst>
          </p:cNvPr>
          <p:cNvSpPr txBox="1"/>
          <p:nvPr/>
        </p:nvSpPr>
        <p:spPr>
          <a:xfrm>
            <a:off x="371475" y="596390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CA67DB-173E-4283-B342-1E62CDB40DAD}"/>
              </a:ext>
            </a:extLst>
          </p:cNvPr>
          <p:cNvSpPr txBox="1"/>
          <p:nvPr/>
        </p:nvSpPr>
        <p:spPr>
          <a:xfrm>
            <a:off x="371475" y="5502972"/>
            <a:ext cx="6190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1320E6-6C24-4A97-91E6-0FA0AE39802A}"/>
              </a:ext>
            </a:extLst>
          </p:cNvPr>
          <p:cNvSpPr txBox="1"/>
          <p:nvPr/>
        </p:nvSpPr>
        <p:spPr>
          <a:xfrm>
            <a:off x="371475" y="5006704"/>
            <a:ext cx="6190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+7 (3952) 202-102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ea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BD9559-520E-46AD-B085-8E5943831667}"/>
              </a:ext>
            </a:extLst>
          </p:cNvPr>
          <p:cNvSpPr txBox="1"/>
          <p:nvPr/>
        </p:nvSpPr>
        <p:spPr>
          <a:xfrm>
            <a:off x="719189" y="4536572"/>
            <a:ext cx="6190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C4FD9E-A264-4F98-A09D-4EE28B3B0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70" b="79195"/>
          <a:stretch/>
        </p:blipFill>
        <p:spPr>
          <a:xfrm>
            <a:off x="468785" y="4594188"/>
            <a:ext cx="203094" cy="2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5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214</Words>
  <Application>Microsoft Office PowerPoint</Application>
  <PresentationFormat>Произвольный</PresentationFormat>
  <Paragraphs>57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</vt:lpstr>
      <vt:lpstr>Montserrat</vt:lpstr>
      <vt:lpstr>Calibri Light</vt:lpstr>
      <vt:lpstr>Circe Bold</vt:lpstr>
      <vt:lpstr>DejaVu Serif Condensed</vt:lpstr>
      <vt:lpstr>Circe</vt:lpstr>
      <vt:lpstr>PT_Russia Text</vt:lpstr>
      <vt:lpstr>Times New Roman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Шут Александр Андреевич</dc:creator>
  <cp:lastModifiedBy>SONY</cp:lastModifiedBy>
  <cp:revision>46</cp:revision>
  <cp:lastPrinted>2021-03-28T03:02:11Z</cp:lastPrinted>
  <dcterms:created xsi:type="dcterms:W3CDTF">2021-02-15T16:37:18Z</dcterms:created>
  <dcterms:modified xsi:type="dcterms:W3CDTF">2021-06-22T15:18:24Z</dcterms:modified>
</cp:coreProperties>
</file>