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2" r:id="rId3"/>
    <p:sldId id="287" r:id="rId4"/>
    <p:sldId id="309" r:id="rId5"/>
    <p:sldId id="288" r:id="rId6"/>
    <p:sldId id="277" r:id="rId7"/>
    <p:sldId id="310" r:id="rId8"/>
    <p:sldId id="311" r:id="rId9"/>
    <p:sldId id="312" r:id="rId10"/>
    <p:sldId id="295" r:id="rId11"/>
    <p:sldId id="296" r:id="rId12"/>
    <p:sldId id="304" r:id="rId13"/>
    <p:sldId id="307" r:id="rId14"/>
    <p:sldId id="308" r:id="rId15"/>
    <p:sldId id="303" r:id="rId16"/>
    <p:sldId id="292" r:id="rId17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irce Light" charset="-52"/>
      <p:regular r:id="rId23"/>
    </p:embeddedFont>
    <p:embeddedFont>
      <p:font typeface="Circe" charset="-52"/>
      <p:regular r:id="rId24"/>
    </p:embeddedFont>
    <p:embeddedFont>
      <p:font typeface="Circe Bold" charset="-52"/>
      <p:bold r:id="rId25"/>
    </p:embeddedFont>
    <p:embeddedFont>
      <p:font typeface="PT Sans" charset="0"/>
      <p:regular r:id="rId26"/>
      <p:bold r:id="rId27"/>
      <p:italic r:id="rId28"/>
      <p:boldItalic r:id="rId29"/>
    </p:embeddedFont>
    <p:embeddedFont>
      <p:font typeface="Montserrat SemiBold" charset="0"/>
      <p:bold r:id="rId30"/>
      <p:boldItalic r:id="rId31"/>
    </p:embeddedFont>
    <p:embeddedFont>
      <p:font typeface="Circe Extra Bold" charset="-52"/>
      <p:bold r:id="rId32"/>
    </p:embeddedFont>
    <p:embeddedFont>
      <p:font typeface="Calibri Light" pitchFamily="34" charset="0"/>
      <p:regular r:id="rId33"/>
      <p:italic r:id="rId34"/>
    </p:embeddedFont>
  </p:embeddedFontLst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539"/>
    <a:srgbClr val="5E3427"/>
    <a:srgbClr val="CD9B6A"/>
    <a:srgbClr val="E74B36"/>
    <a:srgbClr val="8D6354"/>
    <a:srgbClr val="FFFFFF"/>
    <a:srgbClr val="F49778"/>
    <a:srgbClr val="A1A2A3"/>
    <a:srgbClr val="808285"/>
    <a:srgbClr val="31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86199" autoAdjust="0"/>
  </p:normalViewPr>
  <p:slideViewPr>
    <p:cSldViewPr snapToGrid="0">
      <p:cViewPr varScale="1">
        <p:scale>
          <a:sx n="96" d="100"/>
          <a:sy n="96" d="100"/>
        </p:scale>
        <p:origin x="-9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D84A3-A498-4A63-A112-9AF7CC110F11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708D8-ABB0-4BBA-8039-9B2A39CFF1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83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51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224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371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63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651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99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114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81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xmlns="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10"/>
            <a:ext cx="7269163" cy="338554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xmlns="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0196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xmlns="" id="{13EA59EF-47AE-4BEF-B6B3-C63F8FBCA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475" y="1830762"/>
            <a:ext cx="5741988" cy="38998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 sz="11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37497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17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780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58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xmlns="" id="{828921AA-6420-428C-87A7-93BF2E6483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475" y="3579631"/>
            <a:ext cx="5150093" cy="291006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xmlns="" id="{88387A86-251A-48E5-B604-048DE2595C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0433" y="3579631"/>
            <a:ext cx="5150093" cy="291006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3144257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ходный слайд">
    <p:bg>
      <p:bgPr>
        <a:solidFill>
          <a:srgbClr val="F2E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22D58D3-2B3B-40C0-B8C6-6FBCC56A9D40}"/>
              </a:ext>
            </a:extLst>
          </p:cNvPr>
          <p:cNvSpPr/>
          <p:nvPr userDrawn="1"/>
        </p:nvSpPr>
        <p:spPr>
          <a:xfrm>
            <a:off x="0" y="2816316"/>
            <a:ext cx="12192000" cy="1225367"/>
          </a:xfrm>
          <a:prstGeom prst="rect">
            <a:avLst/>
          </a:prstGeom>
          <a:solidFill>
            <a:srgbClr val="BF9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966F"/>
              </a:solidFill>
            </a:endParaRPr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xmlns="" id="{1CAA5684-98EC-4D67-845B-FE1104876A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176858"/>
            <a:ext cx="11449050" cy="460375"/>
          </a:xfrm>
          <a:prstGeom prst="rect">
            <a:avLst/>
          </a:prstGeom>
        </p:spPr>
        <p:txBody>
          <a:bodyPr/>
          <a:lstStyle>
            <a:lvl1pPr marL="0" algn="ctr">
              <a:buNone/>
              <a:defRPr sz="2800">
                <a:solidFill>
                  <a:schemeClr val="bg1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переходного слайда</a:t>
            </a:r>
          </a:p>
        </p:txBody>
      </p:sp>
      <p:sp>
        <p:nvSpPr>
          <p:cNvPr id="11" name="Текст 19">
            <a:extLst>
              <a:ext uri="{FF2B5EF4-FFF2-40B4-BE49-F238E27FC236}">
                <a16:creationId xmlns:a16="http://schemas.microsoft.com/office/drawing/2014/main" xmlns="" id="{95550433-0183-4897-905C-226D071E05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6" y="4402225"/>
            <a:ext cx="11449050" cy="338554"/>
          </a:xfrm>
          <a:prstGeom prst="rect">
            <a:avLst/>
          </a:prstGeom>
        </p:spPr>
        <p:txBody>
          <a:bodyPr/>
          <a:lstStyle>
            <a:lvl1pPr marL="0" algn="ctr">
              <a:buNone/>
              <a:defRPr sz="18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Описание пункта</a:t>
            </a:r>
          </a:p>
        </p:txBody>
      </p:sp>
    </p:spTree>
    <p:extLst>
      <p:ext uri="{BB962C8B-B14F-4D97-AF65-F5344CB8AC3E}">
        <p14:creationId xmlns:p14="http://schemas.microsoft.com/office/powerpoint/2010/main" val="5364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9670A7-0167-4052-82A0-BD9141F972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C10FFFD7-7F50-44C1-A6F7-2F09C2B32B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650" y="3555465"/>
            <a:ext cx="7288214" cy="338554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18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Описание пункта</a:t>
            </a:r>
          </a:p>
        </p:txBody>
      </p:sp>
      <p:sp>
        <p:nvSpPr>
          <p:cNvPr id="7" name="Текст 19">
            <a:extLst>
              <a:ext uri="{FF2B5EF4-FFF2-40B4-BE49-F238E27FC236}">
                <a16:creationId xmlns:a16="http://schemas.microsoft.com/office/drawing/2014/main" xmlns="" id="{D3E9B93E-6344-4749-BEB8-D0C2CCF1A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968090"/>
            <a:ext cx="7288214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ED5539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1920638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77F3-E050-46DA-83B2-C8C97C932283}" type="datetimeFigureOut">
              <a:rPr lang="ru-RU" smtClean="0"/>
              <a:pPr/>
              <a:t>04.04.2023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8B233-0EEB-49FD-83BD-C6FB14E494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77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xmlns="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10"/>
            <a:ext cx="7269163" cy="338554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xmlns="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6" name="Рисунок 3">
            <a:extLst>
              <a:ext uri="{FF2B5EF4-FFF2-40B4-BE49-F238E27FC236}">
                <a16:creationId xmlns:a16="http://schemas.microsoft.com/office/drawing/2014/main" xmlns="" id="{DAEBDC10-FDF9-40E3-A14F-17D6E352E4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863" y="1125055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xmlns="" id="{12B2F0C6-682C-4395-9B9B-B0DC4ED81A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3036" y="4368378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407967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xmlns="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09"/>
            <a:ext cx="4952415" cy="455687"/>
          </a:xfrm>
          <a:prstGeom prst="rect">
            <a:avLst/>
          </a:prstGeom>
          <a:solidFill>
            <a:srgbClr val="ED5539"/>
          </a:solidFill>
        </p:spPr>
        <p:txBody>
          <a:bodyPr anchor="ctr"/>
          <a:lstStyle>
            <a:lvl1pPr marL="360000">
              <a:buNone/>
              <a:defRPr sz="2000">
                <a:solidFill>
                  <a:schemeClr val="bg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xmlns="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962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04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10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3">
            <a:extLst>
              <a:ext uri="{FF2B5EF4-FFF2-40B4-BE49-F238E27FC236}">
                <a16:creationId xmlns:a16="http://schemas.microsoft.com/office/drawing/2014/main" xmlns="" id="{41737958-1DB1-43D6-B70A-F8F8B6EEF3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863" y="1125055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xmlns="" id="{B662E86E-8E61-4CA7-BB30-C577510330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3036" y="4368378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231329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7D9207CB-61A8-4923-975A-FFC2C740D7B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0285" y="1188000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xmlns="" id="{8FDB91B0-CDFE-4C41-9C7A-0CD0AEB0C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97458" y="4431323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87536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83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xmlns="" id="{13EA59EF-47AE-4BEF-B6B3-C63F8FBCA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830762"/>
            <a:ext cx="5741988" cy="38998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 sz="11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209971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7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9" r:id="rId3"/>
    <p:sldLayoutId id="2147483662" r:id="rId4"/>
    <p:sldLayoutId id="2147483678" r:id="rId5"/>
    <p:sldLayoutId id="2147483680" r:id="rId6"/>
    <p:sldLayoutId id="2147483674" r:id="rId7"/>
    <p:sldLayoutId id="2147483670" r:id="rId8"/>
    <p:sldLayoutId id="2147483676" r:id="rId9"/>
    <p:sldLayoutId id="2147483677" r:id="rId10"/>
    <p:sldLayoutId id="2147483671" r:id="rId11"/>
    <p:sldLayoutId id="2147483672" r:id="rId12"/>
    <p:sldLayoutId id="2147483675" r:id="rId13"/>
    <p:sldLayoutId id="2147483673" r:id="rId14"/>
    <p:sldLayoutId id="2147483664" r:id="rId15"/>
    <p:sldLayoutId id="2147483663" r:id="rId16"/>
    <p:sldLayoutId id="21474836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088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2048" userDrawn="1">
          <p15:clr>
            <a:srgbClr val="F26B43"/>
          </p15:clr>
        </p15:guide>
        <p15:guide id="8" pos="5654" userDrawn="1">
          <p15:clr>
            <a:srgbClr val="F26B43"/>
          </p15:clr>
        </p15:guide>
        <p15:guide id="9" pos="1141" userDrawn="1">
          <p15:clr>
            <a:srgbClr val="F26B43"/>
          </p15:clr>
        </p15:guide>
        <p15:guide id="10" pos="6562" userDrawn="1">
          <p15:clr>
            <a:srgbClr val="F26B43"/>
          </p15:clr>
        </p15:guide>
        <p15:guide id="11" pos="4747" userDrawn="1">
          <p15:clr>
            <a:srgbClr val="F26B43"/>
          </p15:clr>
        </p15:guide>
        <p15:guide id="12" pos="29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A1AA5E-7770-40B9-B5C0-DEE52122C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212196"/>
            <a:ext cx="6646013" cy="3189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839009-7F1C-45C1-8A5C-1109A88D164D}"/>
              </a:ext>
            </a:extLst>
          </p:cNvPr>
          <p:cNvSpPr txBox="1"/>
          <p:nvPr/>
        </p:nvSpPr>
        <p:spPr>
          <a:xfrm>
            <a:off x="4706938" y="5522433"/>
            <a:ext cx="43640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г. Иркутск, ул. Рабочая, 2А/4, 1 этаж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+7 (3952) 202-102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info@mb38.ru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mb38.ru</a:t>
            </a:r>
          </a:p>
        </p:txBody>
      </p:sp>
    </p:spTree>
    <p:extLst>
      <p:ext uri="{BB962C8B-B14F-4D97-AF65-F5344CB8AC3E}">
        <p14:creationId xmlns:p14="http://schemas.microsoft.com/office/powerpoint/2010/main" val="307267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4B82FF50-C6A0-4719-977C-32AB077CA2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10145486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E74B36"/>
                </a:solidFill>
              </a:rPr>
              <a:t>Предприниматели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планирующие или работающие </a:t>
            </a:r>
            <a:r>
              <a:rPr lang="ru-RU" dirty="0">
                <a:solidFill>
                  <a:srgbClr val="E74B36"/>
                </a:solidFill>
              </a:rPr>
              <a:t>на экспорт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279399" y="2656468"/>
            <a:ext cx="366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СОПРОВОЖДЕНИЕ ЭКСПОРТНОГО КОНТРАКТА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4488840" y="2656468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ПОИСК И ПОДБОР ИНОСТРАННОГО ПОКУПАТЕЛЯ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8753476" y="4218492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ПРОВЕДЕНИЕ МЕЖДУНАРОДНЫХ БИЗНЕС-МИССИЙ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4488840" y="4218492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УЧАСТИЕ В МЕЖДУНАРОДНЫХ ВЫСТАВКАХ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8753475" y="2656468"/>
            <a:ext cx="3571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E3427"/>
                </a:solidFill>
                <a:latin typeface="Circe Bold" panose="020B0604020202020204" charset="-52"/>
              </a:rPr>
              <a:t>E-COMMERCE</a:t>
            </a:r>
            <a:endParaRPr lang="ru-RU" sz="1400" dirty="0">
              <a:solidFill>
                <a:srgbClr val="5E3427"/>
              </a:solidFill>
              <a:latin typeface="Circe Bold" panose="020B0604020202020204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304800" y="4218492"/>
            <a:ext cx="366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ПРОВЕДЕНИЕ МЕЖДУНАРОДНЫХ РЕВЕРСНЫХ БИЗНЕС-МИССИЙ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279399" y="5899236"/>
            <a:ext cx="4064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КОМПЛЕКСНЫЕ ПРОГРАММЫ</a:t>
            </a: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 ПО РАЗВИТИЮ ЭКСПОРТА (ОБРАЗОВАНИЕ)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9D1D8D-84EA-4CFD-AFD5-5DA6663EA899}"/>
              </a:ext>
            </a:extLst>
          </p:cNvPr>
          <p:cNvSpPr/>
          <p:nvPr/>
        </p:nvSpPr>
        <p:spPr>
          <a:xfrm>
            <a:off x="371475" y="2043529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3EABF18B-E57D-4AEC-A7F1-E3A6481248EC}"/>
              </a:ext>
            </a:extLst>
          </p:cNvPr>
          <p:cNvSpPr/>
          <p:nvPr/>
        </p:nvSpPr>
        <p:spPr>
          <a:xfrm>
            <a:off x="4598670" y="2043529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2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D0921C85-E4AF-49F3-8338-5FAF154259AC}"/>
              </a:ext>
            </a:extLst>
          </p:cNvPr>
          <p:cNvSpPr/>
          <p:nvPr/>
        </p:nvSpPr>
        <p:spPr>
          <a:xfrm>
            <a:off x="8854147" y="2043529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3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5ED370C-49A4-4DA7-9BC1-82A10C4BAB79}"/>
              </a:ext>
            </a:extLst>
          </p:cNvPr>
          <p:cNvSpPr/>
          <p:nvPr/>
        </p:nvSpPr>
        <p:spPr>
          <a:xfrm>
            <a:off x="371475" y="3596946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4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4E5F41C1-120B-4AA8-B7B4-54B496E70A42}"/>
              </a:ext>
            </a:extLst>
          </p:cNvPr>
          <p:cNvSpPr/>
          <p:nvPr/>
        </p:nvSpPr>
        <p:spPr>
          <a:xfrm>
            <a:off x="4598670" y="3596946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5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8058C5A-58A5-465E-8959-6214C19661F3}"/>
              </a:ext>
            </a:extLst>
          </p:cNvPr>
          <p:cNvSpPr/>
          <p:nvPr/>
        </p:nvSpPr>
        <p:spPr>
          <a:xfrm>
            <a:off x="8854147" y="3596946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6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8C66B278-F290-4858-A7F3-A01394BCA8F6}"/>
              </a:ext>
            </a:extLst>
          </p:cNvPr>
          <p:cNvSpPr/>
          <p:nvPr/>
        </p:nvSpPr>
        <p:spPr>
          <a:xfrm>
            <a:off x="371475" y="5235457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7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2B7D5A7-82D4-A67E-2347-E0BC8887B325}"/>
              </a:ext>
            </a:extLst>
          </p:cNvPr>
          <p:cNvSpPr/>
          <p:nvPr/>
        </p:nvSpPr>
        <p:spPr>
          <a:xfrm>
            <a:off x="4598670" y="5141747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1975EC-DAEE-7836-7630-BDFF0E2437B8}"/>
              </a:ext>
            </a:extLst>
          </p:cNvPr>
          <p:cNvSpPr txBox="1"/>
          <p:nvPr/>
        </p:nvSpPr>
        <p:spPr>
          <a:xfrm>
            <a:off x="4485664" y="5899236"/>
            <a:ext cx="742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СОДЕЙСТВИЕ В ОРГАНИЗАЦИИ И ОСУЩЕСТВЛЕНИИ ТРАНСПОРТИРОВКИ ПРОДУКЦИИ СМСП, ПРЕДНАЗНАЧЕННОЙ ДЛЯ ЭКСПОРТ</a:t>
            </a:r>
          </a:p>
        </p:txBody>
      </p:sp>
    </p:spTree>
    <p:extLst>
      <p:ext uri="{BB962C8B-B14F-4D97-AF65-F5344CB8AC3E}">
        <p14:creationId xmlns:p14="http://schemas.microsoft.com/office/powerpoint/2010/main" val="250349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8">
            <a:extLst>
              <a:ext uri="{FF2B5EF4-FFF2-40B4-BE49-F238E27FC236}">
                <a16:creationId xmlns:a16="http://schemas.microsoft.com/office/drawing/2014/main" xmlns="" id="{B0FA206B-3C5B-497F-94CF-EFF7817903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454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xmlns="" id="{B6534163-AE12-49DF-9539-94B45730F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978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xmlns="" id="{4545D7C0-3CEF-4277-9C41-63FE53DAC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502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5CBF5260-A534-0B03-6D89-6731854F4B31}"/>
              </a:ext>
            </a:extLst>
          </p:cNvPr>
          <p:cNvGrpSpPr/>
          <p:nvPr/>
        </p:nvGrpSpPr>
        <p:grpSpPr>
          <a:xfrm>
            <a:off x="5016642" y="2972821"/>
            <a:ext cx="7928580" cy="701634"/>
            <a:chOff x="3973792" y="1933076"/>
            <a:chExt cx="7928580" cy="70163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E4262856-54EA-4CC8-A6AA-9DC88370DA49}"/>
                </a:ext>
              </a:extLst>
            </p:cNvPr>
            <p:cNvSpPr txBox="1"/>
            <p:nvPr/>
          </p:nvSpPr>
          <p:spPr>
            <a:xfrm>
              <a:off x="3973792" y="1933076"/>
              <a:ext cx="6591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ИНВЕСТИЦИОННЫЕ</a:t>
              </a:r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 КРЕДИТЫ (ПСК+1764)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408C521-3E9E-4507-92B2-C0C9FF3C5D37}"/>
                </a:ext>
              </a:extLst>
            </p:cNvPr>
            <p:cNvSpPr txBox="1"/>
            <p:nvPr/>
          </p:nvSpPr>
          <p:spPr>
            <a:xfrm>
              <a:off x="3999917" y="2296156"/>
              <a:ext cx="7902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</a:t>
              </a: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50 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млн. рублей,  2,5 % годовых средний бизнес, 4% годовых малый бизнес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B8D1A0C3-C226-5412-0A32-739228F63DE1}"/>
              </a:ext>
            </a:extLst>
          </p:cNvPr>
          <p:cNvGrpSpPr/>
          <p:nvPr/>
        </p:nvGrpSpPr>
        <p:grpSpPr>
          <a:xfrm>
            <a:off x="2208853" y="822353"/>
            <a:ext cx="9983147" cy="884676"/>
            <a:chOff x="2208853" y="822353"/>
            <a:chExt cx="9983147" cy="88467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A951116-1A28-4562-9203-2C6A89C6ADDD}"/>
                </a:ext>
              </a:extLst>
            </p:cNvPr>
            <p:cNvSpPr txBox="1"/>
            <p:nvPr/>
          </p:nvSpPr>
          <p:spPr>
            <a:xfrm>
              <a:off x="2208853" y="822353"/>
              <a:ext cx="5633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ЗАЙМЫ НА РАЗВИТИЕ 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МОНОГОРОДОВ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1836424-E261-41D5-B161-93DDAA365863}"/>
                </a:ext>
              </a:extLst>
            </p:cNvPr>
            <p:cNvSpPr txBox="1"/>
            <p:nvPr/>
          </p:nvSpPr>
          <p:spPr>
            <a:xfrm>
              <a:off x="2208854" y="1122254"/>
              <a:ext cx="9983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-   от 5 до 1 000</a:t>
              </a: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млн. рублей  1 % годовых (под банковскую гарантию, поручительство КМСП) </a:t>
              </a:r>
            </a:p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       -   от 250 до 1000 млн. рублей 5% годовых (под залог имущества)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C844F8EB-6273-F1EE-A443-5DA22F729E7E}"/>
              </a:ext>
            </a:extLst>
          </p:cNvPr>
          <p:cNvGrpSpPr/>
          <p:nvPr/>
        </p:nvGrpSpPr>
        <p:grpSpPr>
          <a:xfrm>
            <a:off x="3977118" y="4977318"/>
            <a:ext cx="5458564" cy="706397"/>
            <a:chOff x="5286286" y="2921981"/>
            <a:chExt cx="5458564" cy="70639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519A1AF2-5C97-40F8-8F14-7CE13C10B9FF}"/>
                </a:ext>
              </a:extLst>
            </p:cNvPr>
            <p:cNvSpPr txBox="1"/>
            <p:nvPr/>
          </p:nvSpPr>
          <p:spPr>
            <a:xfrm>
              <a:off x="5286286" y="2921981"/>
              <a:ext cx="3375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ЛЬГОТНЫЕ 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МИКРОЗАЙМЫ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A5A09491-5E71-43E2-88DE-F947C70ECAF9}"/>
                </a:ext>
              </a:extLst>
            </p:cNvPr>
            <p:cNvSpPr txBox="1"/>
            <p:nvPr/>
          </p:nvSpPr>
          <p:spPr>
            <a:xfrm>
              <a:off x="5339958" y="3289824"/>
              <a:ext cx="54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до 5 млн. рублей, от </a:t>
              </a:r>
              <a:r>
                <a:rPr lang="en-US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0,1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% до 8 % годовых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4B95B251-5367-EB79-AB96-AC429C897CD0}"/>
              </a:ext>
            </a:extLst>
          </p:cNvPr>
          <p:cNvGrpSpPr/>
          <p:nvPr/>
        </p:nvGrpSpPr>
        <p:grpSpPr>
          <a:xfrm>
            <a:off x="5320371" y="3915731"/>
            <a:ext cx="6941896" cy="732853"/>
            <a:chOff x="2503440" y="5896112"/>
            <a:chExt cx="6941896" cy="73285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3E27C9EB-A961-4E09-A444-F12B758A7BFB}"/>
                </a:ext>
              </a:extLst>
            </p:cNvPr>
            <p:cNvSpPr txBox="1"/>
            <p:nvPr/>
          </p:nvSpPr>
          <p:spPr>
            <a:xfrm>
              <a:off x="2593567" y="5896112"/>
              <a:ext cx="5679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5E3427"/>
                  </a:solidFill>
                  <a:latin typeface="Circe Bold" panose="020B0604020202020204" charset="-52"/>
                </a:rPr>
                <a:t>ПРОГРАММА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 1764 </a:t>
              </a:r>
              <a:endParaRPr lang="ru-RU" sz="1800" b="1" dirty="0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213DE44-9683-4378-9F6B-620A2B7CBEC1}"/>
                </a:ext>
              </a:extLst>
            </p:cNvPr>
            <p:cNvSpPr txBox="1"/>
            <p:nvPr/>
          </p:nvSpPr>
          <p:spPr>
            <a:xfrm>
              <a:off x="2503440" y="6290411"/>
              <a:ext cx="69418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 0,5 млн. рублей,  10,25 % годовых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06138257-A3E2-512A-C167-415627A94E5F}"/>
              </a:ext>
            </a:extLst>
          </p:cNvPr>
          <p:cNvGrpSpPr/>
          <p:nvPr/>
        </p:nvGrpSpPr>
        <p:grpSpPr>
          <a:xfrm>
            <a:off x="1539456" y="930075"/>
            <a:ext cx="554317" cy="523220"/>
            <a:chOff x="4008024" y="1125484"/>
            <a:chExt cx="573835" cy="573835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xmlns="" id="{D254E6C4-5019-43B4-8ABB-F2131FFB350E}"/>
                </a:ext>
              </a:extLst>
            </p:cNvPr>
            <p:cNvSpPr/>
            <p:nvPr/>
          </p:nvSpPr>
          <p:spPr>
            <a:xfrm>
              <a:off x="4008024" y="1125484"/>
              <a:ext cx="573835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8842EA7-D03D-4FA2-AE25-E8DA13F9AED7}"/>
                </a:ext>
              </a:extLst>
            </p:cNvPr>
            <p:cNvSpPr txBox="1"/>
            <p:nvPr/>
          </p:nvSpPr>
          <p:spPr>
            <a:xfrm>
              <a:off x="4098331" y="1257309"/>
              <a:ext cx="409684" cy="335932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8D9D1C8E-26BB-9384-4CEB-CC16924E4482}"/>
              </a:ext>
            </a:extLst>
          </p:cNvPr>
          <p:cNvGrpSpPr/>
          <p:nvPr/>
        </p:nvGrpSpPr>
        <p:grpSpPr>
          <a:xfrm>
            <a:off x="3173005" y="1961318"/>
            <a:ext cx="632107" cy="604134"/>
            <a:chOff x="4480850" y="2495503"/>
            <a:chExt cx="573835" cy="573835"/>
          </a:xfrm>
          <a:solidFill>
            <a:srgbClr val="CD9B6A"/>
          </a:solidFill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xmlns="" id="{10EBADE7-D8F9-4AFF-B7A1-CE78E8290BA0}"/>
                </a:ext>
              </a:extLst>
            </p:cNvPr>
            <p:cNvSpPr/>
            <p:nvPr/>
          </p:nvSpPr>
          <p:spPr>
            <a:xfrm>
              <a:off x="4480850" y="2495503"/>
              <a:ext cx="573835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7DB23618-D197-452B-B2DC-7F46FCCFE18C}"/>
                </a:ext>
              </a:extLst>
            </p:cNvPr>
            <p:cNvSpPr txBox="1"/>
            <p:nvPr/>
          </p:nvSpPr>
          <p:spPr>
            <a:xfrm>
              <a:off x="4568460" y="2642778"/>
              <a:ext cx="398613" cy="321575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D67DAD3-7AA0-85C1-5C0E-EBBEF67A8F26}"/>
              </a:ext>
            </a:extLst>
          </p:cNvPr>
          <p:cNvGrpSpPr/>
          <p:nvPr/>
        </p:nvGrpSpPr>
        <p:grpSpPr>
          <a:xfrm>
            <a:off x="4274617" y="2999349"/>
            <a:ext cx="593615" cy="562994"/>
            <a:chOff x="4504629" y="3865522"/>
            <a:chExt cx="550057" cy="573835"/>
          </a:xfrm>
        </p:grpSpPr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xmlns="" id="{08463CEF-1ACC-4DF0-9295-9EF5C4C77F9C}"/>
                </a:ext>
              </a:extLst>
            </p:cNvPr>
            <p:cNvSpPr/>
            <p:nvPr/>
          </p:nvSpPr>
          <p:spPr>
            <a:xfrm>
              <a:off x="4504629" y="3865522"/>
              <a:ext cx="550057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5911CBD2-7234-430A-A75E-BA5B6D2907CE}"/>
                </a:ext>
              </a:extLst>
            </p:cNvPr>
            <p:cNvSpPr txBox="1"/>
            <p:nvPr/>
          </p:nvSpPr>
          <p:spPr>
            <a:xfrm>
              <a:off x="4659012" y="4006060"/>
              <a:ext cx="271902" cy="338554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688AA36-E99E-C11F-EBED-9B859DF0E921}"/>
              </a:ext>
            </a:extLst>
          </p:cNvPr>
          <p:cNvGrpSpPr/>
          <p:nvPr/>
        </p:nvGrpSpPr>
        <p:grpSpPr>
          <a:xfrm>
            <a:off x="4300742" y="4010389"/>
            <a:ext cx="593614" cy="562994"/>
            <a:chOff x="4011793" y="5235541"/>
            <a:chExt cx="573835" cy="573835"/>
          </a:xfrm>
          <a:solidFill>
            <a:srgbClr val="5E3427"/>
          </a:solidFill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xmlns="" id="{2CC1782F-BF91-4E40-8FA6-9E4342862128}"/>
                </a:ext>
              </a:extLst>
            </p:cNvPr>
            <p:cNvSpPr/>
            <p:nvPr/>
          </p:nvSpPr>
          <p:spPr>
            <a:xfrm>
              <a:off x="4011793" y="5235541"/>
              <a:ext cx="573835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35AA5AEB-FBA4-4181-B341-87B0AE4BE502}"/>
                </a:ext>
              </a:extLst>
            </p:cNvPr>
            <p:cNvSpPr txBox="1"/>
            <p:nvPr/>
          </p:nvSpPr>
          <p:spPr>
            <a:xfrm>
              <a:off x="4130642" y="5333330"/>
              <a:ext cx="332004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0D2BFC7E-AE29-4134-A9D8-DFAFDD64D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B4B90581-6A3A-435C-9FA2-A022C7F53419}"/>
              </a:ext>
            </a:extLst>
          </p:cNvPr>
          <p:cNvSpPr/>
          <p:nvPr/>
        </p:nvSpPr>
        <p:spPr>
          <a:xfrm>
            <a:off x="600224" y="3035760"/>
            <a:ext cx="355039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поручительство вместо залога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    до 70 % от суммы обязательства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подбор финансирования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помощь в подготовке пакета</a:t>
            </a:r>
          </a:p>
          <a:p>
            <a:pPr>
              <a:lnSpc>
                <a:spcPct val="150000"/>
              </a:lnSpc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   документов</a:t>
            </a:r>
            <a:endParaRPr lang="ru-RU" sz="1600" dirty="0">
              <a:solidFill>
                <a:srgbClr val="5E3427"/>
              </a:solidFill>
              <a:latin typeface="Circe" panose="020B0502020203020203" pitchFamily="34" charset="-52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Текст 1">
            <a:extLst>
              <a:ext uri="{FF2B5EF4-FFF2-40B4-BE49-F238E27FC236}">
                <a16:creationId xmlns:a16="http://schemas.microsoft.com/office/drawing/2014/main" xmlns="" id="{2C042A8C-880C-4138-BDFA-7685029FF979}"/>
              </a:ext>
            </a:extLst>
          </p:cNvPr>
          <p:cNvSpPr txBox="1">
            <a:spLocks/>
          </p:cNvSpPr>
          <p:nvPr/>
        </p:nvSpPr>
        <p:spPr>
          <a:xfrm>
            <a:off x="341454" y="199795"/>
            <a:ext cx="10008348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</a:rPr>
              <a:t>Финансирование</a:t>
            </a:r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самозанятых граждан и предприятий МСП</a:t>
            </a:r>
          </a:p>
        </p:txBody>
      </p:sp>
      <p:sp>
        <p:nvSpPr>
          <p:cNvPr id="31" name="Текст 1">
            <a:extLst>
              <a:ext uri="{FF2B5EF4-FFF2-40B4-BE49-F238E27FC236}">
                <a16:creationId xmlns:a16="http://schemas.microsoft.com/office/drawing/2014/main" xmlns="" id="{EADB603D-5560-4CF4-8F06-309F733BAEA3}"/>
              </a:ext>
            </a:extLst>
          </p:cNvPr>
          <p:cNvSpPr txBox="1">
            <a:spLocks/>
          </p:cNvSpPr>
          <p:nvPr/>
        </p:nvSpPr>
        <p:spPr>
          <a:xfrm rot="16200000">
            <a:off x="-321618" y="3653425"/>
            <a:ext cx="1538883" cy="593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E74B36"/>
                </a:solidFill>
                <a:latin typeface="Circe Bold" panose="020B0602020203020203" pitchFamily="34" charset="-52"/>
              </a:rPr>
              <a:t>УСЛУГИ 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B9608EA-153A-F5C3-23C9-12EF46ABC615}"/>
              </a:ext>
            </a:extLst>
          </p:cNvPr>
          <p:cNvGrpSpPr/>
          <p:nvPr/>
        </p:nvGrpSpPr>
        <p:grpSpPr>
          <a:xfrm>
            <a:off x="4167955" y="1946276"/>
            <a:ext cx="8024045" cy="684785"/>
            <a:chOff x="5279461" y="4022496"/>
            <a:chExt cx="7457987" cy="68478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C3518DC-CBA5-3177-B1FB-F385BC70D477}"/>
                </a:ext>
              </a:extLst>
            </p:cNvPr>
            <p:cNvSpPr txBox="1"/>
            <p:nvPr/>
          </p:nvSpPr>
          <p:spPr>
            <a:xfrm>
              <a:off x="5319289" y="4022496"/>
              <a:ext cx="74181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КРЕДИТНЫЕ</a:t>
              </a:r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 СРЕДСТВА (ПСК Программа Субсидирования Кредитов)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05DF7DB-7202-E1BA-688D-A5F3A3EEE468}"/>
                </a:ext>
              </a:extLst>
            </p:cNvPr>
            <p:cNvSpPr txBox="1"/>
            <p:nvPr/>
          </p:nvSpPr>
          <p:spPr>
            <a:xfrm>
              <a:off x="5279461" y="4368727"/>
              <a:ext cx="61264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 10,5% для предприятий малого и среднего бизнеса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B297996E-F027-44DB-635F-904CAEF6C98F}"/>
              </a:ext>
            </a:extLst>
          </p:cNvPr>
          <p:cNvGrpSpPr/>
          <p:nvPr/>
        </p:nvGrpSpPr>
        <p:grpSpPr>
          <a:xfrm>
            <a:off x="3052119" y="4953614"/>
            <a:ext cx="586252" cy="515792"/>
            <a:chOff x="4008023" y="5235541"/>
            <a:chExt cx="607766" cy="573835"/>
          </a:xfrm>
          <a:solidFill>
            <a:srgbClr val="5E3427"/>
          </a:solidFill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C70CCFE8-CD58-3770-D4F3-0C360C2A63A7}"/>
                </a:ext>
              </a:extLst>
            </p:cNvPr>
            <p:cNvSpPr/>
            <p:nvPr/>
          </p:nvSpPr>
          <p:spPr>
            <a:xfrm>
              <a:off x="4008023" y="5235541"/>
              <a:ext cx="607766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2471196-2F97-0F06-C70F-5B71C4F1486A}"/>
                </a:ext>
              </a:extLst>
            </p:cNvPr>
            <p:cNvSpPr txBox="1"/>
            <p:nvPr/>
          </p:nvSpPr>
          <p:spPr>
            <a:xfrm>
              <a:off x="4092102" y="5381229"/>
              <a:ext cx="430797" cy="2565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E5617FCA-35E3-4A33-C00F-7825B309A454}"/>
              </a:ext>
            </a:extLst>
          </p:cNvPr>
          <p:cNvGrpSpPr/>
          <p:nvPr/>
        </p:nvGrpSpPr>
        <p:grpSpPr>
          <a:xfrm>
            <a:off x="2669029" y="5925326"/>
            <a:ext cx="8369744" cy="735378"/>
            <a:chOff x="3765328" y="5072582"/>
            <a:chExt cx="8369744" cy="73537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32250B8-036B-61B1-E8A8-D13A80416F5B}"/>
                </a:ext>
              </a:extLst>
            </p:cNvPr>
            <p:cNvSpPr txBox="1"/>
            <p:nvPr/>
          </p:nvSpPr>
          <p:spPr>
            <a:xfrm>
              <a:off x="3765328" y="5072582"/>
              <a:ext cx="83697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562212"/>
                  </a:solidFill>
                  <a:latin typeface="Circe Bold" panose="020B0604020202020204" charset="-52"/>
                  <a:cs typeface="Arial" panose="020B0604020202020204" pitchFamily="34" charset="0"/>
                </a:rPr>
                <a:t>ЛЬГОТНЫЙ </a:t>
              </a:r>
              <a:r>
                <a:rPr lang="ru-RU" b="1" dirty="0">
                  <a:solidFill>
                    <a:srgbClr val="E74B36"/>
                  </a:solidFill>
                  <a:latin typeface="Circe Bold" panose="020B0604020202020204" charset="-52"/>
                </a:rPr>
                <a:t>ЛИЗИНГ</a:t>
              </a:r>
              <a:r>
                <a:rPr lang="ru-RU" dirty="0">
                  <a:latin typeface="Circe Bold" panose="020B0604020202020204" charset="-52"/>
                </a:rPr>
                <a:t> </a:t>
              </a:r>
              <a:r>
                <a:rPr lang="ru-RU" dirty="0">
                  <a:solidFill>
                    <a:srgbClr val="562212"/>
                  </a:solidFill>
                  <a:latin typeface="Circe Bold" panose="020B0604020202020204" charset="-52"/>
                  <a:cs typeface="Arial" panose="020B0604020202020204" pitchFamily="34" charset="0"/>
                </a:rPr>
                <a:t>ОБОРУДОВАНИЯ БЕЗ ВЗНОСА                     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9601DAF0-1986-8B30-E4E0-1A5FD3EFB37F}"/>
                </a:ext>
              </a:extLst>
            </p:cNvPr>
            <p:cNvSpPr txBox="1"/>
            <p:nvPr/>
          </p:nvSpPr>
          <p:spPr>
            <a:xfrm>
              <a:off x="3838974" y="5469406"/>
              <a:ext cx="61264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до 50 млн. рублей  6%,  8% годовых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1BFC4428-A8C4-4C1E-800F-D726B50988E8}"/>
              </a:ext>
            </a:extLst>
          </p:cNvPr>
          <p:cNvGrpSpPr/>
          <p:nvPr/>
        </p:nvGrpSpPr>
        <p:grpSpPr>
          <a:xfrm>
            <a:off x="1825654" y="6006993"/>
            <a:ext cx="536237" cy="516797"/>
            <a:chOff x="4043980" y="5283764"/>
            <a:chExt cx="570066" cy="573835"/>
          </a:xfrm>
          <a:solidFill>
            <a:srgbClr val="5E3427"/>
          </a:solidFill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6E5F5F84-4216-578B-142B-15D4FB242E37}"/>
                </a:ext>
              </a:extLst>
            </p:cNvPr>
            <p:cNvSpPr/>
            <p:nvPr/>
          </p:nvSpPr>
          <p:spPr>
            <a:xfrm>
              <a:off x="4043980" y="5283764"/>
              <a:ext cx="570066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38D82E99-6557-EB3D-7A02-B3324CA006D4}"/>
                </a:ext>
              </a:extLst>
            </p:cNvPr>
            <p:cNvSpPr txBox="1"/>
            <p:nvPr/>
          </p:nvSpPr>
          <p:spPr>
            <a:xfrm>
              <a:off x="4225607" y="5413887"/>
              <a:ext cx="253053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1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E029716-F029-91E8-2D54-6E445FF6D2D2}"/>
              </a:ext>
            </a:extLst>
          </p:cNvPr>
          <p:cNvSpPr/>
          <p:nvPr/>
        </p:nvSpPr>
        <p:spPr>
          <a:xfrm>
            <a:off x="9391127" y="2726919"/>
            <a:ext cx="2459419" cy="2308323"/>
          </a:xfrm>
          <a:prstGeom prst="ellipse">
            <a:avLst/>
          </a:prstGeom>
          <a:solidFill>
            <a:srgbClr val="CD9B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xmlns="" id="{2C042A8C-880C-4138-BDFA-7685029FF979}"/>
              </a:ext>
            </a:extLst>
          </p:cNvPr>
          <p:cNvSpPr txBox="1">
            <a:spLocks/>
          </p:cNvSpPr>
          <p:nvPr/>
        </p:nvSpPr>
        <p:spPr>
          <a:xfrm>
            <a:off x="341454" y="199795"/>
            <a:ext cx="10008348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Финансирование</a:t>
            </a:r>
            <a:r>
              <a:rPr lang="ru-RU" sz="2600" b="1" dirty="0">
                <a:solidFill>
                  <a:srgbClr val="E74B36"/>
                </a:solidFill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 инвестиционных проектов </a:t>
            </a:r>
            <a:r>
              <a:rPr lang="ru-RU" sz="26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предприятий МСП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54" t="30281" r="64684" b="23583"/>
          <a:stretch/>
        </p:blipFill>
        <p:spPr>
          <a:xfrm>
            <a:off x="341454" y="2039219"/>
            <a:ext cx="4386708" cy="4039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4E7778-81CF-6233-0F51-4B258CF9D312}"/>
              </a:ext>
            </a:extLst>
          </p:cNvPr>
          <p:cNvSpPr txBox="1"/>
          <p:nvPr/>
        </p:nvSpPr>
        <p:spPr>
          <a:xfrm>
            <a:off x="497307" y="1173606"/>
            <a:ext cx="1064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sz="1600" spc="-1" dirty="0">
                <a:latin typeface="Circe"/>
              </a:rPr>
              <a:t>СОВМЕЩЕНИЕ ПРОГРАММЫ СУБСИДИРОВАНИЯ МИНЭКОНОМРАЗВИТИЯ 1764  С ПРОГРАММОЙ СТИМУЛИРОВАНИЯ КРЕДИТОВАНИЯ БАНКА РОССИИ И КОРПОРАЦИИ МСП (ПРОГРАММА «ПСК») – </a:t>
            </a:r>
          </a:p>
          <a:p>
            <a:pPr algn="ctr"/>
            <a:r>
              <a:rPr lang="ru-RU" sz="1600" spc="-1" dirty="0">
                <a:solidFill>
                  <a:srgbClr val="ED5539"/>
                </a:solidFill>
                <a:latin typeface="Circe"/>
              </a:rPr>
              <a:t>ГАРАНТИРОВАННАЯ ЛЬГОТНАЯ ПРОЦЕНТНАЯ СТАВКА ДЛЯ ЗАЕМЩИКА НА 5 ЛЕТ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A1A3C8-F1E6-969F-F2BD-BB11EB92CFEB}"/>
              </a:ext>
            </a:extLst>
          </p:cNvPr>
          <p:cNvSpPr txBox="1"/>
          <p:nvPr/>
        </p:nvSpPr>
        <p:spPr>
          <a:xfrm>
            <a:off x="5132549" y="2242774"/>
            <a:ext cx="3916858" cy="3631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endParaRPr lang="ru-RU" sz="1800" dirty="0">
              <a:latin typeface="Circe Bold" panose="020B0604020202020204" charset="-52"/>
              <a:cs typeface="Arial" panose="020B0604020202020204" pitchFamily="34" charset="0"/>
            </a:endParaRPr>
          </a:p>
          <a:p>
            <a:pPr algn="ctr"/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ПРИОРИТЕТНЫЕ ОТРАСЛИ</a:t>
            </a:r>
          </a:p>
          <a:p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ОБРАБАТЫВАЮЩЕЕ ПРОИЗВОДСТВО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ЛОГИСТИКА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ГОСТИНИЧНЫХ БИЗНЕС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ДЕЯТЕЛЬНОСТЬ ПРОФЕССИОНАЛЬНАЯ, НАУЧНАЯ И ТЕХНИЧЕСКАЯ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74D9AB-DFBB-C90E-4083-D94B36E39753}"/>
              </a:ext>
            </a:extLst>
          </p:cNvPr>
          <p:cNvSpPr txBox="1"/>
          <p:nvPr/>
        </p:nvSpPr>
        <p:spPr>
          <a:xfrm>
            <a:off x="10212870" y="3021176"/>
            <a:ext cx="860997" cy="553998"/>
          </a:xfrm>
          <a:prstGeom prst="rect">
            <a:avLst/>
          </a:prstGeom>
          <a:solidFill>
            <a:srgbClr val="CD9B6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49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6CB05B5-6B72-5285-CE16-7812DE9A3832}"/>
              </a:ext>
            </a:extLst>
          </p:cNvPr>
          <p:cNvSpPr txBox="1"/>
          <p:nvPr/>
        </p:nvSpPr>
        <p:spPr>
          <a:xfrm>
            <a:off x="9572956" y="3598822"/>
            <a:ext cx="2140824" cy="769441"/>
          </a:xfrm>
          <a:prstGeom prst="rect">
            <a:avLst/>
          </a:prstGeom>
          <a:solidFill>
            <a:srgbClr val="CD9B6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банков-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81956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Скругленный прямоугольник 46"/>
          <p:cNvSpPr/>
          <p:nvPr/>
        </p:nvSpPr>
        <p:spPr>
          <a:xfrm>
            <a:off x="6391873" y="1069881"/>
            <a:ext cx="5028653" cy="2448804"/>
          </a:xfrm>
          <a:prstGeom prst="roundRect">
            <a:avLst>
              <a:gd name="adj" fmla="val 2930"/>
            </a:avLst>
          </a:prstGeom>
          <a:solidFill>
            <a:srgbClr val="F3ECE5"/>
          </a:solidFill>
          <a:ln w="3175">
            <a:solidFill>
              <a:srgbClr val="CD9B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Circe Bold" panose="020B060402020202020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0" y="6314088"/>
            <a:ext cx="1066799" cy="68909"/>
          </a:xfrm>
          <a:prstGeom prst="rect">
            <a:avLst/>
          </a:prstGeom>
          <a:solidFill>
            <a:srgbClr val="C29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926A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874713" y="6323734"/>
            <a:ext cx="11317287" cy="45719"/>
          </a:xfrm>
          <a:prstGeom prst="rect">
            <a:avLst/>
          </a:prstGeom>
          <a:solidFill>
            <a:srgbClr val="E2C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926A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85482" y="1027761"/>
            <a:ext cx="5028653" cy="2490924"/>
          </a:xfrm>
          <a:prstGeom prst="roundRect">
            <a:avLst>
              <a:gd name="adj" fmla="val 2930"/>
            </a:avLst>
          </a:prstGeom>
          <a:solidFill>
            <a:srgbClr val="F3ECE5"/>
          </a:solidFill>
          <a:ln w="3175">
            <a:solidFill>
              <a:srgbClr val="CD9B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Circe Bold" panose="020B0604020202020204" charset="-52"/>
            </a:endParaRPr>
          </a:p>
        </p:txBody>
      </p:sp>
      <p:sp>
        <p:nvSpPr>
          <p:cNvPr id="16" name="Freeform 21"/>
          <p:cNvSpPr>
            <a:spLocks noChangeAspect="1"/>
          </p:cNvSpPr>
          <p:nvPr/>
        </p:nvSpPr>
        <p:spPr bwMode="auto">
          <a:xfrm>
            <a:off x="683471" y="1095078"/>
            <a:ext cx="948116" cy="910404"/>
          </a:xfrm>
          <a:custGeom>
            <a:avLst/>
            <a:gdLst/>
            <a:ahLst/>
            <a:cxnLst>
              <a:cxn ang="0">
                <a:pos x="60" y="55"/>
              </a:cxn>
              <a:cxn ang="0">
                <a:pos x="47" y="42"/>
              </a:cxn>
              <a:cxn ang="0">
                <a:pos x="52" y="32"/>
              </a:cxn>
              <a:cxn ang="0">
                <a:pos x="55" y="25"/>
              </a:cxn>
              <a:cxn ang="0">
                <a:pos x="54" y="21"/>
              </a:cxn>
              <a:cxn ang="0">
                <a:pos x="55" y="14"/>
              </a:cxn>
              <a:cxn ang="0">
                <a:pos x="39" y="0"/>
              </a:cxn>
              <a:cxn ang="0">
                <a:pos x="22" y="14"/>
              </a:cxn>
              <a:cxn ang="0">
                <a:pos x="23" y="21"/>
              </a:cxn>
              <a:cxn ang="0">
                <a:pos x="22" y="25"/>
              </a:cxn>
              <a:cxn ang="0">
                <a:pos x="26" y="32"/>
              </a:cxn>
              <a:cxn ang="0">
                <a:pos x="30" y="42"/>
              </a:cxn>
              <a:cxn ang="0">
                <a:pos x="17" y="55"/>
              </a:cxn>
              <a:cxn ang="0">
                <a:pos x="0" y="65"/>
              </a:cxn>
              <a:cxn ang="0">
                <a:pos x="0" y="74"/>
              </a:cxn>
              <a:cxn ang="0">
                <a:pos x="39" y="74"/>
              </a:cxn>
              <a:cxn ang="0">
                <a:pos x="77" y="74"/>
              </a:cxn>
              <a:cxn ang="0">
                <a:pos x="77" y="65"/>
              </a:cxn>
              <a:cxn ang="0">
                <a:pos x="60" y="55"/>
              </a:cxn>
            </a:cxnLst>
            <a:rect l="0" t="0" r="r" b="b"/>
            <a:pathLst>
              <a:path w="77" h="74">
                <a:moveTo>
                  <a:pt x="60" y="55"/>
                </a:moveTo>
                <a:cubicBezTo>
                  <a:pt x="50" y="51"/>
                  <a:pt x="47" y="48"/>
                  <a:pt x="47" y="42"/>
                </a:cubicBezTo>
                <a:cubicBezTo>
                  <a:pt x="47" y="38"/>
                  <a:pt x="50" y="39"/>
                  <a:pt x="52" y="32"/>
                </a:cubicBezTo>
                <a:cubicBezTo>
                  <a:pt x="52" y="29"/>
                  <a:pt x="55" y="31"/>
                  <a:pt x="55" y="25"/>
                </a:cubicBezTo>
                <a:cubicBezTo>
                  <a:pt x="55" y="22"/>
                  <a:pt x="54" y="21"/>
                  <a:pt x="54" y="21"/>
                </a:cubicBezTo>
                <a:cubicBezTo>
                  <a:pt x="54" y="21"/>
                  <a:pt x="55" y="17"/>
                  <a:pt x="55" y="14"/>
                </a:cubicBezTo>
                <a:cubicBezTo>
                  <a:pt x="55" y="10"/>
                  <a:pt x="53" y="0"/>
                  <a:pt x="39" y="0"/>
                </a:cubicBezTo>
                <a:cubicBezTo>
                  <a:pt x="25" y="0"/>
                  <a:pt x="22" y="10"/>
                  <a:pt x="22" y="14"/>
                </a:cubicBezTo>
                <a:cubicBezTo>
                  <a:pt x="23" y="17"/>
                  <a:pt x="23" y="21"/>
                  <a:pt x="23" y="21"/>
                </a:cubicBezTo>
                <a:cubicBezTo>
                  <a:pt x="23" y="21"/>
                  <a:pt x="22" y="22"/>
                  <a:pt x="22" y="25"/>
                </a:cubicBezTo>
                <a:cubicBezTo>
                  <a:pt x="22" y="31"/>
                  <a:pt x="25" y="29"/>
                  <a:pt x="26" y="32"/>
                </a:cubicBezTo>
                <a:cubicBezTo>
                  <a:pt x="27" y="39"/>
                  <a:pt x="30" y="38"/>
                  <a:pt x="30" y="42"/>
                </a:cubicBezTo>
                <a:cubicBezTo>
                  <a:pt x="30" y="48"/>
                  <a:pt x="27" y="51"/>
                  <a:pt x="17" y="55"/>
                </a:cubicBezTo>
                <a:cubicBezTo>
                  <a:pt x="7" y="59"/>
                  <a:pt x="0" y="62"/>
                  <a:pt x="0" y="65"/>
                </a:cubicBezTo>
                <a:cubicBezTo>
                  <a:pt x="0" y="68"/>
                  <a:pt x="0" y="74"/>
                  <a:pt x="0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77" y="74"/>
                  <a:pt x="77" y="74"/>
                  <a:pt x="77" y="74"/>
                </a:cubicBezTo>
                <a:cubicBezTo>
                  <a:pt x="77" y="74"/>
                  <a:pt x="77" y="68"/>
                  <a:pt x="77" y="65"/>
                </a:cubicBezTo>
                <a:cubicBezTo>
                  <a:pt x="77" y="62"/>
                  <a:pt x="71" y="59"/>
                  <a:pt x="60" y="55"/>
                </a:cubicBezTo>
                <a:close/>
              </a:path>
            </a:pathLst>
          </a:custGeom>
          <a:solidFill>
            <a:srgbClr val="E74D39"/>
          </a:solidFill>
          <a:ln w="19050">
            <a:noFill/>
            <a:round/>
            <a:headEnd/>
            <a:tailEnd/>
          </a:ln>
        </p:spPr>
        <p:txBody>
          <a:bodyPr vert="horz" wrap="square" lIns="98694" tIns="49347" rIns="98694" bIns="49347" numCol="1" anchor="t" anchorCtr="0" compatLnSpc="1">
            <a:prstTxWarp prst="textNoShape">
              <a:avLst/>
            </a:prstTxWarp>
          </a:bodyPr>
          <a:lstStyle/>
          <a:p>
            <a:pPr defTabSz="986912" fontAlgn="base">
              <a:spcBef>
                <a:spcPct val="0"/>
              </a:spcBef>
              <a:spcAft>
                <a:spcPct val="0"/>
              </a:spcAft>
            </a:pPr>
            <a:endParaRPr lang="en-GB" sz="205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314557" y="6432698"/>
            <a:ext cx="8240569" cy="244549"/>
          </a:xfrm>
          <a:prstGeom prst="rect">
            <a:avLst/>
          </a:prstGeom>
        </p:spPr>
        <p:txBody>
          <a:bodyPr wrap="square" lIns="64570" tIns="96854" rIns="32285" bIns="0" anchor="t">
            <a:noAutofit/>
          </a:bodyPr>
          <a:lstStyle/>
          <a:p>
            <a:pPr lvl="0"/>
            <a:r>
              <a:rPr lang="ru-RU" sz="900" dirty="0"/>
              <a:t>* ЮЛ и ИП, отнесенные к категории субъекта «Микропредприятия» или «Малые предприятия» в соответствии с Федеральным законом от 24 июля 2007 г. № 209-ФЗ.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298082" y="3765516"/>
            <a:ext cx="6011908" cy="2504355"/>
            <a:chOff x="-199972" y="4343349"/>
            <a:chExt cx="5014209" cy="2787839"/>
          </a:xfrm>
          <a:noFill/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3752B44-CEFD-DB75-4E34-40500A32C7FF}"/>
                </a:ext>
              </a:extLst>
            </p:cNvPr>
            <p:cNvSpPr txBox="1"/>
            <p:nvPr/>
          </p:nvSpPr>
          <p:spPr>
            <a:xfrm>
              <a:off x="-147055" y="4343349"/>
              <a:ext cx="2469852" cy="400533"/>
            </a:xfrm>
            <a:prstGeom prst="rect">
              <a:avLst/>
            </a:prstGeom>
            <a:grpFill/>
          </p:spPr>
          <p:txBody>
            <a:bodyPr wrap="square" lIns="82003" tIns="41002" rIns="82003" bIns="41002" rtlCol="0">
              <a:spAutoFit/>
            </a:bodyPr>
            <a:lstStyle/>
            <a:p>
              <a:r>
                <a:rPr lang="ru-RU" spc="-1" dirty="0">
                  <a:solidFill>
                    <a:srgbClr val="E74D39"/>
                  </a:solidFill>
                  <a:latin typeface="Circe"/>
                </a:rPr>
                <a:t>Как подать заявку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D3738CC5-1B96-EF5A-1EC2-C5DDBBAC13AD}"/>
                </a:ext>
              </a:extLst>
            </p:cNvPr>
            <p:cNvSpPr txBox="1"/>
            <p:nvPr/>
          </p:nvSpPr>
          <p:spPr>
            <a:xfrm>
              <a:off x="-199972" y="4887055"/>
              <a:ext cx="5014209" cy="224413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/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Заполнить заявку в Центре «Мой Бизнес» 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Получить согласование условий проекта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Собрать пакет документов и загрузить в личный кабинет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endParaRPr lang="ru-RU" sz="1600" spc="-1" dirty="0">
                <a:solidFill>
                  <a:srgbClr val="562212"/>
                </a:solidFill>
                <a:latin typeface="Circe"/>
                <a:ea typeface="+mn-ea"/>
                <a:cs typeface="+mn-cs"/>
              </a:endParaRP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Фонд прорабатывает заявку с Лизинговой компанией 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При отсутствии или нехватки первоначального взноса Фонд выступит  поручителем по сделке</a:t>
              </a:r>
            </a:p>
            <a:p>
              <a:pPr algn="just"/>
              <a:endParaRPr lang="ru-RU" sz="1300" dirty="0">
                <a:solidFill>
                  <a:srgbClr val="6D4132"/>
                </a:solidFill>
                <a:latin typeface="Circe Bold" panose="020B0604020202020204" charset="-52"/>
                <a:ea typeface="+mn-ea"/>
                <a:cs typeface="+mn-cs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83471" y="2106198"/>
            <a:ext cx="4197672" cy="1178145"/>
            <a:chOff x="385482" y="2635843"/>
            <a:chExt cx="4197672" cy="1157049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2622184" y="2635843"/>
              <a:ext cx="1412374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до 800 млн руб</a:t>
              </a:r>
              <a:r>
                <a:rPr lang="ru-RU" sz="1200" dirty="0">
                  <a:solidFill>
                    <a:srgbClr val="000000"/>
                  </a:solidFill>
                  <a:latin typeface="Circe Bold" panose="020B0604020202020204" charset="-52"/>
                </a:rPr>
                <a:t>.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03509" y="2658065"/>
              <a:ext cx="105186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Выручка</a:t>
              </a:r>
              <a:endParaRPr lang="en-US" sz="1200" b="1" dirty="0">
                <a:solidFill>
                  <a:srgbClr val="6D4132"/>
                </a:solidFill>
                <a:latin typeface="Circe Bold" panose="020B0604020202020204" charset="-52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85482" y="2935729"/>
              <a:ext cx="229496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Численность сотрудников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622184" y="2877990"/>
              <a:ext cx="136518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до 100 человек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2108" y="3252222"/>
              <a:ext cx="1824897" cy="267471"/>
            </a:xfrm>
            <a:prstGeom prst="rect">
              <a:avLst/>
            </a:prstGeom>
            <a:noFill/>
          </p:spPr>
          <p:txBody>
            <a:bodyPr wrap="square" lIns="82003" tIns="41002" rIns="82003" bIns="41002" rtlCol="0">
              <a:spAutoFit/>
            </a:bodyPr>
            <a:lstStyle/>
            <a:p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Место регистрации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2107" y="3517206"/>
              <a:ext cx="1510845" cy="267471"/>
            </a:xfrm>
            <a:prstGeom prst="rect">
              <a:avLst/>
            </a:prstGeom>
            <a:noFill/>
          </p:spPr>
          <p:txBody>
            <a:bodyPr wrap="square" lIns="82003" tIns="41002" rIns="82003" bIns="41002" rtlCol="0">
              <a:spAutoFit/>
            </a:bodyPr>
            <a:lstStyle/>
            <a:p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Срок работы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622184" y="3535274"/>
              <a:ext cx="1960970" cy="257618"/>
            </a:xfrm>
            <a:prstGeom prst="rect">
              <a:avLst/>
            </a:prstGeom>
          </p:spPr>
          <p:txBody>
            <a:bodyPr wrap="square" lIns="64570" tIns="0" rIns="32285" bIns="0" anchor="ctr">
              <a:noAutofit/>
            </a:bodyPr>
            <a:lstStyle/>
            <a:p>
              <a:pPr defTabSz="859536" fontAlgn="t">
                <a:lnSpc>
                  <a:spcPct val="106000"/>
                </a:lnSpc>
                <a:spcBef>
                  <a:spcPts val="200"/>
                </a:spcBef>
                <a:defRPr/>
              </a:pPr>
              <a:r>
                <a:rPr lang="ru-RU" sz="1300" spc="-1" dirty="0" err="1">
                  <a:solidFill>
                    <a:srgbClr val="E74D39"/>
                  </a:solidFill>
                  <a:latin typeface="Circe Bold" panose="020B0604020202020204" charset="-52"/>
                </a:rPr>
                <a:t>Н</a:t>
              </a:r>
              <a:r>
                <a:rPr lang="en-US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е менее 12 месяцев</a:t>
              </a:r>
              <a:endParaRPr lang="ru-RU" sz="1300" spc="-1" dirty="0">
                <a:solidFill>
                  <a:srgbClr val="E74D39"/>
                </a:solidFill>
                <a:latin typeface="Circe Bold" panose="020B0604020202020204" charset="-52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622184" y="3167947"/>
              <a:ext cx="118673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59536" fontAlgn="t">
                <a:spcBef>
                  <a:spcPts val="200"/>
                </a:spcBef>
                <a:defRPr/>
              </a:pPr>
              <a:r>
                <a:rPr lang="ru-RU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Резидент РФ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19541" y="200063"/>
            <a:ext cx="1043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700" b="1" spc="-1" dirty="0">
                <a:latin typeface="Circe Bold" panose="020B0604020202020204" charset="-52"/>
              </a:rPr>
              <a:t>Программы </a:t>
            </a:r>
            <a:r>
              <a:rPr lang="ru-RU" sz="2700" b="1" spc="-1" dirty="0">
                <a:solidFill>
                  <a:srgbClr val="E74D39"/>
                </a:solidFill>
                <a:latin typeface="Circe Bold" panose="020B0604020202020204" charset="-52"/>
              </a:rPr>
              <a:t>льготного лизинга </a:t>
            </a:r>
            <a:r>
              <a:rPr lang="ru-RU" sz="2700" b="1" spc="-1" dirty="0">
                <a:latin typeface="Circe Bold" panose="020B0604020202020204" charset="-52"/>
              </a:rPr>
              <a:t>оборудования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6062" y="1128477"/>
            <a:ext cx="3115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>
                <a:latin typeface="Circe Bold" panose="020B0604020202020204" charset="-52"/>
              </a:rPr>
              <a:t>ПРОФИЛЬ КЛИЕНТА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57904" y="1095078"/>
            <a:ext cx="419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>
                <a:latin typeface="Circe Bold" panose="020B0604020202020204" charset="-52"/>
              </a:rPr>
              <a:t>ПРЕДМЕТ ЛИЗИНГА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6391873" y="2060904"/>
            <a:ext cx="4796118" cy="1660042"/>
            <a:chOff x="540993" y="2140278"/>
            <a:chExt cx="4903859" cy="1684832"/>
          </a:xfrm>
        </p:grpSpPr>
        <p:grpSp>
          <p:nvGrpSpPr>
            <p:cNvPr id="49" name="Group 1064">
              <a:extLst>
                <a:ext uri="{FF2B5EF4-FFF2-40B4-BE49-F238E27FC236}">
                  <a16:creationId xmlns:a16="http://schemas.microsoft.com/office/drawing/2014/main" xmlns="" id="{89FEBBB4-E87F-96E2-8526-C100C47ACDD4}"/>
                </a:ext>
              </a:extLst>
            </p:cNvPr>
            <p:cNvGrpSpPr/>
            <p:nvPr/>
          </p:nvGrpSpPr>
          <p:grpSpPr>
            <a:xfrm>
              <a:off x="4487795" y="2148927"/>
              <a:ext cx="387224" cy="428632"/>
              <a:chOff x="9929813" y="3343275"/>
              <a:chExt cx="400050" cy="962025"/>
            </a:xfrm>
            <a:solidFill>
              <a:srgbClr val="562212"/>
            </a:solidFill>
          </p:grpSpPr>
          <p:sp>
            <p:nvSpPr>
              <p:cNvPr id="78" name="Freeform 1250">
                <a:extLst>
                  <a:ext uri="{FF2B5EF4-FFF2-40B4-BE49-F238E27FC236}">
                    <a16:creationId xmlns:a16="http://schemas.microsoft.com/office/drawing/2014/main" xmlns="" id="{4863CF5B-3D01-54C0-CE7A-EFF658635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3950" y="4273550"/>
                <a:ext cx="234950" cy="31750"/>
              </a:xfrm>
              <a:custGeom>
                <a:avLst/>
                <a:gdLst>
                  <a:gd name="T0" fmla="*/ 68 w 73"/>
                  <a:gd name="T1" fmla="*/ 10 h 10"/>
                  <a:gd name="T2" fmla="*/ 5 w 73"/>
                  <a:gd name="T3" fmla="*/ 10 h 10"/>
                  <a:gd name="T4" fmla="*/ 0 w 73"/>
                  <a:gd name="T5" fmla="*/ 5 h 10"/>
                  <a:gd name="T6" fmla="*/ 5 w 73"/>
                  <a:gd name="T7" fmla="*/ 0 h 10"/>
                  <a:gd name="T8" fmla="*/ 68 w 73"/>
                  <a:gd name="T9" fmla="*/ 0 h 10"/>
                  <a:gd name="T10" fmla="*/ 73 w 73"/>
                  <a:gd name="T11" fmla="*/ 5 h 10"/>
                  <a:gd name="T12" fmla="*/ 68 w 7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10">
                    <a:moveTo>
                      <a:pt x="68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0" y="0"/>
                      <a:pt x="73" y="3"/>
                      <a:pt x="73" y="5"/>
                    </a:cubicBezTo>
                    <a:cubicBezTo>
                      <a:pt x="73" y="8"/>
                      <a:pt x="70" y="10"/>
                      <a:pt x="6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79" name="Freeform 1251">
                <a:extLst>
                  <a:ext uri="{FF2B5EF4-FFF2-40B4-BE49-F238E27FC236}">
                    <a16:creationId xmlns:a16="http://schemas.microsoft.com/office/drawing/2014/main" xmlns="" id="{F0AEE685-093C-DBB6-3332-DEB17E066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7138" y="4073525"/>
                <a:ext cx="31750" cy="196850"/>
              </a:xfrm>
              <a:custGeom>
                <a:avLst/>
                <a:gdLst>
                  <a:gd name="T0" fmla="*/ 5 w 10"/>
                  <a:gd name="T1" fmla="*/ 61 h 61"/>
                  <a:gd name="T2" fmla="*/ 0 w 10"/>
                  <a:gd name="T3" fmla="*/ 56 h 61"/>
                  <a:gd name="T4" fmla="*/ 0 w 10"/>
                  <a:gd name="T5" fmla="*/ 5 h 61"/>
                  <a:gd name="T6" fmla="*/ 5 w 10"/>
                  <a:gd name="T7" fmla="*/ 0 h 61"/>
                  <a:gd name="T8" fmla="*/ 10 w 10"/>
                  <a:gd name="T9" fmla="*/ 5 h 61"/>
                  <a:gd name="T10" fmla="*/ 10 w 10"/>
                  <a:gd name="T11" fmla="*/ 56 h 61"/>
                  <a:gd name="T12" fmla="*/ 5 w 10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1">
                    <a:moveTo>
                      <a:pt x="5" y="61"/>
                    </a:moveTo>
                    <a:cubicBezTo>
                      <a:pt x="2" y="61"/>
                      <a:pt x="0" y="59"/>
                      <a:pt x="0" y="5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0" y="2"/>
                      <a:pt x="10" y="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59"/>
                      <a:pt x="8" y="61"/>
                      <a:pt x="5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0" name="Freeform 1252">
                <a:extLst>
                  <a:ext uri="{FF2B5EF4-FFF2-40B4-BE49-F238E27FC236}">
                    <a16:creationId xmlns:a16="http://schemas.microsoft.com/office/drawing/2014/main" xmlns="" id="{C2EEBDDF-68D5-56A1-1EB7-5BE00953EF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9813" y="3860800"/>
                <a:ext cx="200025" cy="203200"/>
              </a:xfrm>
              <a:custGeom>
                <a:avLst/>
                <a:gdLst>
                  <a:gd name="T0" fmla="*/ 56 w 62"/>
                  <a:gd name="T1" fmla="*/ 63 h 63"/>
                  <a:gd name="T2" fmla="*/ 56 w 62"/>
                  <a:gd name="T3" fmla="*/ 63 h 63"/>
                  <a:gd name="T4" fmla="*/ 16 w 62"/>
                  <a:gd name="T5" fmla="*/ 46 h 63"/>
                  <a:gd name="T6" fmla="*/ 1 w 62"/>
                  <a:gd name="T7" fmla="*/ 5 h 63"/>
                  <a:gd name="T8" fmla="*/ 2 w 62"/>
                  <a:gd name="T9" fmla="*/ 2 h 63"/>
                  <a:gd name="T10" fmla="*/ 6 w 62"/>
                  <a:gd name="T11" fmla="*/ 0 h 63"/>
                  <a:gd name="T12" fmla="*/ 61 w 62"/>
                  <a:gd name="T13" fmla="*/ 58 h 63"/>
                  <a:gd name="T14" fmla="*/ 56 w 62"/>
                  <a:gd name="T15" fmla="*/ 63 h 63"/>
                  <a:gd name="T16" fmla="*/ 11 w 62"/>
                  <a:gd name="T17" fmla="*/ 11 h 63"/>
                  <a:gd name="T18" fmla="*/ 24 w 62"/>
                  <a:gd name="T19" fmla="*/ 39 h 63"/>
                  <a:gd name="T20" fmla="*/ 51 w 62"/>
                  <a:gd name="T21" fmla="*/ 53 h 63"/>
                  <a:gd name="T22" fmla="*/ 11 w 62"/>
                  <a:gd name="T23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" h="63">
                    <a:moveTo>
                      <a:pt x="56" y="63"/>
                    </a:moveTo>
                    <a:cubicBezTo>
                      <a:pt x="56" y="63"/>
                      <a:pt x="56" y="63"/>
                      <a:pt x="56" y="63"/>
                    </a:cubicBezTo>
                    <a:cubicBezTo>
                      <a:pt x="41" y="63"/>
                      <a:pt x="27" y="56"/>
                      <a:pt x="16" y="46"/>
                    </a:cubicBezTo>
                    <a:cubicBezTo>
                      <a:pt x="6" y="35"/>
                      <a:pt x="0" y="20"/>
                      <a:pt x="1" y="5"/>
                    </a:cubicBezTo>
                    <a:cubicBezTo>
                      <a:pt x="1" y="4"/>
                      <a:pt x="1" y="2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37" y="1"/>
                      <a:pt x="62" y="27"/>
                      <a:pt x="61" y="58"/>
                    </a:cubicBezTo>
                    <a:cubicBezTo>
                      <a:pt x="61" y="61"/>
                      <a:pt x="59" y="63"/>
                      <a:pt x="56" y="63"/>
                    </a:cubicBezTo>
                    <a:close/>
                    <a:moveTo>
                      <a:pt x="11" y="11"/>
                    </a:moveTo>
                    <a:cubicBezTo>
                      <a:pt x="12" y="21"/>
                      <a:pt x="16" y="31"/>
                      <a:pt x="24" y="39"/>
                    </a:cubicBezTo>
                    <a:cubicBezTo>
                      <a:pt x="31" y="46"/>
                      <a:pt x="41" y="51"/>
                      <a:pt x="51" y="53"/>
                    </a:cubicBezTo>
                    <a:cubicBezTo>
                      <a:pt x="49" y="31"/>
                      <a:pt x="32" y="14"/>
                      <a:pt x="1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1" name="Freeform 1253">
                <a:extLst>
                  <a:ext uri="{FF2B5EF4-FFF2-40B4-BE49-F238E27FC236}">
                    <a16:creationId xmlns:a16="http://schemas.microsoft.com/office/drawing/2014/main" xmlns="" id="{5462AA08-3CB0-B445-904B-3FE26EB37D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3013" y="3860800"/>
                <a:ext cx="196850" cy="203200"/>
              </a:xfrm>
              <a:custGeom>
                <a:avLst/>
                <a:gdLst>
                  <a:gd name="T0" fmla="*/ 5 w 61"/>
                  <a:gd name="T1" fmla="*/ 63 h 63"/>
                  <a:gd name="T2" fmla="*/ 0 w 61"/>
                  <a:gd name="T3" fmla="*/ 58 h 63"/>
                  <a:gd name="T4" fmla="*/ 56 w 61"/>
                  <a:gd name="T5" fmla="*/ 0 h 63"/>
                  <a:gd name="T6" fmla="*/ 59 w 61"/>
                  <a:gd name="T7" fmla="*/ 2 h 63"/>
                  <a:gd name="T8" fmla="*/ 61 w 61"/>
                  <a:gd name="T9" fmla="*/ 5 h 63"/>
                  <a:gd name="T10" fmla="*/ 45 w 61"/>
                  <a:gd name="T11" fmla="*/ 46 h 63"/>
                  <a:gd name="T12" fmla="*/ 5 w 61"/>
                  <a:gd name="T13" fmla="*/ 63 h 63"/>
                  <a:gd name="T14" fmla="*/ 5 w 61"/>
                  <a:gd name="T15" fmla="*/ 63 h 63"/>
                  <a:gd name="T16" fmla="*/ 51 w 61"/>
                  <a:gd name="T17" fmla="*/ 11 h 63"/>
                  <a:gd name="T18" fmla="*/ 10 w 61"/>
                  <a:gd name="T19" fmla="*/ 53 h 63"/>
                  <a:gd name="T20" fmla="*/ 38 w 61"/>
                  <a:gd name="T21" fmla="*/ 39 h 63"/>
                  <a:gd name="T22" fmla="*/ 51 w 61"/>
                  <a:gd name="T23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" h="63">
                    <a:moveTo>
                      <a:pt x="5" y="63"/>
                    </a:moveTo>
                    <a:cubicBezTo>
                      <a:pt x="3" y="63"/>
                      <a:pt x="0" y="61"/>
                      <a:pt x="0" y="58"/>
                    </a:cubicBezTo>
                    <a:cubicBezTo>
                      <a:pt x="0" y="27"/>
                      <a:pt x="24" y="1"/>
                      <a:pt x="56" y="0"/>
                    </a:cubicBezTo>
                    <a:cubicBezTo>
                      <a:pt x="57" y="0"/>
                      <a:pt x="58" y="1"/>
                      <a:pt x="59" y="2"/>
                    </a:cubicBezTo>
                    <a:cubicBezTo>
                      <a:pt x="60" y="2"/>
                      <a:pt x="61" y="4"/>
                      <a:pt x="61" y="5"/>
                    </a:cubicBezTo>
                    <a:cubicBezTo>
                      <a:pt x="61" y="20"/>
                      <a:pt x="56" y="35"/>
                      <a:pt x="45" y="46"/>
                    </a:cubicBezTo>
                    <a:cubicBezTo>
                      <a:pt x="35" y="56"/>
                      <a:pt x="21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lose/>
                    <a:moveTo>
                      <a:pt x="51" y="11"/>
                    </a:moveTo>
                    <a:cubicBezTo>
                      <a:pt x="29" y="14"/>
                      <a:pt x="12" y="31"/>
                      <a:pt x="10" y="53"/>
                    </a:cubicBezTo>
                    <a:cubicBezTo>
                      <a:pt x="21" y="51"/>
                      <a:pt x="30" y="46"/>
                      <a:pt x="38" y="39"/>
                    </a:cubicBezTo>
                    <a:cubicBezTo>
                      <a:pt x="45" y="31"/>
                      <a:pt x="50" y="21"/>
                      <a:pt x="5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2" name="Freeform 1254">
                <a:extLst>
                  <a:ext uri="{FF2B5EF4-FFF2-40B4-BE49-F238E27FC236}">
                    <a16:creationId xmlns:a16="http://schemas.microsoft.com/office/drawing/2014/main" xmlns="" id="{B374799C-0562-9F5E-5BF8-6499CED48E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9813" y="3692525"/>
                <a:ext cx="196850" cy="203200"/>
              </a:xfrm>
              <a:custGeom>
                <a:avLst/>
                <a:gdLst>
                  <a:gd name="T0" fmla="*/ 56 w 61"/>
                  <a:gd name="T1" fmla="*/ 63 h 63"/>
                  <a:gd name="T2" fmla="*/ 56 w 61"/>
                  <a:gd name="T3" fmla="*/ 63 h 63"/>
                  <a:gd name="T4" fmla="*/ 16 w 61"/>
                  <a:gd name="T5" fmla="*/ 45 h 63"/>
                  <a:gd name="T6" fmla="*/ 1 w 61"/>
                  <a:gd name="T7" fmla="*/ 5 h 63"/>
                  <a:gd name="T8" fmla="*/ 6 w 61"/>
                  <a:gd name="T9" fmla="*/ 0 h 63"/>
                  <a:gd name="T10" fmla="*/ 45 w 61"/>
                  <a:gd name="T11" fmla="*/ 17 h 63"/>
                  <a:gd name="T12" fmla="*/ 61 w 61"/>
                  <a:gd name="T13" fmla="*/ 58 h 63"/>
                  <a:gd name="T14" fmla="*/ 56 w 61"/>
                  <a:gd name="T15" fmla="*/ 63 h 63"/>
                  <a:gd name="T16" fmla="*/ 11 w 61"/>
                  <a:gd name="T17" fmla="*/ 10 h 63"/>
                  <a:gd name="T18" fmla="*/ 24 w 61"/>
                  <a:gd name="T19" fmla="*/ 38 h 63"/>
                  <a:gd name="T20" fmla="*/ 51 w 61"/>
                  <a:gd name="T21" fmla="*/ 52 h 63"/>
                  <a:gd name="T22" fmla="*/ 38 w 61"/>
                  <a:gd name="T23" fmla="*/ 24 h 63"/>
                  <a:gd name="T24" fmla="*/ 11 w 61"/>
                  <a:gd name="T25" fmla="*/ 1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3">
                    <a:moveTo>
                      <a:pt x="56" y="63"/>
                    </a:moveTo>
                    <a:cubicBezTo>
                      <a:pt x="56" y="63"/>
                      <a:pt x="56" y="63"/>
                      <a:pt x="56" y="63"/>
                    </a:cubicBezTo>
                    <a:cubicBezTo>
                      <a:pt x="41" y="62"/>
                      <a:pt x="27" y="56"/>
                      <a:pt x="16" y="45"/>
                    </a:cubicBezTo>
                    <a:cubicBezTo>
                      <a:pt x="6" y="34"/>
                      <a:pt x="0" y="20"/>
                      <a:pt x="1" y="5"/>
                    </a:cubicBezTo>
                    <a:cubicBezTo>
                      <a:pt x="1" y="2"/>
                      <a:pt x="3" y="0"/>
                      <a:pt x="6" y="0"/>
                    </a:cubicBezTo>
                    <a:cubicBezTo>
                      <a:pt x="21" y="0"/>
                      <a:pt x="35" y="6"/>
                      <a:pt x="45" y="17"/>
                    </a:cubicBezTo>
                    <a:cubicBezTo>
                      <a:pt x="56" y="28"/>
                      <a:pt x="61" y="43"/>
                      <a:pt x="61" y="58"/>
                    </a:cubicBezTo>
                    <a:cubicBezTo>
                      <a:pt x="61" y="60"/>
                      <a:pt x="59" y="63"/>
                      <a:pt x="56" y="63"/>
                    </a:cubicBezTo>
                    <a:close/>
                    <a:moveTo>
                      <a:pt x="11" y="10"/>
                    </a:moveTo>
                    <a:cubicBezTo>
                      <a:pt x="12" y="21"/>
                      <a:pt x="16" y="30"/>
                      <a:pt x="24" y="38"/>
                    </a:cubicBezTo>
                    <a:cubicBezTo>
                      <a:pt x="31" y="46"/>
                      <a:pt x="41" y="51"/>
                      <a:pt x="51" y="52"/>
                    </a:cubicBezTo>
                    <a:cubicBezTo>
                      <a:pt x="50" y="42"/>
                      <a:pt x="46" y="32"/>
                      <a:pt x="38" y="24"/>
                    </a:cubicBezTo>
                    <a:cubicBezTo>
                      <a:pt x="31" y="16"/>
                      <a:pt x="21" y="12"/>
                      <a:pt x="11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3" name="Freeform 1255">
                <a:extLst>
                  <a:ext uri="{FF2B5EF4-FFF2-40B4-BE49-F238E27FC236}">
                    <a16:creationId xmlns:a16="http://schemas.microsoft.com/office/drawing/2014/main" xmlns="" id="{1BEB2F4E-2FDF-D23D-17A2-62A3749318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3013" y="3692525"/>
                <a:ext cx="196850" cy="203200"/>
              </a:xfrm>
              <a:custGeom>
                <a:avLst/>
                <a:gdLst>
                  <a:gd name="T0" fmla="*/ 5 w 61"/>
                  <a:gd name="T1" fmla="*/ 63 h 63"/>
                  <a:gd name="T2" fmla="*/ 0 w 61"/>
                  <a:gd name="T3" fmla="*/ 58 h 63"/>
                  <a:gd name="T4" fmla="*/ 16 w 61"/>
                  <a:gd name="T5" fmla="*/ 17 h 63"/>
                  <a:gd name="T6" fmla="*/ 56 w 61"/>
                  <a:gd name="T7" fmla="*/ 0 h 63"/>
                  <a:gd name="T8" fmla="*/ 61 w 61"/>
                  <a:gd name="T9" fmla="*/ 5 h 63"/>
                  <a:gd name="T10" fmla="*/ 45 w 61"/>
                  <a:gd name="T11" fmla="*/ 45 h 63"/>
                  <a:gd name="T12" fmla="*/ 5 w 61"/>
                  <a:gd name="T13" fmla="*/ 63 h 63"/>
                  <a:gd name="T14" fmla="*/ 5 w 61"/>
                  <a:gd name="T15" fmla="*/ 63 h 63"/>
                  <a:gd name="T16" fmla="*/ 51 w 61"/>
                  <a:gd name="T17" fmla="*/ 10 h 63"/>
                  <a:gd name="T18" fmla="*/ 23 w 61"/>
                  <a:gd name="T19" fmla="*/ 24 h 63"/>
                  <a:gd name="T20" fmla="*/ 10 w 61"/>
                  <a:gd name="T21" fmla="*/ 52 h 63"/>
                  <a:gd name="T22" fmla="*/ 38 w 61"/>
                  <a:gd name="T23" fmla="*/ 38 h 63"/>
                  <a:gd name="T24" fmla="*/ 51 w 61"/>
                  <a:gd name="T25" fmla="*/ 1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3">
                    <a:moveTo>
                      <a:pt x="5" y="63"/>
                    </a:moveTo>
                    <a:cubicBezTo>
                      <a:pt x="3" y="63"/>
                      <a:pt x="0" y="60"/>
                      <a:pt x="0" y="58"/>
                    </a:cubicBezTo>
                    <a:cubicBezTo>
                      <a:pt x="0" y="43"/>
                      <a:pt x="6" y="28"/>
                      <a:pt x="16" y="17"/>
                    </a:cubicBezTo>
                    <a:cubicBezTo>
                      <a:pt x="26" y="6"/>
                      <a:pt x="41" y="0"/>
                      <a:pt x="56" y="0"/>
                    </a:cubicBezTo>
                    <a:cubicBezTo>
                      <a:pt x="59" y="0"/>
                      <a:pt x="61" y="2"/>
                      <a:pt x="61" y="5"/>
                    </a:cubicBezTo>
                    <a:cubicBezTo>
                      <a:pt x="61" y="20"/>
                      <a:pt x="56" y="34"/>
                      <a:pt x="45" y="45"/>
                    </a:cubicBezTo>
                    <a:cubicBezTo>
                      <a:pt x="35" y="56"/>
                      <a:pt x="21" y="62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lose/>
                    <a:moveTo>
                      <a:pt x="51" y="10"/>
                    </a:moveTo>
                    <a:cubicBezTo>
                      <a:pt x="40" y="12"/>
                      <a:pt x="31" y="16"/>
                      <a:pt x="23" y="24"/>
                    </a:cubicBezTo>
                    <a:cubicBezTo>
                      <a:pt x="16" y="32"/>
                      <a:pt x="11" y="42"/>
                      <a:pt x="10" y="52"/>
                    </a:cubicBezTo>
                    <a:cubicBezTo>
                      <a:pt x="21" y="51"/>
                      <a:pt x="30" y="46"/>
                      <a:pt x="38" y="38"/>
                    </a:cubicBezTo>
                    <a:cubicBezTo>
                      <a:pt x="45" y="30"/>
                      <a:pt x="50" y="21"/>
                      <a:pt x="51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4" name="Freeform 1256">
                <a:extLst>
                  <a:ext uri="{FF2B5EF4-FFF2-40B4-BE49-F238E27FC236}">
                    <a16:creationId xmlns:a16="http://schemas.microsoft.com/office/drawing/2014/main" xmlns="" id="{D49CC2DC-E295-2951-B1AD-5330E7B5AF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9813" y="3521075"/>
                <a:ext cx="200025" cy="203200"/>
              </a:xfrm>
              <a:custGeom>
                <a:avLst/>
                <a:gdLst>
                  <a:gd name="T0" fmla="*/ 56 w 62"/>
                  <a:gd name="T1" fmla="*/ 63 h 63"/>
                  <a:gd name="T2" fmla="*/ 56 w 62"/>
                  <a:gd name="T3" fmla="*/ 63 h 63"/>
                  <a:gd name="T4" fmla="*/ 1 w 62"/>
                  <a:gd name="T5" fmla="*/ 5 h 63"/>
                  <a:gd name="T6" fmla="*/ 2 w 62"/>
                  <a:gd name="T7" fmla="*/ 2 h 63"/>
                  <a:gd name="T8" fmla="*/ 6 w 62"/>
                  <a:gd name="T9" fmla="*/ 0 h 63"/>
                  <a:gd name="T10" fmla="*/ 61 w 62"/>
                  <a:gd name="T11" fmla="*/ 58 h 63"/>
                  <a:gd name="T12" fmla="*/ 60 w 62"/>
                  <a:gd name="T13" fmla="*/ 62 h 63"/>
                  <a:gd name="T14" fmla="*/ 56 w 62"/>
                  <a:gd name="T15" fmla="*/ 63 h 63"/>
                  <a:gd name="T16" fmla="*/ 11 w 62"/>
                  <a:gd name="T17" fmla="*/ 11 h 63"/>
                  <a:gd name="T18" fmla="*/ 51 w 62"/>
                  <a:gd name="T19" fmla="*/ 53 h 63"/>
                  <a:gd name="T20" fmla="*/ 11 w 62"/>
                  <a:gd name="T21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63">
                    <a:moveTo>
                      <a:pt x="56" y="63"/>
                    </a:moveTo>
                    <a:cubicBezTo>
                      <a:pt x="56" y="63"/>
                      <a:pt x="56" y="63"/>
                      <a:pt x="56" y="63"/>
                    </a:cubicBezTo>
                    <a:cubicBezTo>
                      <a:pt x="25" y="62"/>
                      <a:pt x="0" y="36"/>
                      <a:pt x="1" y="5"/>
                    </a:cubicBezTo>
                    <a:cubicBezTo>
                      <a:pt x="1" y="4"/>
                      <a:pt x="1" y="3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37" y="1"/>
                      <a:pt x="62" y="27"/>
                      <a:pt x="61" y="58"/>
                    </a:cubicBezTo>
                    <a:cubicBezTo>
                      <a:pt x="61" y="60"/>
                      <a:pt x="61" y="61"/>
                      <a:pt x="60" y="62"/>
                    </a:cubicBezTo>
                    <a:cubicBezTo>
                      <a:pt x="59" y="63"/>
                      <a:pt x="57" y="63"/>
                      <a:pt x="56" y="63"/>
                    </a:cubicBezTo>
                    <a:close/>
                    <a:moveTo>
                      <a:pt x="11" y="11"/>
                    </a:moveTo>
                    <a:cubicBezTo>
                      <a:pt x="13" y="32"/>
                      <a:pt x="30" y="50"/>
                      <a:pt x="51" y="53"/>
                    </a:cubicBezTo>
                    <a:cubicBezTo>
                      <a:pt x="49" y="31"/>
                      <a:pt x="32" y="14"/>
                      <a:pt x="1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5" name="Freeform 1257">
                <a:extLst>
                  <a:ext uri="{FF2B5EF4-FFF2-40B4-BE49-F238E27FC236}">
                    <a16:creationId xmlns:a16="http://schemas.microsoft.com/office/drawing/2014/main" xmlns="" id="{ADB62EE4-436C-3D6F-4800-46BBDDA289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3013" y="3521075"/>
                <a:ext cx="196850" cy="203200"/>
              </a:xfrm>
              <a:custGeom>
                <a:avLst/>
                <a:gdLst>
                  <a:gd name="T0" fmla="*/ 5 w 61"/>
                  <a:gd name="T1" fmla="*/ 63 h 63"/>
                  <a:gd name="T2" fmla="*/ 2 w 61"/>
                  <a:gd name="T3" fmla="*/ 62 h 63"/>
                  <a:gd name="T4" fmla="*/ 0 w 61"/>
                  <a:gd name="T5" fmla="*/ 58 h 63"/>
                  <a:gd name="T6" fmla="*/ 56 w 61"/>
                  <a:gd name="T7" fmla="*/ 0 h 63"/>
                  <a:gd name="T8" fmla="*/ 59 w 61"/>
                  <a:gd name="T9" fmla="*/ 2 h 63"/>
                  <a:gd name="T10" fmla="*/ 61 w 61"/>
                  <a:gd name="T11" fmla="*/ 5 h 63"/>
                  <a:gd name="T12" fmla="*/ 5 w 61"/>
                  <a:gd name="T13" fmla="*/ 63 h 63"/>
                  <a:gd name="T14" fmla="*/ 5 w 61"/>
                  <a:gd name="T15" fmla="*/ 63 h 63"/>
                  <a:gd name="T16" fmla="*/ 51 w 61"/>
                  <a:gd name="T17" fmla="*/ 11 h 63"/>
                  <a:gd name="T18" fmla="*/ 10 w 61"/>
                  <a:gd name="T19" fmla="*/ 53 h 63"/>
                  <a:gd name="T20" fmla="*/ 51 w 61"/>
                  <a:gd name="T21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3">
                    <a:moveTo>
                      <a:pt x="5" y="63"/>
                    </a:moveTo>
                    <a:cubicBezTo>
                      <a:pt x="4" y="63"/>
                      <a:pt x="3" y="63"/>
                      <a:pt x="2" y="62"/>
                    </a:cubicBezTo>
                    <a:cubicBezTo>
                      <a:pt x="1" y="61"/>
                      <a:pt x="0" y="60"/>
                      <a:pt x="0" y="58"/>
                    </a:cubicBezTo>
                    <a:cubicBezTo>
                      <a:pt x="0" y="27"/>
                      <a:pt x="24" y="1"/>
                      <a:pt x="56" y="0"/>
                    </a:cubicBezTo>
                    <a:cubicBezTo>
                      <a:pt x="57" y="0"/>
                      <a:pt x="58" y="1"/>
                      <a:pt x="59" y="2"/>
                    </a:cubicBezTo>
                    <a:cubicBezTo>
                      <a:pt x="60" y="3"/>
                      <a:pt x="61" y="4"/>
                      <a:pt x="61" y="5"/>
                    </a:cubicBezTo>
                    <a:cubicBezTo>
                      <a:pt x="61" y="36"/>
                      <a:pt x="37" y="62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lose/>
                    <a:moveTo>
                      <a:pt x="51" y="11"/>
                    </a:moveTo>
                    <a:cubicBezTo>
                      <a:pt x="29" y="14"/>
                      <a:pt x="12" y="31"/>
                      <a:pt x="10" y="53"/>
                    </a:cubicBezTo>
                    <a:cubicBezTo>
                      <a:pt x="32" y="50"/>
                      <a:pt x="49" y="32"/>
                      <a:pt x="5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6" name="Freeform 1258">
                <a:extLst>
                  <a:ext uri="{FF2B5EF4-FFF2-40B4-BE49-F238E27FC236}">
                    <a16:creationId xmlns:a16="http://schemas.microsoft.com/office/drawing/2014/main" xmlns="" id="{328BF7CE-520D-17F9-BCC3-B23258931A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48875" y="3343275"/>
                <a:ext cx="168275" cy="268288"/>
              </a:xfrm>
              <a:custGeom>
                <a:avLst/>
                <a:gdLst>
                  <a:gd name="T0" fmla="*/ 27 w 52"/>
                  <a:gd name="T1" fmla="*/ 83 h 83"/>
                  <a:gd name="T2" fmla="*/ 24 w 52"/>
                  <a:gd name="T3" fmla="*/ 82 h 83"/>
                  <a:gd name="T4" fmla="*/ 22 w 52"/>
                  <a:gd name="T5" fmla="*/ 2 h 83"/>
                  <a:gd name="T6" fmla="*/ 25 w 52"/>
                  <a:gd name="T7" fmla="*/ 0 h 83"/>
                  <a:gd name="T8" fmla="*/ 29 w 52"/>
                  <a:gd name="T9" fmla="*/ 2 h 83"/>
                  <a:gd name="T10" fmla="*/ 31 w 52"/>
                  <a:gd name="T11" fmla="*/ 82 h 83"/>
                  <a:gd name="T12" fmla="*/ 27 w 52"/>
                  <a:gd name="T13" fmla="*/ 83 h 83"/>
                  <a:gd name="T14" fmla="*/ 27 w 52"/>
                  <a:gd name="T15" fmla="*/ 83 h 83"/>
                  <a:gd name="T16" fmla="*/ 26 w 52"/>
                  <a:gd name="T17" fmla="*/ 13 h 83"/>
                  <a:gd name="T18" fmla="*/ 27 w 52"/>
                  <a:gd name="T19" fmla="*/ 71 h 83"/>
                  <a:gd name="T20" fmla="*/ 26 w 52"/>
                  <a:gd name="T21" fmla="*/ 1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83">
                    <a:moveTo>
                      <a:pt x="27" y="83"/>
                    </a:moveTo>
                    <a:cubicBezTo>
                      <a:pt x="26" y="83"/>
                      <a:pt x="25" y="83"/>
                      <a:pt x="24" y="82"/>
                    </a:cubicBezTo>
                    <a:cubicBezTo>
                      <a:pt x="1" y="60"/>
                      <a:pt x="0" y="24"/>
                      <a:pt x="22" y="2"/>
                    </a:cubicBezTo>
                    <a:cubicBezTo>
                      <a:pt x="23" y="1"/>
                      <a:pt x="24" y="0"/>
                      <a:pt x="25" y="0"/>
                    </a:cubicBezTo>
                    <a:cubicBezTo>
                      <a:pt x="27" y="0"/>
                      <a:pt x="28" y="1"/>
                      <a:pt x="29" y="2"/>
                    </a:cubicBezTo>
                    <a:cubicBezTo>
                      <a:pt x="51" y="23"/>
                      <a:pt x="52" y="59"/>
                      <a:pt x="31" y="82"/>
                    </a:cubicBezTo>
                    <a:cubicBezTo>
                      <a:pt x="30" y="83"/>
                      <a:pt x="29" y="83"/>
                      <a:pt x="27" y="83"/>
                    </a:cubicBezTo>
                    <a:cubicBezTo>
                      <a:pt x="27" y="83"/>
                      <a:pt x="27" y="83"/>
                      <a:pt x="27" y="83"/>
                    </a:cubicBezTo>
                    <a:close/>
                    <a:moveTo>
                      <a:pt x="26" y="13"/>
                    </a:moveTo>
                    <a:cubicBezTo>
                      <a:pt x="12" y="30"/>
                      <a:pt x="13" y="54"/>
                      <a:pt x="27" y="71"/>
                    </a:cubicBezTo>
                    <a:cubicBezTo>
                      <a:pt x="40" y="54"/>
                      <a:pt x="39" y="29"/>
                      <a:pt x="26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50" name="Группа 49"/>
            <p:cNvGrpSpPr/>
            <p:nvPr/>
          </p:nvGrpSpPr>
          <p:grpSpPr>
            <a:xfrm>
              <a:off x="540993" y="2140278"/>
              <a:ext cx="4903859" cy="1684832"/>
              <a:chOff x="540993" y="2140278"/>
              <a:chExt cx="4903859" cy="1684832"/>
            </a:xfrm>
          </p:grpSpPr>
          <p:grpSp>
            <p:nvGrpSpPr>
              <p:cNvPr id="51" name="Group 1136">
                <a:extLst>
                  <a:ext uri="{FF2B5EF4-FFF2-40B4-BE49-F238E27FC236}">
                    <a16:creationId xmlns:a16="http://schemas.microsoft.com/office/drawing/2014/main" xmlns="" id="{0E14C927-CE3A-D22A-9545-6954A1669F95}"/>
                  </a:ext>
                </a:extLst>
              </p:cNvPr>
              <p:cNvGrpSpPr/>
              <p:nvPr/>
            </p:nvGrpSpPr>
            <p:grpSpPr>
              <a:xfrm>
                <a:off x="982261" y="2208703"/>
                <a:ext cx="602812" cy="333481"/>
                <a:chOff x="6375401" y="5816600"/>
                <a:chExt cx="652463" cy="400050"/>
              </a:xfrm>
              <a:solidFill>
                <a:srgbClr val="562212"/>
              </a:solidFill>
            </p:grpSpPr>
            <p:sp>
              <p:nvSpPr>
                <p:cNvPr id="63" name="Freeform 142">
                  <a:extLst>
                    <a:ext uri="{FF2B5EF4-FFF2-40B4-BE49-F238E27FC236}">
                      <a16:creationId xmlns:a16="http://schemas.microsoft.com/office/drawing/2014/main" xmlns="" id="{8AAAA01C-2C74-1391-3D53-11D35B7550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99226" y="5816600"/>
                  <a:ext cx="406400" cy="400050"/>
                </a:xfrm>
                <a:custGeom>
                  <a:avLst/>
                  <a:gdLst>
                    <a:gd name="T0" fmla="*/ 123 w 139"/>
                    <a:gd name="T1" fmla="*/ 137 h 137"/>
                    <a:gd name="T2" fmla="*/ 16 w 139"/>
                    <a:gd name="T3" fmla="*/ 137 h 137"/>
                    <a:gd name="T4" fmla="*/ 0 w 139"/>
                    <a:gd name="T5" fmla="*/ 121 h 137"/>
                    <a:gd name="T6" fmla="*/ 0 w 139"/>
                    <a:gd name="T7" fmla="*/ 17 h 137"/>
                    <a:gd name="T8" fmla="*/ 16 w 139"/>
                    <a:gd name="T9" fmla="*/ 0 h 137"/>
                    <a:gd name="T10" fmla="*/ 123 w 139"/>
                    <a:gd name="T11" fmla="*/ 0 h 137"/>
                    <a:gd name="T12" fmla="*/ 139 w 139"/>
                    <a:gd name="T13" fmla="*/ 17 h 137"/>
                    <a:gd name="T14" fmla="*/ 139 w 139"/>
                    <a:gd name="T15" fmla="*/ 121 h 137"/>
                    <a:gd name="T16" fmla="*/ 123 w 139"/>
                    <a:gd name="T17" fmla="*/ 137 h 137"/>
                    <a:gd name="T18" fmla="*/ 16 w 139"/>
                    <a:gd name="T19" fmla="*/ 12 h 137"/>
                    <a:gd name="T20" fmla="*/ 12 w 139"/>
                    <a:gd name="T21" fmla="*/ 17 h 137"/>
                    <a:gd name="T22" fmla="*/ 12 w 139"/>
                    <a:gd name="T23" fmla="*/ 121 h 137"/>
                    <a:gd name="T24" fmla="*/ 16 w 139"/>
                    <a:gd name="T25" fmla="*/ 125 h 137"/>
                    <a:gd name="T26" fmla="*/ 123 w 139"/>
                    <a:gd name="T27" fmla="*/ 125 h 137"/>
                    <a:gd name="T28" fmla="*/ 127 w 139"/>
                    <a:gd name="T29" fmla="*/ 121 h 137"/>
                    <a:gd name="T30" fmla="*/ 127 w 139"/>
                    <a:gd name="T31" fmla="*/ 17 h 137"/>
                    <a:gd name="T32" fmla="*/ 123 w 139"/>
                    <a:gd name="T33" fmla="*/ 12 h 137"/>
                    <a:gd name="T34" fmla="*/ 16 w 139"/>
                    <a:gd name="T35" fmla="*/ 1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39" h="137">
                      <a:moveTo>
                        <a:pt x="123" y="137"/>
                      </a:moveTo>
                      <a:cubicBezTo>
                        <a:pt x="16" y="137"/>
                        <a:pt x="16" y="137"/>
                        <a:pt x="16" y="137"/>
                      </a:cubicBezTo>
                      <a:cubicBezTo>
                        <a:pt x="7" y="137"/>
                        <a:pt x="0" y="130"/>
                        <a:pt x="0" y="121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7" y="0"/>
                        <a:pt x="16" y="0"/>
                      </a:cubicBezTo>
                      <a:cubicBezTo>
                        <a:pt x="123" y="0"/>
                        <a:pt x="123" y="0"/>
                        <a:pt x="123" y="0"/>
                      </a:cubicBezTo>
                      <a:cubicBezTo>
                        <a:pt x="132" y="0"/>
                        <a:pt x="139" y="8"/>
                        <a:pt x="139" y="17"/>
                      </a:cubicBezTo>
                      <a:cubicBezTo>
                        <a:pt x="139" y="121"/>
                        <a:pt x="139" y="121"/>
                        <a:pt x="139" y="121"/>
                      </a:cubicBezTo>
                      <a:cubicBezTo>
                        <a:pt x="139" y="130"/>
                        <a:pt x="132" y="137"/>
                        <a:pt x="123" y="137"/>
                      </a:cubicBezTo>
                      <a:close/>
                      <a:moveTo>
                        <a:pt x="16" y="12"/>
                      </a:moveTo>
                      <a:cubicBezTo>
                        <a:pt x="14" y="12"/>
                        <a:pt x="12" y="14"/>
                        <a:pt x="12" y="17"/>
                      </a:cubicBezTo>
                      <a:cubicBezTo>
                        <a:pt x="12" y="121"/>
                        <a:pt x="12" y="121"/>
                        <a:pt x="12" y="121"/>
                      </a:cubicBezTo>
                      <a:cubicBezTo>
                        <a:pt x="12" y="123"/>
                        <a:pt x="14" y="125"/>
                        <a:pt x="16" y="125"/>
                      </a:cubicBezTo>
                      <a:cubicBezTo>
                        <a:pt x="123" y="125"/>
                        <a:pt x="123" y="125"/>
                        <a:pt x="123" y="125"/>
                      </a:cubicBezTo>
                      <a:cubicBezTo>
                        <a:pt x="125" y="125"/>
                        <a:pt x="127" y="123"/>
                        <a:pt x="127" y="121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27" y="14"/>
                        <a:pt x="125" y="12"/>
                        <a:pt x="123" y="12"/>
                      </a:cubicBezTo>
                      <a:lnTo>
                        <a:pt x="16" y="12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4" name="Freeform 143">
                  <a:extLst>
                    <a:ext uri="{FF2B5EF4-FFF2-40B4-BE49-F238E27FC236}">
                      <a16:creationId xmlns:a16="http://schemas.microsoft.com/office/drawing/2014/main" xmlns="" id="{82B6DC42-D2B7-27F5-7BA4-167A54D488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5401" y="5842000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7" y="33"/>
                        <a:pt x="0" y="26"/>
                        <a:pt x="0" y="16"/>
                      </a:cubicBezTo>
                      <a:cubicBezTo>
                        <a:pt x="0" y="7"/>
                        <a:pt x="7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5" name="Freeform 144">
                  <a:extLst>
                    <a:ext uri="{FF2B5EF4-FFF2-40B4-BE49-F238E27FC236}">
                      <a16:creationId xmlns:a16="http://schemas.microsoft.com/office/drawing/2014/main" xmlns="" id="{3840EA95-8782-C412-AF5D-2B60FAC23D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5401" y="5967413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7" y="33"/>
                        <a:pt x="0" y="26"/>
                        <a:pt x="0" y="16"/>
                      </a:cubicBezTo>
                      <a:cubicBezTo>
                        <a:pt x="0" y="7"/>
                        <a:pt x="7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6" name="Freeform 145">
                  <a:extLst>
                    <a:ext uri="{FF2B5EF4-FFF2-40B4-BE49-F238E27FC236}">
                      <a16:creationId xmlns:a16="http://schemas.microsoft.com/office/drawing/2014/main" xmlns="" id="{AC07E0B5-7183-7049-7B61-BC6A5A24FB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5401" y="6091238"/>
                  <a:ext cx="100013" cy="98425"/>
                </a:xfrm>
                <a:custGeom>
                  <a:avLst/>
                  <a:gdLst>
                    <a:gd name="T0" fmla="*/ 17 w 34"/>
                    <a:gd name="T1" fmla="*/ 34 h 34"/>
                    <a:gd name="T2" fmla="*/ 0 w 34"/>
                    <a:gd name="T3" fmla="*/ 17 h 34"/>
                    <a:gd name="T4" fmla="*/ 17 w 34"/>
                    <a:gd name="T5" fmla="*/ 0 h 34"/>
                    <a:gd name="T6" fmla="*/ 34 w 34"/>
                    <a:gd name="T7" fmla="*/ 17 h 34"/>
                    <a:gd name="T8" fmla="*/ 17 w 34"/>
                    <a:gd name="T9" fmla="*/ 34 h 34"/>
                    <a:gd name="T10" fmla="*/ 17 w 34"/>
                    <a:gd name="T11" fmla="*/ 12 h 34"/>
                    <a:gd name="T12" fmla="*/ 12 w 34"/>
                    <a:gd name="T13" fmla="*/ 17 h 34"/>
                    <a:gd name="T14" fmla="*/ 17 w 34"/>
                    <a:gd name="T15" fmla="*/ 22 h 34"/>
                    <a:gd name="T16" fmla="*/ 22 w 34"/>
                    <a:gd name="T17" fmla="*/ 17 h 34"/>
                    <a:gd name="T18" fmla="*/ 17 w 34"/>
                    <a:gd name="T19" fmla="*/ 1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4">
                      <a:moveTo>
                        <a:pt x="17" y="34"/>
                      </a:moveTo>
                      <a:cubicBezTo>
                        <a:pt x="7" y="34"/>
                        <a:pt x="0" y="27"/>
                        <a:pt x="0" y="17"/>
                      </a:cubicBezTo>
                      <a:cubicBezTo>
                        <a:pt x="0" y="8"/>
                        <a:pt x="7" y="0"/>
                        <a:pt x="17" y="0"/>
                      </a:cubicBezTo>
                      <a:cubicBezTo>
                        <a:pt x="26" y="0"/>
                        <a:pt x="34" y="8"/>
                        <a:pt x="34" y="17"/>
                      </a:cubicBezTo>
                      <a:cubicBezTo>
                        <a:pt x="34" y="27"/>
                        <a:pt x="26" y="34"/>
                        <a:pt x="17" y="34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5"/>
                        <a:pt x="12" y="17"/>
                      </a:cubicBezTo>
                      <a:cubicBezTo>
                        <a:pt x="12" y="20"/>
                        <a:pt x="14" y="22"/>
                        <a:pt x="17" y="22"/>
                      </a:cubicBezTo>
                      <a:cubicBezTo>
                        <a:pt x="19" y="22"/>
                        <a:pt x="22" y="20"/>
                        <a:pt x="22" y="17"/>
                      </a:cubicBezTo>
                      <a:cubicBezTo>
                        <a:pt x="22" y="15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7" name="Freeform 146">
                  <a:extLst>
                    <a:ext uri="{FF2B5EF4-FFF2-40B4-BE49-F238E27FC236}">
                      <a16:creationId xmlns:a16="http://schemas.microsoft.com/office/drawing/2014/main" xmlns="" id="{7875E769-0483-00B0-A9D5-4CC62A924E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488" y="5872163"/>
                  <a:ext cx="93663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8" name="Freeform 147">
                  <a:extLst>
                    <a:ext uri="{FF2B5EF4-FFF2-40B4-BE49-F238E27FC236}">
                      <a16:creationId xmlns:a16="http://schemas.microsoft.com/office/drawing/2014/main" xmlns="" id="{98AF7B12-02CF-19D0-F634-B4FF0BF2A6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488" y="6000750"/>
                  <a:ext cx="93663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9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2"/>
                        <a:pt x="32" y="6"/>
                      </a:cubicBezTo>
                      <a:cubicBezTo>
                        <a:pt x="32" y="9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9" name="Freeform 148">
                  <a:extLst>
                    <a:ext uri="{FF2B5EF4-FFF2-40B4-BE49-F238E27FC236}">
                      <a16:creationId xmlns:a16="http://schemas.microsoft.com/office/drawing/2014/main" xmlns="" id="{2BCBD11E-BB62-FB9D-F20B-639FB8B7A7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488" y="6122988"/>
                  <a:ext cx="93663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0" name="Freeform 149">
                  <a:extLst>
                    <a:ext uri="{FF2B5EF4-FFF2-40B4-BE49-F238E27FC236}">
                      <a16:creationId xmlns:a16="http://schemas.microsoft.com/office/drawing/2014/main" xmlns="" id="{CCE1495F-461C-01F9-075F-A3C5A75B6AF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7851" y="6091238"/>
                  <a:ext cx="100013" cy="98425"/>
                </a:xfrm>
                <a:custGeom>
                  <a:avLst/>
                  <a:gdLst>
                    <a:gd name="T0" fmla="*/ 17 w 34"/>
                    <a:gd name="T1" fmla="*/ 34 h 34"/>
                    <a:gd name="T2" fmla="*/ 0 w 34"/>
                    <a:gd name="T3" fmla="*/ 17 h 34"/>
                    <a:gd name="T4" fmla="*/ 17 w 34"/>
                    <a:gd name="T5" fmla="*/ 0 h 34"/>
                    <a:gd name="T6" fmla="*/ 34 w 34"/>
                    <a:gd name="T7" fmla="*/ 17 h 34"/>
                    <a:gd name="T8" fmla="*/ 17 w 34"/>
                    <a:gd name="T9" fmla="*/ 34 h 34"/>
                    <a:gd name="T10" fmla="*/ 17 w 34"/>
                    <a:gd name="T11" fmla="*/ 12 h 34"/>
                    <a:gd name="T12" fmla="*/ 12 w 34"/>
                    <a:gd name="T13" fmla="*/ 17 h 34"/>
                    <a:gd name="T14" fmla="*/ 17 w 34"/>
                    <a:gd name="T15" fmla="*/ 22 h 34"/>
                    <a:gd name="T16" fmla="*/ 22 w 34"/>
                    <a:gd name="T17" fmla="*/ 17 h 34"/>
                    <a:gd name="T18" fmla="*/ 17 w 34"/>
                    <a:gd name="T19" fmla="*/ 1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4">
                      <a:moveTo>
                        <a:pt x="17" y="34"/>
                      </a:moveTo>
                      <a:cubicBezTo>
                        <a:pt x="8" y="34"/>
                        <a:pt x="0" y="2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26" y="0"/>
                        <a:pt x="34" y="8"/>
                        <a:pt x="34" y="17"/>
                      </a:cubicBezTo>
                      <a:cubicBezTo>
                        <a:pt x="34" y="27"/>
                        <a:pt x="26" y="34"/>
                        <a:pt x="17" y="34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5"/>
                        <a:pt x="12" y="17"/>
                      </a:cubicBezTo>
                      <a:cubicBezTo>
                        <a:pt x="12" y="20"/>
                        <a:pt x="14" y="22"/>
                        <a:pt x="17" y="22"/>
                      </a:cubicBezTo>
                      <a:cubicBezTo>
                        <a:pt x="19" y="22"/>
                        <a:pt x="22" y="20"/>
                        <a:pt x="22" y="17"/>
                      </a:cubicBezTo>
                      <a:cubicBezTo>
                        <a:pt x="22" y="15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1" name="Freeform 150">
                  <a:extLst>
                    <a:ext uri="{FF2B5EF4-FFF2-40B4-BE49-F238E27FC236}">
                      <a16:creationId xmlns:a16="http://schemas.microsoft.com/office/drawing/2014/main" xmlns="" id="{7563B13D-7F05-2551-021B-B5599F6548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7851" y="5967413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8" y="33"/>
                        <a:pt x="0" y="26"/>
                        <a:pt x="0" y="16"/>
                      </a:cubicBezTo>
                      <a:cubicBezTo>
                        <a:pt x="0" y="7"/>
                        <a:pt x="8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2" name="Freeform 151">
                  <a:extLst>
                    <a:ext uri="{FF2B5EF4-FFF2-40B4-BE49-F238E27FC236}">
                      <a16:creationId xmlns:a16="http://schemas.microsoft.com/office/drawing/2014/main" xmlns="" id="{F6C0DC5A-4373-3A26-8A33-2C43FB0AD03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7851" y="5842000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8" y="33"/>
                        <a:pt x="0" y="26"/>
                        <a:pt x="0" y="16"/>
                      </a:cubicBezTo>
                      <a:cubicBezTo>
                        <a:pt x="0" y="7"/>
                        <a:pt x="8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3" name="Freeform 152">
                  <a:extLst>
                    <a:ext uri="{FF2B5EF4-FFF2-40B4-BE49-F238E27FC236}">
                      <a16:creationId xmlns:a16="http://schemas.microsoft.com/office/drawing/2014/main" xmlns="" id="{839AFA66-7D55-0027-43BC-46FC7A1015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0701" y="6122988"/>
                  <a:ext cx="92075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4" name="Freeform 153">
                  <a:extLst>
                    <a:ext uri="{FF2B5EF4-FFF2-40B4-BE49-F238E27FC236}">
                      <a16:creationId xmlns:a16="http://schemas.microsoft.com/office/drawing/2014/main" xmlns="" id="{EC948B47-9BB5-FAE7-D16F-86D3ECA85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0701" y="5997575"/>
                  <a:ext cx="92075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9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5" name="Freeform 154">
                  <a:extLst>
                    <a:ext uri="{FF2B5EF4-FFF2-40B4-BE49-F238E27FC236}">
                      <a16:creationId xmlns:a16="http://schemas.microsoft.com/office/drawing/2014/main" xmlns="" id="{D9BA9EA4-F2A2-D739-9943-CE9D46E78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0701" y="5872163"/>
                  <a:ext cx="92075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6" name="Freeform 155">
                  <a:extLst>
                    <a:ext uri="{FF2B5EF4-FFF2-40B4-BE49-F238E27FC236}">
                      <a16:creationId xmlns:a16="http://schemas.microsoft.com/office/drawing/2014/main" xmlns="" id="{5D10CE03-A8FA-AC03-4D16-CE78BBFFE9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3988" y="6053138"/>
                  <a:ext cx="158750" cy="153988"/>
                </a:xfrm>
                <a:custGeom>
                  <a:avLst/>
                  <a:gdLst>
                    <a:gd name="T0" fmla="*/ 7 w 54"/>
                    <a:gd name="T1" fmla="*/ 53 h 53"/>
                    <a:gd name="T2" fmla="*/ 3 w 54"/>
                    <a:gd name="T3" fmla="*/ 52 h 53"/>
                    <a:gd name="T4" fmla="*/ 3 w 54"/>
                    <a:gd name="T5" fmla="*/ 43 h 53"/>
                    <a:gd name="T6" fmla="*/ 44 w 54"/>
                    <a:gd name="T7" fmla="*/ 2 h 53"/>
                    <a:gd name="T8" fmla="*/ 52 w 54"/>
                    <a:gd name="T9" fmla="*/ 2 h 53"/>
                    <a:gd name="T10" fmla="*/ 52 w 54"/>
                    <a:gd name="T11" fmla="*/ 11 h 53"/>
                    <a:gd name="T12" fmla="*/ 11 w 54"/>
                    <a:gd name="T13" fmla="*/ 52 h 53"/>
                    <a:gd name="T14" fmla="*/ 7 w 54"/>
                    <a:gd name="T15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53">
                      <a:moveTo>
                        <a:pt x="7" y="53"/>
                      </a:moveTo>
                      <a:cubicBezTo>
                        <a:pt x="6" y="53"/>
                        <a:pt x="4" y="53"/>
                        <a:pt x="3" y="52"/>
                      </a:cubicBezTo>
                      <a:cubicBezTo>
                        <a:pt x="0" y="49"/>
                        <a:pt x="0" y="46"/>
                        <a:pt x="3" y="43"/>
                      </a:cubicBezTo>
                      <a:cubicBezTo>
                        <a:pt x="44" y="2"/>
                        <a:pt x="44" y="2"/>
                        <a:pt x="44" y="2"/>
                      </a:cubicBezTo>
                      <a:cubicBezTo>
                        <a:pt x="46" y="0"/>
                        <a:pt x="50" y="0"/>
                        <a:pt x="52" y="2"/>
                      </a:cubicBezTo>
                      <a:cubicBezTo>
                        <a:pt x="54" y="5"/>
                        <a:pt x="54" y="9"/>
                        <a:pt x="52" y="11"/>
                      </a:cubicBezTo>
                      <a:cubicBezTo>
                        <a:pt x="11" y="52"/>
                        <a:pt x="11" y="52"/>
                        <a:pt x="11" y="52"/>
                      </a:cubicBezTo>
                      <a:cubicBezTo>
                        <a:pt x="10" y="53"/>
                        <a:pt x="9" y="53"/>
                        <a:pt x="7" y="53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7" name="Freeform 156">
                  <a:extLst>
                    <a:ext uri="{FF2B5EF4-FFF2-40B4-BE49-F238E27FC236}">
                      <a16:creationId xmlns:a16="http://schemas.microsoft.com/office/drawing/2014/main" xmlns="" id="{AE94560E-9D59-C682-AE24-A7521D9B85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18288" y="5935663"/>
                  <a:ext cx="166688" cy="163513"/>
                </a:xfrm>
                <a:custGeom>
                  <a:avLst/>
                  <a:gdLst>
                    <a:gd name="T0" fmla="*/ 40 w 57"/>
                    <a:gd name="T1" fmla="*/ 56 h 56"/>
                    <a:gd name="T2" fmla="*/ 16 w 57"/>
                    <a:gd name="T3" fmla="*/ 56 h 56"/>
                    <a:gd name="T4" fmla="*/ 0 w 57"/>
                    <a:gd name="T5" fmla="*/ 39 h 56"/>
                    <a:gd name="T6" fmla="*/ 0 w 57"/>
                    <a:gd name="T7" fmla="*/ 16 h 56"/>
                    <a:gd name="T8" fmla="*/ 16 w 57"/>
                    <a:gd name="T9" fmla="*/ 0 h 56"/>
                    <a:gd name="T10" fmla="*/ 40 w 57"/>
                    <a:gd name="T11" fmla="*/ 0 h 56"/>
                    <a:gd name="T12" fmla="*/ 57 w 57"/>
                    <a:gd name="T13" fmla="*/ 16 h 56"/>
                    <a:gd name="T14" fmla="*/ 57 w 57"/>
                    <a:gd name="T15" fmla="*/ 39 h 56"/>
                    <a:gd name="T16" fmla="*/ 40 w 57"/>
                    <a:gd name="T17" fmla="*/ 56 h 56"/>
                    <a:gd name="T18" fmla="*/ 16 w 57"/>
                    <a:gd name="T19" fmla="*/ 12 h 56"/>
                    <a:gd name="T20" fmla="*/ 12 w 57"/>
                    <a:gd name="T21" fmla="*/ 16 h 56"/>
                    <a:gd name="T22" fmla="*/ 12 w 57"/>
                    <a:gd name="T23" fmla="*/ 39 h 56"/>
                    <a:gd name="T24" fmla="*/ 16 w 57"/>
                    <a:gd name="T25" fmla="*/ 44 h 56"/>
                    <a:gd name="T26" fmla="*/ 40 w 57"/>
                    <a:gd name="T27" fmla="*/ 44 h 56"/>
                    <a:gd name="T28" fmla="*/ 45 w 57"/>
                    <a:gd name="T29" fmla="*/ 39 h 56"/>
                    <a:gd name="T30" fmla="*/ 45 w 57"/>
                    <a:gd name="T31" fmla="*/ 16 h 56"/>
                    <a:gd name="T32" fmla="*/ 40 w 57"/>
                    <a:gd name="T33" fmla="*/ 12 h 56"/>
                    <a:gd name="T34" fmla="*/ 16 w 57"/>
                    <a:gd name="T35" fmla="*/ 12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7" h="56">
                      <a:moveTo>
                        <a:pt x="40" y="56"/>
                      </a:move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7" y="56"/>
                        <a:pt x="0" y="48"/>
                        <a:pt x="0" y="39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9" y="0"/>
                        <a:pt x="57" y="7"/>
                        <a:pt x="57" y="16"/>
                      </a:cubicBezTo>
                      <a:cubicBezTo>
                        <a:pt x="57" y="39"/>
                        <a:pt x="57" y="39"/>
                        <a:pt x="57" y="39"/>
                      </a:cubicBezTo>
                      <a:cubicBezTo>
                        <a:pt x="57" y="48"/>
                        <a:pt x="49" y="56"/>
                        <a:pt x="40" y="56"/>
                      </a:cubicBezTo>
                      <a:close/>
                      <a:moveTo>
                        <a:pt x="16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12" y="42"/>
                        <a:pt x="14" y="44"/>
                        <a:pt x="16" y="44"/>
                      </a:cubicBezTo>
                      <a:cubicBezTo>
                        <a:pt x="40" y="44"/>
                        <a:pt x="40" y="44"/>
                        <a:pt x="40" y="44"/>
                      </a:cubicBezTo>
                      <a:cubicBezTo>
                        <a:pt x="43" y="44"/>
                        <a:pt x="45" y="42"/>
                        <a:pt x="45" y="39"/>
                      </a:cubicBezTo>
                      <a:cubicBezTo>
                        <a:pt x="45" y="16"/>
                        <a:pt x="45" y="16"/>
                        <a:pt x="45" y="16"/>
                      </a:cubicBezTo>
                      <a:cubicBezTo>
                        <a:pt x="45" y="14"/>
                        <a:pt x="43" y="12"/>
                        <a:pt x="40" y="12"/>
                      </a:cubicBezTo>
                      <a:lnTo>
                        <a:pt x="16" y="12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A78D92CE-BF10-262B-6A9A-2E656B6264A0}"/>
                  </a:ext>
                </a:extLst>
              </p:cNvPr>
              <p:cNvSpPr txBox="1"/>
              <p:nvPr/>
            </p:nvSpPr>
            <p:spPr>
              <a:xfrm>
                <a:off x="540993" y="2566539"/>
                <a:ext cx="1464116" cy="979225"/>
              </a:xfrm>
              <a:prstGeom prst="rect">
                <a:avLst/>
              </a:prstGeom>
              <a:noFill/>
            </p:spPr>
            <p:txBody>
              <a:bodyPr wrap="square" lIns="82003" tIns="41002" rIns="82003" bIns="41002" rtlCol="0">
                <a:spAutoFit/>
              </a:bodyPr>
              <a:lstStyle/>
              <a:p>
                <a:pPr algn="ctr"/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Высоко-</a:t>
                </a:r>
                <a:b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</a:br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технологичное и инновационное оборудование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73AC069D-5113-2F2E-F146-57128622922C}"/>
                  </a:ext>
                </a:extLst>
              </p:cNvPr>
              <p:cNvSpPr txBox="1"/>
              <p:nvPr/>
            </p:nvSpPr>
            <p:spPr>
              <a:xfrm>
                <a:off x="3980736" y="2405627"/>
                <a:ext cx="1464116" cy="14194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82003" tIns="41002" rIns="82003" bIns="41002" rtlCol="0">
                <a:spAutoFit/>
              </a:bodyPr>
              <a:lstStyle/>
              <a:p>
                <a:pPr algn="ctr"/>
                <a:endParaRPr lang="ru-RU" sz="1200" dirty="0">
                  <a:solidFill>
                    <a:schemeClr val="bg1"/>
                  </a:solidFill>
                  <a:latin typeface="PT Sans" panose="020B0503020203020204" pitchFamily="34" charset="-52"/>
                </a:endParaRPr>
              </a:p>
              <a:p>
                <a:pPr algn="ctr"/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Оборудование в сфере переработки и хранения с</a:t>
                </a:r>
                <a:r>
                  <a:rPr lang="en-US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/</a:t>
                </a:r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х продукции</a:t>
                </a:r>
              </a:p>
            </p:txBody>
          </p:sp>
          <p:grpSp>
            <p:nvGrpSpPr>
              <p:cNvPr id="54" name="Group 1007">
                <a:extLst>
                  <a:ext uri="{FF2B5EF4-FFF2-40B4-BE49-F238E27FC236}">
                    <a16:creationId xmlns:a16="http://schemas.microsoft.com/office/drawing/2014/main" xmlns="" id="{8AA4E0FD-6E39-5C2A-3CF1-11FA3775FA2E}"/>
                  </a:ext>
                </a:extLst>
              </p:cNvPr>
              <p:cNvGrpSpPr/>
              <p:nvPr/>
            </p:nvGrpSpPr>
            <p:grpSpPr>
              <a:xfrm>
                <a:off x="2824143" y="2140278"/>
                <a:ext cx="494159" cy="436129"/>
                <a:chOff x="6081713" y="3184525"/>
                <a:chExt cx="1044575" cy="1123950"/>
              </a:xfrm>
              <a:solidFill>
                <a:srgbClr val="562212"/>
              </a:solidFill>
            </p:grpSpPr>
            <p:sp>
              <p:nvSpPr>
                <p:cNvPr id="56" name="Freeform 1183">
                  <a:extLst>
                    <a:ext uri="{FF2B5EF4-FFF2-40B4-BE49-F238E27FC236}">
                      <a16:creationId xmlns:a16="http://schemas.microsoft.com/office/drawing/2014/main" xmlns="" id="{E0FF98EA-B663-242D-195F-8B74FFBAB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9675" y="3530600"/>
                  <a:ext cx="196850" cy="38100"/>
                </a:xfrm>
                <a:custGeom>
                  <a:avLst/>
                  <a:gdLst>
                    <a:gd name="T0" fmla="*/ 55 w 61"/>
                    <a:gd name="T1" fmla="*/ 12 h 12"/>
                    <a:gd name="T2" fmla="*/ 6 w 61"/>
                    <a:gd name="T3" fmla="*/ 12 h 12"/>
                    <a:gd name="T4" fmla="*/ 0 w 61"/>
                    <a:gd name="T5" fmla="*/ 6 h 12"/>
                    <a:gd name="T6" fmla="*/ 6 w 61"/>
                    <a:gd name="T7" fmla="*/ 0 h 12"/>
                    <a:gd name="T8" fmla="*/ 55 w 61"/>
                    <a:gd name="T9" fmla="*/ 0 h 12"/>
                    <a:gd name="T10" fmla="*/ 61 w 61"/>
                    <a:gd name="T11" fmla="*/ 6 h 12"/>
                    <a:gd name="T12" fmla="*/ 55 w 61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" h="12">
                      <a:moveTo>
                        <a:pt x="55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8" y="0"/>
                        <a:pt x="61" y="3"/>
                        <a:pt x="61" y="6"/>
                      </a:cubicBezTo>
                      <a:cubicBezTo>
                        <a:pt x="61" y="10"/>
                        <a:pt x="58" y="12"/>
                        <a:pt x="55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7" name="Freeform 1184">
                  <a:extLst>
                    <a:ext uri="{FF2B5EF4-FFF2-40B4-BE49-F238E27FC236}">
                      <a16:creationId xmlns:a16="http://schemas.microsoft.com/office/drawing/2014/main" xmlns="" id="{0504CE28-13E3-98BC-190D-B6E012909B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1713" y="4270375"/>
                  <a:ext cx="923925" cy="38100"/>
                </a:xfrm>
                <a:custGeom>
                  <a:avLst/>
                  <a:gdLst>
                    <a:gd name="T0" fmla="*/ 280 w 286"/>
                    <a:gd name="T1" fmla="*/ 12 h 12"/>
                    <a:gd name="T2" fmla="*/ 6 w 286"/>
                    <a:gd name="T3" fmla="*/ 12 h 12"/>
                    <a:gd name="T4" fmla="*/ 0 w 286"/>
                    <a:gd name="T5" fmla="*/ 6 h 12"/>
                    <a:gd name="T6" fmla="*/ 6 w 286"/>
                    <a:gd name="T7" fmla="*/ 0 h 12"/>
                    <a:gd name="T8" fmla="*/ 280 w 286"/>
                    <a:gd name="T9" fmla="*/ 0 h 12"/>
                    <a:gd name="T10" fmla="*/ 286 w 286"/>
                    <a:gd name="T11" fmla="*/ 6 h 12"/>
                    <a:gd name="T12" fmla="*/ 280 w 28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6" h="12">
                      <a:moveTo>
                        <a:pt x="280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cubicBezTo>
                        <a:pt x="283" y="0"/>
                        <a:pt x="286" y="3"/>
                        <a:pt x="286" y="6"/>
                      </a:cubicBezTo>
                      <a:cubicBezTo>
                        <a:pt x="286" y="10"/>
                        <a:pt x="283" y="12"/>
                        <a:pt x="280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8" name="Freeform 1185">
                  <a:extLst>
                    <a:ext uri="{FF2B5EF4-FFF2-40B4-BE49-F238E27FC236}">
                      <a16:creationId xmlns:a16="http://schemas.microsoft.com/office/drawing/2014/main" xmlns="" id="{009B0552-5845-B442-EBB2-ED7D08F6D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5875" y="3184525"/>
                  <a:ext cx="760413" cy="314325"/>
                </a:xfrm>
                <a:custGeom>
                  <a:avLst/>
                  <a:gdLst>
                    <a:gd name="T0" fmla="*/ 6 w 235"/>
                    <a:gd name="T1" fmla="*/ 97 h 97"/>
                    <a:gd name="T2" fmla="*/ 5 w 235"/>
                    <a:gd name="T3" fmla="*/ 97 h 97"/>
                    <a:gd name="T4" fmla="*/ 0 w 235"/>
                    <a:gd name="T5" fmla="*/ 90 h 97"/>
                    <a:gd name="T6" fmla="*/ 45 w 235"/>
                    <a:gd name="T7" fmla="*/ 52 h 97"/>
                    <a:gd name="T8" fmla="*/ 68 w 235"/>
                    <a:gd name="T9" fmla="*/ 59 h 97"/>
                    <a:gd name="T10" fmla="*/ 111 w 235"/>
                    <a:gd name="T11" fmla="*/ 36 h 97"/>
                    <a:gd name="T12" fmla="*/ 132 w 235"/>
                    <a:gd name="T13" fmla="*/ 40 h 97"/>
                    <a:gd name="T14" fmla="*/ 161 w 235"/>
                    <a:gd name="T15" fmla="*/ 27 h 97"/>
                    <a:gd name="T16" fmla="*/ 198 w 235"/>
                    <a:gd name="T17" fmla="*/ 0 h 97"/>
                    <a:gd name="T18" fmla="*/ 235 w 235"/>
                    <a:gd name="T19" fmla="*/ 28 h 97"/>
                    <a:gd name="T20" fmla="*/ 230 w 235"/>
                    <a:gd name="T21" fmla="*/ 36 h 97"/>
                    <a:gd name="T22" fmla="*/ 223 w 235"/>
                    <a:gd name="T23" fmla="*/ 31 h 97"/>
                    <a:gd name="T24" fmla="*/ 198 w 235"/>
                    <a:gd name="T25" fmla="*/ 12 h 97"/>
                    <a:gd name="T26" fmla="*/ 172 w 235"/>
                    <a:gd name="T27" fmla="*/ 35 h 97"/>
                    <a:gd name="T28" fmla="*/ 169 w 235"/>
                    <a:gd name="T29" fmla="*/ 39 h 97"/>
                    <a:gd name="T30" fmla="*/ 164 w 235"/>
                    <a:gd name="T31" fmla="*/ 40 h 97"/>
                    <a:gd name="T32" fmla="*/ 158 w 235"/>
                    <a:gd name="T33" fmla="*/ 39 h 97"/>
                    <a:gd name="T34" fmla="*/ 140 w 235"/>
                    <a:gd name="T35" fmla="*/ 51 h 97"/>
                    <a:gd name="T36" fmla="*/ 136 w 235"/>
                    <a:gd name="T37" fmla="*/ 54 h 97"/>
                    <a:gd name="T38" fmla="*/ 131 w 235"/>
                    <a:gd name="T39" fmla="*/ 53 h 97"/>
                    <a:gd name="T40" fmla="*/ 111 w 235"/>
                    <a:gd name="T41" fmla="*/ 48 h 97"/>
                    <a:gd name="T42" fmla="*/ 75 w 235"/>
                    <a:gd name="T43" fmla="*/ 70 h 97"/>
                    <a:gd name="T44" fmla="*/ 71 w 235"/>
                    <a:gd name="T45" fmla="*/ 73 h 97"/>
                    <a:gd name="T46" fmla="*/ 66 w 235"/>
                    <a:gd name="T47" fmla="*/ 72 h 97"/>
                    <a:gd name="T48" fmla="*/ 45 w 235"/>
                    <a:gd name="T49" fmla="*/ 64 h 97"/>
                    <a:gd name="T50" fmla="*/ 12 w 235"/>
                    <a:gd name="T51" fmla="*/ 92 h 97"/>
                    <a:gd name="T52" fmla="*/ 6 w 235"/>
                    <a:gd name="T53" fmla="*/ 9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35" h="97">
                      <a:moveTo>
                        <a:pt x="6" y="97"/>
                      </a:moveTo>
                      <a:cubicBezTo>
                        <a:pt x="6" y="97"/>
                        <a:pt x="5" y="97"/>
                        <a:pt x="5" y="97"/>
                      </a:cubicBezTo>
                      <a:cubicBezTo>
                        <a:pt x="2" y="96"/>
                        <a:pt x="0" y="93"/>
                        <a:pt x="0" y="90"/>
                      </a:cubicBezTo>
                      <a:cubicBezTo>
                        <a:pt x="4" y="68"/>
                        <a:pt x="23" y="52"/>
                        <a:pt x="45" y="52"/>
                      </a:cubicBezTo>
                      <a:cubicBezTo>
                        <a:pt x="54" y="52"/>
                        <a:pt x="61" y="54"/>
                        <a:pt x="68" y="59"/>
                      </a:cubicBezTo>
                      <a:cubicBezTo>
                        <a:pt x="78" y="45"/>
                        <a:pt x="94" y="36"/>
                        <a:pt x="111" y="36"/>
                      </a:cubicBezTo>
                      <a:cubicBezTo>
                        <a:pt x="118" y="36"/>
                        <a:pt x="125" y="37"/>
                        <a:pt x="132" y="40"/>
                      </a:cubicBezTo>
                      <a:cubicBezTo>
                        <a:pt x="138" y="31"/>
                        <a:pt x="150" y="26"/>
                        <a:pt x="161" y="27"/>
                      </a:cubicBezTo>
                      <a:cubicBezTo>
                        <a:pt x="166" y="11"/>
                        <a:pt x="181" y="0"/>
                        <a:pt x="198" y="0"/>
                      </a:cubicBezTo>
                      <a:cubicBezTo>
                        <a:pt x="215" y="0"/>
                        <a:pt x="230" y="11"/>
                        <a:pt x="235" y="28"/>
                      </a:cubicBezTo>
                      <a:cubicBezTo>
                        <a:pt x="235" y="31"/>
                        <a:pt x="234" y="35"/>
                        <a:pt x="230" y="36"/>
                      </a:cubicBezTo>
                      <a:cubicBezTo>
                        <a:pt x="227" y="36"/>
                        <a:pt x="224" y="34"/>
                        <a:pt x="223" y="31"/>
                      </a:cubicBezTo>
                      <a:cubicBezTo>
                        <a:pt x="220" y="20"/>
                        <a:pt x="210" y="12"/>
                        <a:pt x="198" y="12"/>
                      </a:cubicBezTo>
                      <a:cubicBezTo>
                        <a:pt x="185" y="12"/>
                        <a:pt x="173" y="22"/>
                        <a:pt x="172" y="35"/>
                      </a:cubicBezTo>
                      <a:cubicBezTo>
                        <a:pt x="172" y="36"/>
                        <a:pt x="171" y="38"/>
                        <a:pt x="169" y="39"/>
                      </a:cubicBezTo>
                      <a:cubicBezTo>
                        <a:pt x="168" y="40"/>
                        <a:pt x="166" y="40"/>
                        <a:pt x="164" y="40"/>
                      </a:cubicBezTo>
                      <a:cubicBezTo>
                        <a:pt x="162" y="39"/>
                        <a:pt x="160" y="39"/>
                        <a:pt x="158" y="39"/>
                      </a:cubicBezTo>
                      <a:cubicBezTo>
                        <a:pt x="150" y="39"/>
                        <a:pt x="143" y="43"/>
                        <a:pt x="140" y="51"/>
                      </a:cubicBezTo>
                      <a:cubicBezTo>
                        <a:pt x="139" y="52"/>
                        <a:pt x="138" y="53"/>
                        <a:pt x="136" y="54"/>
                      </a:cubicBezTo>
                      <a:cubicBezTo>
                        <a:pt x="135" y="54"/>
                        <a:pt x="133" y="54"/>
                        <a:pt x="131" y="53"/>
                      </a:cubicBezTo>
                      <a:cubicBezTo>
                        <a:pt x="125" y="50"/>
                        <a:pt x="118" y="48"/>
                        <a:pt x="111" y="48"/>
                      </a:cubicBezTo>
                      <a:cubicBezTo>
                        <a:pt x="96" y="48"/>
                        <a:pt x="82" y="56"/>
                        <a:pt x="75" y="70"/>
                      </a:cubicBezTo>
                      <a:cubicBezTo>
                        <a:pt x="75" y="71"/>
                        <a:pt x="73" y="73"/>
                        <a:pt x="71" y="73"/>
                      </a:cubicBezTo>
                      <a:cubicBezTo>
                        <a:pt x="70" y="73"/>
                        <a:pt x="68" y="73"/>
                        <a:pt x="66" y="72"/>
                      </a:cubicBezTo>
                      <a:cubicBezTo>
                        <a:pt x="60" y="67"/>
                        <a:pt x="53" y="64"/>
                        <a:pt x="45" y="64"/>
                      </a:cubicBezTo>
                      <a:cubicBezTo>
                        <a:pt x="29" y="64"/>
                        <a:pt x="15" y="76"/>
                        <a:pt x="12" y="92"/>
                      </a:cubicBezTo>
                      <a:cubicBezTo>
                        <a:pt x="12" y="95"/>
                        <a:pt x="9" y="97"/>
                        <a:pt x="6" y="9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9" name="Freeform 1186">
                  <a:extLst>
                    <a:ext uri="{FF2B5EF4-FFF2-40B4-BE49-F238E27FC236}">
                      <a16:creationId xmlns:a16="http://schemas.microsoft.com/office/drawing/2014/main" xmlns="" id="{99B902C1-B971-6E73-9FCF-54D7CCBFA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3150" y="3983038"/>
                  <a:ext cx="180975" cy="258763"/>
                </a:xfrm>
                <a:custGeom>
                  <a:avLst/>
                  <a:gdLst>
                    <a:gd name="T0" fmla="*/ 6 w 56"/>
                    <a:gd name="T1" fmla="*/ 80 h 80"/>
                    <a:gd name="T2" fmla="*/ 0 w 56"/>
                    <a:gd name="T3" fmla="*/ 74 h 80"/>
                    <a:gd name="T4" fmla="*/ 0 w 56"/>
                    <a:gd name="T5" fmla="*/ 19 h 80"/>
                    <a:gd name="T6" fmla="*/ 13 w 56"/>
                    <a:gd name="T7" fmla="*/ 0 h 80"/>
                    <a:gd name="T8" fmla="*/ 50 w 56"/>
                    <a:gd name="T9" fmla="*/ 0 h 80"/>
                    <a:gd name="T10" fmla="*/ 56 w 56"/>
                    <a:gd name="T11" fmla="*/ 6 h 80"/>
                    <a:gd name="T12" fmla="*/ 50 w 56"/>
                    <a:gd name="T13" fmla="*/ 12 h 80"/>
                    <a:gd name="T14" fmla="*/ 14 w 56"/>
                    <a:gd name="T15" fmla="*/ 12 h 80"/>
                    <a:gd name="T16" fmla="*/ 12 w 56"/>
                    <a:gd name="T17" fmla="*/ 19 h 80"/>
                    <a:gd name="T18" fmla="*/ 12 w 56"/>
                    <a:gd name="T19" fmla="*/ 74 h 80"/>
                    <a:gd name="T20" fmla="*/ 6 w 56"/>
                    <a:gd name="T21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0">
                      <a:moveTo>
                        <a:pt x="6" y="80"/>
                      </a:moveTo>
                      <a:cubicBezTo>
                        <a:pt x="3" y="80"/>
                        <a:pt x="0" y="77"/>
                        <a:pt x="0" y="74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8"/>
                        <a:pt x="6" y="0"/>
                        <a:pt x="13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3" y="0"/>
                        <a:pt x="56" y="3"/>
                        <a:pt x="56" y="6"/>
                      </a:cubicBezTo>
                      <a:cubicBezTo>
                        <a:pt x="56" y="9"/>
                        <a:pt x="53" y="12"/>
                        <a:pt x="50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3"/>
                        <a:pt x="12" y="15"/>
                        <a:pt x="12" y="19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12" y="77"/>
                        <a:pt x="9" y="80"/>
                        <a:pt x="6" y="80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0" name="Freeform 1187">
                  <a:extLst>
                    <a:ext uri="{FF2B5EF4-FFF2-40B4-BE49-F238E27FC236}">
                      <a16:creationId xmlns:a16="http://schemas.microsoft.com/office/drawing/2014/main" xmlns="" id="{E8B7E4DB-1242-55B7-47A0-7605E83EE9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8725" y="3586163"/>
                  <a:ext cx="147638" cy="652463"/>
                </a:xfrm>
                <a:custGeom>
                  <a:avLst/>
                  <a:gdLst>
                    <a:gd name="T0" fmla="*/ 40 w 46"/>
                    <a:gd name="T1" fmla="*/ 202 h 202"/>
                    <a:gd name="T2" fmla="*/ 34 w 46"/>
                    <a:gd name="T3" fmla="*/ 196 h 202"/>
                    <a:gd name="T4" fmla="*/ 34 w 46"/>
                    <a:gd name="T5" fmla="*/ 12 h 202"/>
                    <a:gd name="T6" fmla="*/ 12 w 46"/>
                    <a:gd name="T7" fmla="*/ 12 h 202"/>
                    <a:gd name="T8" fmla="*/ 12 w 46"/>
                    <a:gd name="T9" fmla="*/ 196 h 202"/>
                    <a:gd name="T10" fmla="*/ 6 w 46"/>
                    <a:gd name="T11" fmla="*/ 202 h 202"/>
                    <a:gd name="T12" fmla="*/ 0 w 46"/>
                    <a:gd name="T13" fmla="*/ 196 h 202"/>
                    <a:gd name="T14" fmla="*/ 0 w 46"/>
                    <a:gd name="T15" fmla="*/ 6 h 202"/>
                    <a:gd name="T16" fmla="*/ 6 w 46"/>
                    <a:gd name="T17" fmla="*/ 0 h 202"/>
                    <a:gd name="T18" fmla="*/ 40 w 46"/>
                    <a:gd name="T19" fmla="*/ 0 h 202"/>
                    <a:gd name="T20" fmla="*/ 46 w 46"/>
                    <a:gd name="T21" fmla="*/ 6 h 202"/>
                    <a:gd name="T22" fmla="*/ 46 w 46"/>
                    <a:gd name="T23" fmla="*/ 196 h 202"/>
                    <a:gd name="T24" fmla="*/ 40 w 46"/>
                    <a:gd name="T25" fmla="*/ 20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202">
                      <a:moveTo>
                        <a:pt x="40" y="202"/>
                      </a:moveTo>
                      <a:cubicBezTo>
                        <a:pt x="36" y="202"/>
                        <a:pt x="34" y="200"/>
                        <a:pt x="34" y="196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2" y="196"/>
                        <a:pt x="12" y="196"/>
                        <a:pt x="12" y="196"/>
                      </a:cubicBezTo>
                      <a:cubicBezTo>
                        <a:pt x="12" y="200"/>
                        <a:pt x="10" y="202"/>
                        <a:pt x="6" y="202"/>
                      </a:cubicBezTo>
                      <a:cubicBezTo>
                        <a:pt x="3" y="202"/>
                        <a:pt x="0" y="200"/>
                        <a:pt x="0" y="19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3" y="0"/>
                        <a:pt x="46" y="2"/>
                        <a:pt x="46" y="6"/>
                      </a:cubicBezTo>
                      <a:cubicBezTo>
                        <a:pt x="46" y="196"/>
                        <a:pt x="46" y="196"/>
                        <a:pt x="46" y="196"/>
                      </a:cubicBezTo>
                      <a:cubicBezTo>
                        <a:pt x="46" y="200"/>
                        <a:pt x="43" y="202"/>
                        <a:pt x="40" y="20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" name="Freeform 1188">
                  <a:extLst>
                    <a:ext uri="{FF2B5EF4-FFF2-40B4-BE49-F238E27FC236}">
                      <a16:creationId xmlns:a16="http://schemas.microsoft.com/office/drawing/2014/main" xmlns="" id="{607584E1-E6EA-1091-1B81-2D358A7795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4300" y="3860800"/>
                  <a:ext cx="496888" cy="374650"/>
                </a:xfrm>
                <a:custGeom>
                  <a:avLst/>
                  <a:gdLst>
                    <a:gd name="T0" fmla="*/ 148 w 154"/>
                    <a:gd name="T1" fmla="*/ 116 h 116"/>
                    <a:gd name="T2" fmla="*/ 142 w 154"/>
                    <a:gd name="T3" fmla="*/ 110 h 116"/>
                    <a:gd name="T4" fmla="*/ 142 w 154"/>
                    <a:gd name="T5" fmla="*/ 31 h 116"/>
                    <a:gd name="T6" fmla="*/ 129 w 154"/>
                    <a:gd name="T7" fmla="*/ 16 h 116"/>
                    <a:gd name="T8" fmla="*/ 108 w 154"/>
                    <a:gd name="T9" fmla="*/ 34 h 116"/>
                    <a:gd name="T10" fmla="*/ 100 w 154"/>
                    <a:gd name="T11" fmla="*/ 33 h 116"/>
                    <a:gd name="T12" fmla="*/ 79 w 154"/>
                    <a:gd name="T13" fmla="*/ 14 h 116"/>
                    <a:gd name="T14" fmla="*/ 58 w 154"/>
                    <a:gd name="T15" fmla="*/ 33 h 116"/>
                    <a:gd name="T16" fmla="*/ 50 w 154"/>
                    <a:gd name="T17" fmla="*/ 33 h 116"/>
                    <a:gd name="T18" fmla="*/ 31 w 154"/>
                    <a:gd name="T19" fmla="*/ 15 h 116"/>
                    <a:gd name="T20" fmla="*/ 10 w 154"/>
                    <a:gd name="T21" fmla="*/ 33 h 116"/>
                    <a:gd name="T22" fmla="*/ 2 w 154"/>
                    <a:gd name="T23" fmla="*/ 33 h 116"/>
                    <a:gd name="T24" fmla="*/ 2 w 154"/>
                    <a:gd name="T25" fmla="*/ 24 h 116"/>
                    <a:gd name="T26" fmla="*/ 27 w 154"/>
                    <a:gd name="T27" fmla="*/ 3 h 116"/>
                    <a:gd name="T28" fmla="*/ 35 w 154"/>
                    <a:gd name="T29" fmla="*/ 3 h 116"/>
                    <a:gd name="T30" fmla="*/ 54 w 154"/>
                    <a:gd name="T31" fmla="*/ 21 h 116"/>
                    <a:gd name="T32" fmla="*/ 75 w 154"/>
                    <a:gd name="T33" fmla="*/ 2 h 116"/>
                    <a:gd name="T34" fmla="*/ 83 w 154"/>
                    <a:gd name="T35" fmla="*/ 2 h 116"/>
                    <a:gd name="T36" fmla="*/ 104 w 154"/>
                    <a:gd name="T37" fmla="*/ 21 h 116"/>
                    <a:gd name="T38" fmla="*/ 126 w 154"/>
                    <a:gd name="T39" fmla="*/ 2 h 116"/>
                    <a:gd name="T40" fmla="*/ 130 w 154"/>
                    <a:gd name="T41" fmla="*/ 1 h 116"/>
                    <a:gd name="T42" fmla="*/ 134 w 154"/>
                    <a:gd name="T43" fmla="*/ 3 h 116"/>
                    <a:gd name="T44" fmla="*/ 152 w 154"/>
                    <a:gd name="T45" fmla="*/ 25 h 116"/>
                    <a:gd name="T46" fmla="*/ 154 w 154"/>
                    <a:gd name="T47" fmla="*/ 29 h 116"/>
                    <a:gd name="T48" fmla="*/ 154 w 154"/>
                    <a:gd name="T49" fmla="*/ 110 h 116"/>
                    <a:gd name="T50" fmla="*/ 148 w 154"/>
                    <a:gd name="T51" fmla="*/ 11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54" h="116">
                      <a:moveTo>
                        <a:pt x="148" y="116"/>
                      </a:moveTo>
                      <a:cubicBezTo>
                        <a:pt x="145" y="116"/>
                        <a:pt x="142" y="114"/>
                        <a:pt x="142" y="110"/>
                      </a:cubicBezTo>
                      <a:cubicBezTo>
                        <a:pt x="142" y="31"/>
                        <a:pt x="142" y="31"/>
                        <a:pt x="142" y="31"/>
                      </a:cubicBezTo>
                      <a:cubicBezTo>
                        <a:pt x="129" y="16"/>
                        <a:pt x="129" y="16"/>
                        <a:pt x="129" y="16"/>
                      </a:cubicBezTo>
                      <a:cubicBezTo>
                        <a:pt x="108" y="34"/>
                        <a:pt x="108" y="34"/>
                        <a:pt x="108" y="34"/>
                      </a:cubicBezTo>
                      <a:cubicBezTo>
                        <a:pt x="105" y="35"/>
                        <a:pt x="102" y="35"/>
                        <a:pt x="100" y="33"/>
                      </a:cubicBezTo>
                      <a:cubicBezTo>
                        <a:pt x="79" y="14"/>
                        <a:pt x="79" y="14"/>
                        <a:pt x="79" y="14"/>
                      </a:cubicBez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5" y="35"/>
                        <a:pt x="52" y="35"/>
                        <a:pt x="50" y="33"/>
                      </a:cubicBezTo>
                      <a:cubicBezTo>
                        <a:pt x="31" y="15"/>
                        <a:pt x="31" y="15"/>
                        <a:pt x="31" y="15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8" y="36"/>
                        <a:pt x="4" y="35"/>
                        <a:pt x="2" y="33"/>
                      </a:cubicBezTo>
                      <a:cubicBezTo>
                        <a:pt x="0" y="30"/>
                        <a:pt x="0" y="27"/>
                        <a:pt x="2" y="24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9" y="1"/>
                        <a:pt x="33" y="1"/>
                        <a:pt x="35" y="3"/>
                      </a:cubicBezTo>
                      <a:cubicBezTo>
                        <a:pt x="54" y="21"/>
                        <a:pt x="54" y="21"/>
                        <a:pt x="54" y="21"/>
                      </a:cubicBezTo>
                      <a:cubicBezTo>
                        <a:pt x="75" y="2"/>
                        <a:pt x="75" y="2"/>
                        <a:pt x="75" y="2"/>
                      </a:cubicBezTo>
                      <a:cubicBezTo>
                        <a:pt x="77" y="0"/>
                        <a:pt x="81" y="0"/>
                        <a:pt x="83" y="2"/>
                      </a:cubicBezTo>
                      <a:cubicBezTo>
                        <a:pt x="104" y="21"/>
                        <a:pt x="104" y="21"/>
                        <a:pt x="104" y="21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7" y="1"/>
                        <a:pt x="129" y="1"/>
                        <a:pt x="130" y="1"/>
                      </a:cubicBezTo>
                      <a:cubicBezTo>
                        <a:pt x="132" y="1"/>
                        <a:pt x="133" y="2"/>
                        <a:pt x="134" y="3"/>
                      </a:cubicBezTo>
                      <a:cubicBezTo>
                        <a:pt x="152" y="25"/>
                        <a:pt x="152" y="25"/>
                        <a:pt x="152" y="25"/>
                      </a:cubicBezTo>
                      <a:cubicBezTo>
                        <a:pt x="153" y="26"/>
                        <a:pt x="154" y="28"/>
                        <a:pt x="154" y="29"/>
                      </a:cubicBezTo>
                      <a:cubicBezTo>
                        <a:pt x="154" y="110"/>
                        <a:pt x="154" y="110"/>
                        <a:pt x="154" y="110"/>
                      </a:cubicBezTo>
                      <a:cubicBezTo>
                        <a:pt x="154" y="114"/>
                        <a:pt x="151" y="116"/>
                        <a:pt x="148" y="1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2" name="Freeform 1189">
                  <a:extLst>
                    <a:ext uri="{FF2B5EF4-FFF2-40B4-BE49-F238E27FC236}">
                      <a16:creationId xmlns:a16="http://schemas.microsoft.com/office/drawing/2014/main" xmlns="" id="{26E95604-ACA9-626E-31C2-374F090A7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9700" y="4027488"/>
                  <a:ext cx="390525" cy="39688"/>
                </a:xfrm>
                <a:custGeom>
                  <a:avLst/>
                  <a:gdLst>
                    <a:gd name="T0" fmla="*/ 115 w 121"/>
                    <a:gd name="T1" fmla="*/ 12 h 12"/>
                    <a:gd name="T2" fmla="*/ 6 w 121"/>
                    <a:gd name="T3" fmla="*/ 12 h 12"/>
                    <a:gd name="T4" fmla="*/ 0 w 121"/>
                    <a:gd name="T5" fmla="*/ 6 h 12"/>
                    <a:gd name="T6" fmla="*/ 6 w 121"/>
                    <a:gd name="T7" fmla="*/ 0 h 12"/>
                    <a:gd name="T8" fmla="*/ 115 w 121"/>
                    <a:gd name="T9" fmla="*/ 0 h 12"/>
                    <a:gd name="T10" fmla="*/ 121 w 121"/>
                    <a:gd name="T11" fmla="*/ 6 h 12"/>
                    <a:gd name="T12" fmla="*/ 115 w 121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1" h="12">
                      <a:moveTo>
                        <a:pt x="115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9" y="0"/>
                        <a:pt x="121" y="3"/>
                        <a:pt x="121" y="6"/>
                      </a:cubicBezTo>
                      <a:cubicBezTo>
                        <a:pt x="121" y="10"/>
                        <a:pt x="119" y="12"/>
                        <a:pt x="115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1499F7F-BE00-6F75-E9C0-C01401C7BE56}"/>
                  </a:ext>
                </a:extLst>
              </p:cNvPr>
              <p:cNvSpPr txBox="1"/>
              <p:nvPr/>
            </p:nvSpPr>
            <p:spPr>
              <a:xfrm>
                <a:off x="2307276" y="2596116"/>
                <a:ext cx="1464116" cy="538966"/>
              </a:xfrm>
              <a:prstGeom prst="rect">
                <a:avLst/>
              </a:prstGeom>
              <a:noFill/>
            </p:spPr>
            <p:txBody>
              <a:bodyPr wrap="square" lIns="82003" tIns="41002" rIns="82003" bIns="41002" rtlCol="0">
                <a:spAutoFit/>
              </a:bodyPr>
              <a:lstStyle/>
              <a:p>
                <a:pPr algn="ctr"/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Промышленное оборудование </a:t>
                </a:r>
              </a:p>
            </p:txBody>
          </p: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5AF40432-4958-5CD9-3654-062E8CC08882}"/>
              </a:ext>
            </a:extLst>
          </p:cNvPr>
          <p:cNvSpPr txBox="1"/>
          <p:nvPr/>
        </p:nvSpPr>
        <p:spPr>
          <a:xfrm>
            <a:off x="6956268" y="4278356"/>
            <a:ext cx="5050173" cy="359804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/>
          <a:p>
            <a:pPr algn="ctr"/>
            <a:r>
              <a:rPr lang="ru-RU" spc="-1" dirty="0">
                <a:solidFill>
                  <a:srgbClr val="E74D39"/>
                </a:solidFill>
                <a:latin typeface="Circe"/>
              </a:rPr>
              <a:t>НЕ СООТВЕТСТВУЕТ ТРЕБОВАНИЯМ  </a:t>
            </a:r>
            <a:endParaRPr lang="ru-RU" sz="1300" dirty="0">
              <a:solidFill>
                <a:srgbClr val="6D4132"/>
              </a:solidFill>
              <a:latin typeface="Circe Bold" panose="020B0604020202020204" charset="-52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xmlns="" id="{F458CCD8-FBD9-5BAA-BFEF-55186F4FF54D}"/>
              </a:ext>
            </a:extLst>
          </p:cNvPr>
          <p:cNvSpPr/>
          <p:nvPr/>
        </p:nvSpPr>
        <p:spPr>
          <a:xfrm>
            <a:off x="6650286" y="4726602"/>
            <a:ext cx="5315653" cy="1060444"/>
          </a:xfrm>
          <a:prstGeom prst="rect">
            <a:avLst/>
          </a:prstGeom>
        </p:spPr>
        <p:txBody>
          <a:bodyPr wrap="square" lIns="64570" tIns="96854" rIns="32285" bIns="0" anchor="t">
            <a:noAutofit/>
          </a:bodyPr>
          <a:lstStyle/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оптово-розничное торговое оборудование </a:t>
            </a:r>
          </a:p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легковые, грузовые и пассажирские транспортные средства (транспортные средства, на которые выдаются ПТС или ПСМ)</a:t>
            </a:r>
          </a:p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водные суда, воздушные суда и другая авиационная техника</a:t>
            </a:r>
          </a:p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подвижной состав железнодорожного транспорта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72294" y="1458533"/>
            <a:ext cx="5146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6D4132"/>
                </a:solidFill>
                <a:latin typeface="Circe Bold" panose="020B0604020202020204" charset="-52"/>
              </a:rPr>
              <a:t>ранее не использованное или не введенное в эксплуатацию оборудование</a:t>
            </a:r>
            <a:endParaRPr lang="ru-RU" sz="1200" b="1" dirty="0"/>
          </a:p>
        </p:txBody>
      </p:sp>
      <p:pic>
        <p:nvPicPr>
          <p:cNvPr id="91" name="Рисунок 37">
            <a:extLst>
              <a:ext uri="{FF2B5EF4-FFF2-40B4-BE49-F238E27FC236}">
                <a16:creationId xmlns:a16="http://schemas.microsoft.com/office/drawing/2014/main" xmlns="" id="{5E2ADCD6-21CA-43E8-ADDF-A2AB5C2C2C52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10610361" y="199483"/>
            <a:ext cx="1396080" cy="64332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 descr="Предупреждение">
            <a:extLst>
              <a:ext uri="{FF2B5EF4-FFF2-40B4-BE49-F238E27FC236}">
                <a16:creationId xmlns:a16="http://schemas.microsoft.com/office/drawing/2014/main" xmlns="" id="{03172F04-18E4-BC85-8C5C-440D0F522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08089" y="3990683"/>
            <a:ext cx="654491" cy="6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78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8"/>
          <p:cNvSpPr>
            <a:spLocks noChangeAspect="1"/>
          </p:cNvSpPr>
          <p:nvPr/>
        </p:nvSpPr>
        <p:spPr bwMode="auto">
          <a:xfrm>
            <a:off x="5908595" y="1436102"/>
            <a:ext cx="631803" cy="821607"/>
          </a:xfrm>
          <a:custGeom>
            <a:avLst/>
            <a:gdLst/>
            <a:ahLst/>
            <a:cxnLst>
              <a:cxn ang="0">
                <a:pos x="38" y="0"/>
              </a:cxn>
              <a:cxn ang="0">
                <a:pos x="4" y="75"/>
              </a:cxn>
              <a:cxn ang="0">
                <a:pos x="4" y="75"/>
              </a:cxn>
              <a:cxn ang="0">
                <a:pos x="37" y="108"/>
              </a:cxn>
              <a:cxn ang="0">
                <a:pos x="37" y="91"/>
              </a:cxn>
              <a:cxn ang="0">
                <a:pos x="12" y="70"/>
              </a:cxn>
              <a:cxn ang="0">
                <a:pos x="27" y="78"/>
              </a:cxn>
              <a:cxn ang="0">
                <a:pos x="37" y="87"/>
              </a:cxn>
              <a:cxn ang="0">
                <a:pos x="37" y="70"/>
              </a:cxn>
              <a:cxn ang="0">
                <a:pos x="18" y="54"/>
              </a:cxn>
              <a:cxn ang="0">
                <a:pos x="30" y="60"/>
              </a:cxn>
              <a:cxn ang="0">
                <a:pos x="37" y="66"/>
              </a:cxn>
              <a:cxn ang="0">
                <a:pos x="37" y="48"/>
              </a:cxn>
              <a:cxn ang="0">
                <a:pos x="26" y="38"/>
              </a:cxn>
              <a:cxn ang="0">
                <a:pos x="33" y="41"/>
              </a:cxn>
              <a:cxn ang="0">
                <a:pos x="37" y="45"/>
              </a:cxn>
              <a:cxn ang="0">
                <a:pos x="37" y="24"/>
              </a:cxn>
              <a:cxn ang="0">
                <a:pos x="39" y="24"/>
              </a:cxn>
              <a:cxn ang="0">
                <a:pos x="39" y="44"/>
              </a:cxn>
              <a:cxn ang="0">
                <a:pos x="43" y="41"/>
              </a:cxn>
              <a:cxn ang="0">
                <a:pos x="50" y="38"/>
              </a:cxn>
              <a:cxn ang="0">
                <a:pos x="39" y="47"/>
              </a:cxn>
              <a:cxn ang="0">
                <a:pos x="39" y="65"/>
              </a:cxn>
              <a:cxn ang="0">
                <a:pos x="46" y="60"/>
              </a:cxn>
              <a:cxn ang="0">
                <a:pos x="57" y="54"/>
              </a:cxn>
              <a:cxn ang="0">
                <a:pos x="39" y="69"/>
              </a:cxn>
              <a:cxn ang="0">
                <a:pos x="39" y="87"/>
              </a:cxn>
              <a:cxn ang="0">
                <a:pos x="49" y="78"/>
              </a:cxn>
              <a:cxn ang="0">
                <a:pos x="64" y="70"/>
              </a:cxn>
              <a:cxn ang="0">
                <a:pos x="39" y="91"/>
              </a:cxn>
              <a:cxn ang="0">
                <a:pos x="39" y="106"/>
              </a:cxn>
              <a:cxn ang="0">
                <a:pos x="39" y="106"/>
              </a:cxn>
              <a:cxn ang="0">
                <a:pos x="39" y="118"/>
              </a:cxn>
              <a:cxn ang="0">
                <a:pos x="45" y="118"/>
              </a:cxn>
              <a:cxn ang="0">
                <a:pos x="45" y="107"/>
              </a:cxn>
              <a:cxn ang="0">
                <a:pos x="72" y="74"/>
              </a:cxn>
              <a:cxn ang="0">
                <a:pos x="72" y="74"/>
              </a:cxn>
              <a:cxn ang="0">
                <a:pos x="38" y="0"/>
              </a:cxn>
            </a:cxnLst>
            <a:rect l="0" t="0" r="r" b="b"/>
            <a:pathLst>
              <a:path w="74" h="118">
                <a:moveTo>
                  <a:pt x="38" y="0"/>
                </a:moveTo>
                <a:cubicBezTo>
                  <a:pt x="38" y="0"/>
                  <a:pt x="0" y="53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4" y="93"/>
                  <a:pt x="19" y="108"/>
                  <a:pt x="37" y="108"/>
                </a:cubicBezTo>
                <a:cubicBezTo>
                  <a:pt x="37" y="91"/>
                  <a:pt x="37" y="91"/>
                  <a:pt x="37" y="91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70"/>
                  <a:pt x="25" y="76"/>
                  <a:pt x="27" y="78"/>
                </a:cubicBezTo>
                <a:cubicBezTo>
                  <a:pt x="29" y="80"/>
                  <a:pt x="34" y="85"/>
                  <a:pt x="37" y="87"/>
                </a:cubicBezTo>
                <a:cubicBezTo>
                  <a:pt x="37" y="70"/>
                  <a:pt x="37" y="70"/>
                  <a:pt x="37" y="70"/>
                </a:cubicBezTo>
                <a:cubicBezTo>
                  <a:pt x="18" y="54"/>
                  <a:pt x="18" y="54"/>
                  <a:pt x="18" y="54"/>
                </a:cubicBezTo>
                <a:cubicBezTo>
                  <a:pt x="18" y="54"/>
                  <a:pt x="26" y="58"/>
                  <a:pt x="30" y="60"/>
                </a:cubicBezTo>
                <a:cubicBezTo>
                  <a:pt x="32" y="61"/>
                  <a:pt x="35" y="64"/>
                  <a:pt x="37" y="66"/>
                </a:cubicBezTo>
                <a:cubicBezTo>
                  <a:pt x="37" y="48"/>
                  <a:pt x="37" y="48"/>
                  <a:pt x="37" y="48"/>
                </a:cubicBezTo>
                <a:cubicBezTo>
                  <a:pt x="26" y="38"/>
                  <a:pt x="26" y="38"/>
                  <a:pt x="26" y="38"/>
                </a:cubicBezTo>
                <a:cubicBezTo>
                  <a:pt x="26" y="38"/>
                  <a:pt x="32" y="41"/>
                  <a:pt x="33" y="41"/>
                </a:cubicBezTo>
                <a:cubicBezTo>
                  <a:pt x="34" y="42"/>
                  <a:pt x="36" y="44"/>
                  <a:pt x="37" y="45"/>
                </a:cubicBezTo>
                <a:cubicBezTo>
                  <a:pt x="37" y="24"/>
                  <a:pt x="37" y="24"/>
                  <a:pt x="37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39" y="44"/>
                  <a:pt x="39" y="44"/>
                  <a:pt x="39" y="44"/>
                </a:cubicBezTo>
                <a:cubicBezTo>
                  <a:pt x="40" y="43"/>
                  <a:pt x="42" y="42"/>
                  <a:pt x="43" y="41"/>
                </a:cubicBezTo>
                <a:cubicBezTo>
                  <a:pt x="44" y="41"/>
                  <a:pt x="50" y="38"/>
                  <a:pt x="50" y="38"/>
                </a:cubicBezTo>
                <a:cubicBezTo>
                  <a:pt x="39" y="47"/>
                  <a:pt x="39" y="47"/>
                  <a:pt x="39" y="47"/>
                </a:cubicBezTo>
                <a:cubicBezTo>
                  <a:pt x="39" y="65"/>
                  <a:pt x="39" y="65"/>
                  <a:pt x="39" y="65"/>
                </a:cubicBezTo>
                <a:cubicBezTo>
                  <a:pt x="41" y="64"/>
                  <a:pt x="44" y="61"/>
                  <a:pt x="46" y="60"/>
                </a:cubicBezTo>
                <a:cubicBezTo>
                  <a:pt x="50" y="58"/>
                  <a:pt x="57" y="54"/>
                  <a:pt x="57" y="54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87"/>
                  <a:pt x="39" y="87"/>
                  <a:pt x="39" y="87"/>
                </a:cubicBezTo>
                <a:cubicBezTo>
                  <a:pt x="42" y="85"/>
                  <a:pt x="47" y="80"/>
                  <a:pt x="49" y="78"/>
                </a:cubicBezTo>
                <a:cubicBezTo>
                  <a:pt x="51" y="76"/>
                  <a:pt x="64" y="70"/>
                  <a:pt x="64" y="70"/>
                </a:cubicBezTo>
                <a:cubicBezTo>
                  <a:pt x="39" y="91"/>
                  <a:pt x="39" y="91"/>
                  <a:pt x="39" y="91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61" y="104"/>
                  <a:pt x="72" y="90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4" y="51"/>
                  <a:pt x="38" y="0"/>
                  <a:pt x="38" y="0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111517" tIns="55759" rIns="111517" bIns="55759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115179"/>
            <a:endParaRPr lang="en-GB" sz="2300" dirty="0">
              <a:solidFill>
                <a:srgbClr val="000000"/>
              </a:solidFill>
              <a:latin typeface="Calibri" panose="020F0502020204030204"/>
              <a:cs typeface="Arial" pitchFamily="34" charset="0"/>
            </a:endParaRPr>
          </a:p>
        </p:txBody>
      </p:sp>
      <p:grpSp>
        <p:nvGrpSpPr>
          <p:cNvPr id="5" name="Группа 5"/>
          <p:cNvGrpSpPr/>
          <p:nvPr/>
        </p:nvGrpSpPr>
        <p:grpSpPr>
          <a:xfrm>
            <a:off x="7688639" y="1539666"/>
            <a:ext cx="849355" cy="713400"/>
            <a:chOff x="8061015" y="2405804"/>
            <a:chExt cx="696674" cy="713400"/>
          </a:xfrm>
        </p:grpSpPr>
        <p:sp>
          <p:nvSpPr>
            <p:cNvPr id="180" name="Freeform 68"/>
            <p:cNvSpPr>
              <a:spLocks noChangeAspect="1" noEditPoints="1"/>
            </p:cNvSpPr>
            <p:nvPr/>
          </p:nvSpPr>
          <p:spPr bwMode="auto">
            <a:xfrm>
              <a:off x="8061015" y="2531919"/>
              <a:ext cx="373376" cy="587285"/>
            </a:xfrm>
            <a:custGeom>
              <a:avLst/>
              <a:gdLst/>
              <a:ahLst/>
              <a:cxnLst>
                <a:cxn ang="0">
                  <a:pos x="396" y="294"/>
                </a:cxn>
                <a:cxn ang="0">
                  <a:pos x="411" y="265"/>
                </a:cxn>
                <a:cxn ang="0">
                  <a:pos x="281" y="22"/>
                </a:cxn>
                <a:cxn ang="0">
                  <a:pos x="295" y="0"/>
                </a:cxn>
                <a:cxn ang="0">
                  <a:pos x="14" y="22"/>
                </a:cxn>
                <a:cxn ang="0">
                  <a:pos x="29" y="545"/>
                </a:cxn>
                <a:cxn ang="0">
                  <a:pos x="0" y="588"/>
                </a:cxn>
                <a:cxn ang="0">
                  <a:pos x="425" y="545"/>
                </a:cxn>
                <a:cxn ang="0">
                  <a:pos x="137" y="523"/>
                </a:cxn>
                <a:cxn ang="0">
                  <a:pos x="79" y="445"/>
                </a:cxn>
                <a:cxn ang="0">
                  <a:pos x="137" y="523"/>
                </a:cxn>
                <a:cxn ang="0">
                  <a:pos x="79" y="394"/>
                </a:cxn>
                <a:cxn ang="0">
                  <a:pos x="137" y="323"/>
                </a:cxn>
                <a:cxn ang="0">
                  <a:pos x="137" y="272"/>
                </a:cxn>
                <a:cxn ang="0">
                  <a:pos x="79" y="194"/>
                </a:cxn>
                <a:cxn ang="0">
                  <a:pos x="137" y="272"/>
                </a:cxn>
                <a:cxn ang="0">
                  <a:pos x="79" y="143"/>
                </a:cxn>
                <a:cxn ang="0">
                  <a:pos x="137" y="72"/>
                </a:cxn>
                <a:cxn ang="0">
                  <a:pos x="231" y="545"/>
                </a:cxn>
                <a:cxn ang="0">
                  <a:pos x="173" y="445"/>
                </a:cxn>
                <a:cxn ang="0">
                  <a:pos x="231" y="545"/>
                </a:cxn>
                <a:cxn ang="0">
                  <a:pos x="173" y="394"/>
                </a:cxn>
                <a:cxn ang="0">
                  <a:pos x="231" y="323"/>
                </a:cxn>
                <a:cxn ang="0">
                  <a:pos x="231" y="272"/>
                </a:cxn>
                <a:cxn ang="0">
                  <a:pos x="173" y="194"/>
                </a:cxn>
                <a:cxn ang="0">
                  <a:pos x="231" y="272"/>
                </a:cxn>
                <a:cxn ang="0">
                  <a:pos x="173" y="143"/>
                </a:cxn>
                <a:cxn ang="0">
                  <a:pos x="231" y="72"/>
                </a:cxn>
                <a:cxn ang="0">
                  <a:pos x="360" y="523"/>
                </a:cxn>
                <a:cxn ang="0">
                  <a:pos x="310" y="445"/>
                </a:cxn>
                <a:cxn ang="0">
                  <a:pos x="360" y="523"/>
                </a:cxn>
                <a:cxn ang="0">
                  <a:pos x="310" y="394"/>
                </a:cxn>
                <a:cxn ang="0">
                  <a:pos x="360" y="323"/>
                </a:cxn>
              </a:cxnLst>
              <a:rect l="0" t="0" r="r" b="b"/>
              <a:pathLst>
                <a:path w="425" h="588">
                  <a:moveTo>
                    <a:pt x="396" y="545"/>
                  </a:moveTo>
                  <a:lnTo>
                    <a:pt x="396" y="294"/>
                  </a:lnTo>
                  <a:lnTo>
                    <a:pt x="411" y="294"/>
                  </a:lnTo>
                  <a:lnTo>
                    <a:pt x="411" y="265"/>
                  </a:lnTo>
                  <a:lnTo>
                    <a:pt x="281" y="265"/>
                  </a:lnTo>
                  <a:lnTo>
                    <a:pt x="281" y="22"/>
                  </a:lnTo>
                  <a:lnTo>
                    <a:pt x="295" y="22"/>
                  </a:lnTo>
                  <a:lnTo>
                    <a:pt x="295" y="0"/>
                  </a:lnTo>
                  <a:lnTo>
                    <a:pt x="14" y="0"/>
                  </a:lnTo>
                  <a:lnTo>
                    <a:pt x="14" y="22"/>
                  </a:lnTo>
                  <a:lnTo>
                    <a:pt x="29" y="22"/>
                  </a:lnTo>
                  <a:lnTo>
                    <a:pt x="29" y="545"/>
                  </a:lnTo>
                  <a:lnTo>
                    <a:pt x="0" y="545"/>
                  </a:lnTo>
                  <a:lnTo>
                    <a:pt x="0" y="588"/>
                  </a:lnTo>
                  <a:lnTo>
                    <a:pt x="425" y="588"/>
                  </a:lnTo>
                  <a:lnTo>
                    <a:pt x="425" y="545"/>
                  </a:lnTo>
                  <a:lnTo>
                    <a:pt x="396" y="545"/>
                  </a:lnTo>
                  <a:close/>
                  <a:moveTo>
                    <a:pt x="137" y="523"/>
                  </a:moveTo>
                  <a:lnTo>
                    <a:pt x="79" y="523"/>
                  </a:lnTo>
                  <a:lnTo>
                    <a:pt x="79" y="445"/>
                  </a:lnTo>
                  <a:lnTo>
                    <a:pt x="137" y="445"/>
                  </a:lnTo>
                  <a:lnTo>
                    <a:pt x="137" y="523"/>
                  </a:lnTo>
                  <a:close/>
                  <a:moveTo>
                    <a:pt x="137" y="394"/>
                  </a:moveTo>
                  <a:lnTo>
                    <a:pt x="79" y="394"/>
                  </a:lnTo>
                  <a:lnTo>
                    <a:pt x="79" y="323"/>
                  </a:lnTo>
                  <a:lnTo>
                    <a:pt x="137" y="323"/>
                  </a:lnTo>
                  <a:lnTo>
                    <a:pt x="137" y="394"/>
                  </a:lnTo>
                  <a:close/>
                  <a:moveTo>
                    <a:pt x="137" y="272"/>
                  </a:moveTo>
                  <a:lnTo>
                    <a:pt x="79" y="272"/>
                  </a:lnTo>
                  <a:lnTo>
                    <a:pt x="79" y="194"/>
                  </a:lnTo>
                  <a:lnTo>
                    <a:pt x="137" y="194"/>
                  </a:lnTo>
                  <a:lnTo>
                    <a:pt x="137" y="272"/>
                  </a:lnTo>
                  <a:close/>
                  <a:moveTo>
                    <a:pt x="137" y="143"/>
                  </a:moveTo>
                  <a:lnTo>
                    <a:pt x="79" y="143"/>
                  </a:lnTo>
                  <a:lnTo>
                    <a:pt x="79" y="72"/>
                  </a:lnTo>
                  <a:lnTo>
                    <a:pt x="137" y="72"/>
                  </a:lnTo>
                  <a:lnTo>
                    <a:pt x="137" y="143"/>
                  </a:lnTo>
                  <a:close/>
                  <a:moveTo>
                    <a:pt x="231" y="545"/>
                  </a:moveTo>
                  <a:lnTo>
                    <a:pt x="173" y="545"/>
                  </a:lnTo>
                  <a:lnTo>
                    <a:pt x="173" y="445"/>
                  </a:lnTo>
                  <a:lnTo>
                    <a:pt x="231" y="445"/>
                  </a:lnTo>
                  <a:lnTo>
                    <a:pt x="231" y="545"/>
                  </a:lnTo>
                  <a:close/>
                  <a:moveTo>
                    <a:pt x="231" y="394"/>
                  </a:moveTo>
                  <a:lnTo>
                    <a:pt x="173" y="394"/>
                  </a:lnTo>
                  <a:lnTo>
                    <a:pt x="173" y="323"/>
                  </a:lnTo>
                  <a:lnTo>
                    <a:pt x="231" y="323"/>
                  </a:lnTo>
                  <a:lnTo>
                    <a:pt x="231" y="394"/>
                  </a:lnTo>
                  <a:close/>
                  <a:moveTo>
                    <a:pt x="231" y="272"/>
                  </a:moveTo>
                  <a:lnTo>
                    <a:pt x="173" y="272"/>
                  </a:lnTo>
                  <a:lnTo>
                    <a:pt x="173" y="194"/>
                  </a:lnTo>
                  <a:lnTo>
                    <a:pt x="231" y="194"/>
                  </a:lnTo>
                  <a:lnTo>
                    <a:pt x="231" y="272"/>
                  </a:lnTo>
                  <a:close/>
                  <a:moveTo>
                    <a:pt x="231" y="143"/>
                  </a:moveTo>
                  <a:lnTo>
                    <a:pt x="173" y="143"/>
                  </a:lnTo>
                  <a:lnTo>
                    <a:pt x="173" y="72"/>
                  </a:lnTo>
                  <a:lnTo>
                    <a:pt x="231" y="72"/>
                  </a:lnTo>
                  <a:lnTo>
                    <a:pt x="231" y="143"/>
                  </a:lnTo>
                  <a:close/>
                  <a:moveTo>
                    <a:pt x="360" y="523"/>
                  </a:moveTo>
                  <a:lnTo>
                    <a:pt x="310" y="523"/>
                  </a:lnTo>
                  <a:lnTo>
                    <a:pt x="310" y="445"/>
                  </a:lnTo>
                  <a:lnTo>
                    <a:pt x="360" y="445"/>
                  </a:lnTo>
                  <a:lnTo>
                    <a:pt x="360" y="523"/>
                  </a:lnTo>
                  <a:close/>
                  <a:moveTo>
                    <a:pt x="360" y="394"/>
                  </a:moveTo>
                  <a:lnTo>
                    <a:pt x="310" y="394"/>
                  </a:lnTo>
                  <a:lnTo>
                    <a:pt x="310" y="323"/>
                  </a:lnTo>
                  <a:lnTo>
                    <a:pt x="360" y="323"/>
                  </a:lnTo>
                  <a:lnTo>
                    <a:pt x="360" y="394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4350" tIns="62175" rIns="124350" bIns="62175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1115179"/>
              <a:endParaRPr lang="en-GB" sz="23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</p:txBody>
        </p:sp>
        <p:sp>
          <p:nvSpPr>
            <p:cNvPr id="181" name="Freeform 72"/>
            <p:cNvSpPr>
              <a:spLocks noChangeAspect="1" noEditPoints="1"/>
            </p:cNvSpPr>
            <p:nvPr/>
          </p:nvSpPr>
          <p:spPr bwMode="auto">
            <a:xfrm>
              <a:off x="8497295" y="2405804"/>
              <a:ext cx="260394" cy="700138"/>
            </a:xfrm>
            <a:custGeom>
              <a:avLst/>
              <a:gdLst/>
              <a:ahLst/>
              <a:cxnLst>
                <a:cxn ang="0">
                  <a:pos x="283" y="50"/>
                </a:cxn>
                <a:cxn ang="0">
                  <a:pos x="196" y="0"/>
                </a:cxn>
                <a:cxn ang="0">
                  <a:pos x="22" y="21"/>
                </a:cxn>
                <a:cxn ang="0">
                  <a:pos x="29" y="694"/>
                </a:cxn>
                <a:cxn ang="0">
                  <a:pos x="305" y="744"/>
                </a:cxn>
                <a:cxn ang="0">
                  <a:pos x="109" y="694"/>
                </a:cxn>
                <a:cxn ang="0">
                  <a:pos x="109" y="651"/>
                </a:cxn>
                <a:cxn ang="0">
                  <a:pos x="65" y="622"/>
                </a:cxn>
                <a:cxn ang="0">
                  <a:pos x="109" y="622"/>
                </a:cxn>
                <a:cxn ang="0">
                  <a:pos x="65" y="508"/>
                </a:cxn>
                <a:cxn ang="0">
                  <a:pos x="109" y="479"/>
                </a:cxn>
                <a:cxn ang="0">
                  <a:pos x="109" y="436"/>
                </a:cxn>
                <a:cxn ang="0">
                  <a:pos x="65" y="408"/>
                </a:cxn>
                <a:cxn ang="0">
                  <a:pos x="109" y="408"/>
                </a:cxn>
                <a:cxn ang="0">
                  <a:pos x="65" y="286"/>
                </a:cxn>
                <a:cxn ang="0">
                  <a:pos x="109" y="265"/>
                </a:cxn>
                <a:cxn ang="0">
                  <a:pos x="109" y="215"/>
                </a:cxn>
                <a:cxn ang="0">
                  <a:pos x="65" y="193"/>
                </a:cxn>
                <a:cxn ang="0">
                  <a:pos x="109" y="193"/>
                </a:cxn>
                <a:cxn ang="0">
                  <a:pos x="65" y="71"/>
                </a:cxn>
                <a:cxn ang="0">
                  <a:pos x="174" y="694"/>
                </a:cxn>
                <a:cxn ang="0">
                  <a:pos x="174" y="651"/>
                </a:cxn>
                <a:cxn ang="0">
                  <a:pos x="131" y="622"/>
                </a:cxn>
                <a:cxn ang="0">
                  <a:pos x="174" y="622"/>
                </a:cxn>
                <a:cxn ang="0">
                  <a:pos x="131" y="508"/>
                </a:cxn>
                <a:cxn ang="0">
                  <a:pos x="174" y="479"/>
                </a:cxn>
                <a:cxn ang="0">
                  <a:pos x="174" y="436"/>
                </a:cxn>
                <a:cxn ang="0">
                  <a:pos x="131" y="408"/>
                </a:cxn>
                <a:cxn ang="0">
                  <a:pos x="174" y="408"/>
                </a:cxn>
                <a:cxn ang="0">
                  <a:pos x="131" y="286"/>
                </a:cxn>
                <a:cxn ang="0">
                  <a:pos x="174" y="265"/>
                </a:cxn>
                <a:cxn ang="0">
                  <a:pos x="174" y="215"/>
                </a:cxn>
                <a:cxn ang="0">
                  <a:pos x="131" y="193"/>
                </a:cxn>
                <a:cxn ang="0">
                  <a:pos x="174" y="193"/>
                </a:cxn>
                <a:cxn ang="0">
                  <a:pos x="131" y="71"/>
                </a:cxn>
                <a:cxn ang="0">
                  <a:pos x="240" y="694"/>
                </a:cxn>
                <a:cxn ang="0">
                  <a:pos x="240" y="651"/>
                </a:cxn>
                <a:cxn ang="0">
                  <a:pos x="196" y="622"/>
                </a:cxn>
                <a:cxn ang="0">
                  <a:pos x="240" y="622"/>
                </a:cxn>
                <a:cxn ang="0">
                  <a:pos x="196" y="508"/>
                </a:cxn>
                <a:cxn ang="0">
                  <a:pos x="240" y="479"/>
                </a:cxn>
                <a:cxn ang="0">
                  <a:pos x="240" y="436"/>
                </a:cxn>
                <a:cxn ang="0">
                  <a:pos x="196" y="408"/>
                </a:cxn>
                <a:cxn ang="0">
                  <a:pos x="240" y="408"/>
                </a:cxn>
                <a:cxn ang="0">
                  <a:pos x="196" y="286"/>
                </a:cxn>
                <a:cxn ang="0">
                  <a:pos x="240" y="265"/>
                </a:cxn>
                <a:cxn ang="0">
                  <a:pos x="240" y="215"/>
                </a:cxn>
                <a:cxn ang="0">
                  <a:pos x="196" y="193"/>
                </a:cxn>
                <a:cxn ang="0">
                  <a:pos x="240" y="193"/>
                </a:cxn>
                <a:cxn ang="0">
                  <a:pos x="196" y="71"/>
                </a:cxn>
              </a:cxnLst>
              <a:rect l="0" t="0" r="r" b="b"/>
              <a:pathLst>
                <a:path w="305" h="744">
                  <a:moveTo>
                    <a:pt x="276" y="694"/>
                  </a:moveTo>
                  <a:lnTo>
                    <a:pt x="276" y="50"/>
                  </a:lnTo>
                  <a:lnTo>
                    <a:pt x="283" y="50"/>
                  </a:lnTo>
                  <a:lnTo>
                    <a:pt x="283" y="21"/>
                  </a:lnTo>
                  <a:lnTo>
                    <a:pt x="196" y="21"/>
                  </a:lnTo>
                  <a:lnTo>
                    <a:pt x="196" y="0"/>
                  </a:lnTo>
                  <a:lnTo>
                    <a:pt x="58" y="0"/>
                  </a:lnTo>
                  <a:lnTo>
                    <a:pt x="58" y="21"/>
                  </a:lnTo>
                  <a:lnTo>
                    <a:pt x="22" y="21"/>
                  </a:lnTo>
                  <a:lnTo>
                    <a:pt x="22" y="50"/>
                  </a:lnTo>
                  <a:lnTo>
                    <a:pt x="29" y="50"/>
                  </a:lnTo>
                  <a:lnTo>
                    <a:pt x="29" y="694"/>
                  </a:lnTo>
                  <a:lnTo>
                    <a:pt x="0" y="694"/>
                  </a:lnTo>
                  <a:lnTo>
                    <a:pt x="0" y="744"/>
                  </a:lnTo>
                  <a:lnTo>
                    <a:pt x="305" y="744"/>
                  </a:lnTo>
                  <a:lnTo>
                    <a:pt x="305" y="694"/>
                  </a:lnTo>
                  <a:lnTo>
                    <a:pt x="276" y="694"/>
                  </a:lnTo>
                  <a:close/>
                  <a:moveTo>
                    <a:pt x="109" y="694"/>
                  </a:moveTo>
                  <a:lnTo>
                    <a:pt x="65" y="694"/>
                  </a:lnTo>
                  <a:lnTo>
                    <a:pt x="65" y="651"/>
                  </a:lnTo>
                  <a:lnTo>
                    <a:pt x="109" y="651"/>
                  </a:lnTo>
                  <a:lnTo>
                    <a:pt x="109" y="694"/>
                  </a:lnTo>
                  <a:close/>
                  <a:moveTo>
                    <a:pt x="109" y="622"/>
                  </a:moveTo>
                  <a:lnTo>
                    <a:pt x="65" y="622"/>
                  </a:lnTo>
                  <a:lnTo>
                    <a:pt x="65" y="579"/>
                  </a:lnTo>
                  <a:lnTo>
                    <a:pt x="109" y="579"/>
                  </a:lnTo>
                  <a:lnTo>
                    <a:pt x="109" y="622"/>
                  </a:lnTo>
                  <a:close/>
                  <a:moveTo>
                    <a:pt x="109" y="551"/>
                  </a:moveTo>
                  <a:lnTo>
                    <a:pt x="65" y="551"/>
                  </a:lnTo>
                  <a:lnTo>
                    <a:pt x="65" y="508"/>
                  </a:lnTo>
                  <a:lnTo>
                    <a:pt x="109" y="508"/>
                  </a:lnTo>
                  <a:lnTo>
                    <a:pt x="109" y="551"/>
                  </a:lnTo>
                  <a:close/>
                  <a:moveTo>
                    <a:pt x="109" y="479"/>
                  </a:moveTo>
                  <a:lnTo>
                    <a:pt x="65" y="479"/>
                  </a:lnTo>
                  <a:lnTo>
                    <a:pt x="65" y="436"/>
                  </a:lnTo>
                  <a:lnTo>
                    <a:pt x="109" y="436"/>
                  </a:lnTo>
                  <a:lnTo>
                    <a:pt x="109" y="479"/>
                  </a:lnTo>
                  <a:close/>
                  <a:moveTo>
                    <a:pt x="109" y="408"/>
                  </a:moveTo>
                  <a:lnTo>
                    <a:pt x="65" y="408"/>
                  </a:lnTo>
                  <a:lnTo>
                    <a:pt x="65" y="358"/>
                  </a:lnTo>
                  <a:lnTo>
                    <a:pt x="109" y="358"/>
                  </a:lnTo>
                  <a:lnTo>
                    <a:pt x="109" y="408"/>
                  </a:lnTo>
                  <a:close/>
                  <a:moveTo>
                    <a:pt x="109" y="336"/>
                  </a:moveTo>
                  <a:lnTo>
                    <a:pt x="65" y="336"/>
                  </a:lnTo>
                  <a:lnTo>
                    <a:pt x="65" y="286"/>
                  </a:lnTo>
                  <a:lnTo>
                    <a:pt x="109" y="286"/>
                  </a:lnTo>
                  <a:lnTo>
                    <a:pt x="109" y="336"/>
                  </a:lnTo>
                  <a:close/>
                  <a:moveTo>
                    <a:pt x="109" y="265"/>
                  </a:moveTo>
                  <a:lnTo>
                    <a:pt x="65" y="265"/>
                  </a:lnTo>
                  <a:lnTo>
                    <a:pt x="65" y="215"/>
                  </a:lnTo>
                  <a:lnTo>
                    <a:pt x="109" y="215"/>
                  </a:lnTo>
                  <a:lnTo>
                    <a:pt x="109" y="265"/>
                  </a:lnTo>
                  <a:close/>
                  <a:moveTo>
                    <a:pt x="109" y="193"/>
                  </a:moveTo>
                  <a:lnTo>
                    <a:pt x="65" y="193"/>
                  </a:lnTo>
                  <a:lnTo>
                    <a:pt x="65" y="143"/>
                  </a:lnTo>
                  <a:lnTo>
                    <a:pt x="109" y="143"/>
                  </a:lnTo>
                  <a:lnTo>
                    <a:pt x="109" y="193"/>
                  </a:lnTo>
                  <a:close/>
                  <a:moveTo>
                    <a:pt x="109" y="122"/>
                  </a:moveTo>
                  <a:lnTo>
                    <a:pt x="65" y="122"/>
                  </a:lnTo>
                  <a:lnTo>
                    <a:pt x="65" y="71"/>
                  </a:lnTo>
                  <a:lnTo>
                    <a:pt x="109" y="71"/>
                  </a:lnTo>
                  <a:lnTo>
                    <a:pt x="109" y="122"/>
                  </a:lnTo>
                  <a:close/>
                  <a:moveTo>
                    <a:pt x="174" y="694"/>
                  </a:moveTo>
                  <a:lnTo>
                    <a:pt x="131" y="694"/>
                  </a:lnTo>
                  <a:lnTo>
                    <a:pt x="131" y="651"/>
                  </a:lnTo>
                  <a:lnTo>
                    <a:pt x="174" y="651"/>
                  </a:lnTo>
                  <a:lnTo>
                    <a:pt x="174" y="694"/>
                  </a:lnTo>
                  <a:close/>
                  <a:moveTo>
                    <a:pt x="174" y="622"/>
                  </a:moveTo>
                  <a:lnTo>
                    <a:pt x="131" y="622"/>
                  </a:lnTo>
                  <a:lnTo>
                    <a:pt x="131" y="579"/>
                  </a:lnTo>
                  <a:lnTo>
                    <a:pt x="174" y="579"/>
                  </a:lnTo>
                  <a:lnTo>
                    <a:pt x="174" y="622"/>
                  </a:lnTo>
                  <a:close/>
                  <a:moveTo>
                    <a:pt x="174" y="551"/>
                  </a:moveTo>
                  <a:lnTo>
                    <a:pt x="131" y="551"/>
                  </a:lnTo>
                  <a:lnTo>
                    <a:pt x="131" y="508"/>
                  </a:lnTo>
                  <a:lnTo>
                    <a:pt x="174" y="508"/>
                  </a:lnTo>
                  <a:lnTo>
                    <a:pt x="174" y="551"/>
                  </a:lnTo>
                  <a:close/>
                  <a:moveTo>
                    <a:pt x="174" y="479"/>
                  </a:moveTo>
                  <a:lnTo>
                    <a:pt x="131" y="479"/>
                  </a:lnTo>
                  <a:lnTo>
                    <a:pt x="131" y="436"/>
                  </a:lnTo>
                  <a:lnTo>
                    <a:pt x="174" y="436"/>
                  </a:lnTo>
                  <a:lnTo>
                    <a:pt x="174" y="479"/>
                  </a:lnTo>
                  <a:close/>
                  <a:moveTo>
                    <a:pt x="174" y="408"/>
                  </a:moveTo>
                  <a:lnTo>
                    <a:pt x="131" y="408"/>
                  </a:lnTo>
                  <a:lnTo>
                    <a:pt x="131" y="358"/>
                  </a:lnTo>
                  <a:lnTo>
                    <a:pt x="174" y="358"/>
                  </a:lnTo>
                  <a:lnTo>
                    <a:pt x="174" y="408"/>
                  </a:lnTo>
                  <a:close/>
                  <a:moveTo>
                    <a:pt x="174" y="336"/>
                  </a:moveTo>
                  <a:lnTo>
                    <a:pt x="131" y="336"/>
                  </a:lnTo>
                  <a:lnTo>
                    <a:pt x="131" y="286"/>
                  </a:lnTo>
                  <a:lnTo>
                    <a:pt x="174" y="286"/>
                  </a:lnTo>
                  <a:lnTo>
                    <a:pt x="174" y="336"/>
                  </a:lnTo>
                  <a:close/>
                  <a:moveTo>
                    <a:pt x="174" y="265"/>
                  </a:moveTo>
                  <a:lnTo>
                    <a:pt x="131" y="265"/>
                  </a:lnTo>
                  <a:lnTo>
                    <a:pt x="131" y="215"/>
                  </a:lnTo>
                  <a:lnTo>
                    <a:pt x="174" y="215"/>
                  </a:lnTo>
                  <a:lnTo>
                    <a:pt x="174" y="265"/>
                  </a:lnTo>
                  <a:close/>
                  <a:moveTo>
                    <a:pt x="174" y="193"/>
                  </a:moveTo>
                  <a:lnTo>
                    <a:pt x="131" y="193"/>
                  </a:lnTo>
                  <a:lnTo>
                    <a:pt x="131" y="143"/>
                  </a:lnTo>
                  <a:lnTo>
                    <a:pt x="174" y="143"/>
                  </a:lnTo>
                  <a:lnTo>
                    <a:pt x="174" y="193"/>
                  </a:lnTo>
                  <a:close/>
                  <a:moveTo>
                    <a:pt x="174" y="122"/>
                  </a:moveTo>
                  <a:lnTo>
                    <a:pt x="131" y="122"/>
                  </a:lnTo>
                  <a:lnTo>
                    <a:pt x="131" y="71"/>
                  </a:lnTo>
                  <a:lnTo>
                    <a:pt x="174" y="71"/>
                  </a:lnTo>
                  <a:lnTo>
                    <a:pt x="174" y="122"/>
                  </a:lnTo>
                  <a:close/>
                  <a:moveTo>
                    <a:pt x="240" y="694"/>
                  </a:moveTo>
                  <a:lnTo>
                    <a:pt x="196" y="694"/>
                  </a:lnTo>
                  <a:lnTo>
                    <a:pt x="196" y="651"/>
                  </a:lnTo>
                  <a:lnTo>
                    <a:pt x="240" y="651"/>
                  </a:lnTo>
                  <a:lnTo>
                    <a:pt x="240" y="694"/>
                  </a:lnTo>
                  <a:close/>
                  <a:moveTo>
                    <a:pt x="240" y="622"/>
                  </a:moveTo>
                  <a:lnTo>
                    <a:pt x="196" y="622"/>
                  </a:lnTo>
                  <a:lnTo>
                    <a:pt x="196" y="579"/>
                  </a:lnTo>
                  <a:lnTo>
                    <a:pt x="240" y="579"/>
                  </a:lnTo>
                  <a:lnTo>
                    <a:pt x="240" y="622"/>
                  </a:lnTo>
                  <a:close/>
                  <a:moveTo>
                    <a:pt x="240" y="551"/>
                  </a:moveTo>
                  <a:lnTo>
                    <a:pt x="196" y="551"/>
                  </a:lnTo>
                  <a:lnTo>
                    <a:pt x="196" y="508"/>
                  </a:lnTo>
                  <a:lnTo>
                    <a:pt x="240" y="508"/>
                  </a:lnTo>
                  <a:lnTo>
                    <a:pt x="240" y="551"/>
                  </a:lnTo>
                  <a:close/>
                  <a:moveTo>
                    <a:pt x="240" y="479"/>
                  </a:moveTo>
                  <a:lnTo>
                    <a:pt x="196" y="479"/>
                  </a:lnTo>
                  <a:lnTo>
                    <a:pt x="196" y="436"/>
                  </a:lnTo>
                  <a:lnTo>
                    <a:pt x="240" y="436"/>
                  </a:lnTo>
                  <a:lnTo>
                    <a:pt x="240" y="479"/>
                  </a:lnTo>
                  <a:close/>
                  <a:moveTo>
                    <a:pt x="240" y="408"/>
                  </a:moveTo>
                  <a:lnTo>
                    <a:pt x="196" y="408"/>
                  </a:lnTo>
                  <a:lnTo>
                    <a:pt x="196" y="358"/>
                  </a:lnTo>
                  <a:lnTo>
                    <a:pt x="240" y="358"/>
                  </a:lnTo>
                  <a:lnTo>
                    <a:pt x="240" y="408"/>
                  </a:lnTo>
                  <a:close/>
                  <a:moveTo>
                    <a:pt x="240" y="336"/>
                  </a:moveTo>
                  <a:lnTo>
                    <a:pt x="196" y="336"/>
                  </a:lnTo>
                  <a:lnTo>
                    <a:pt x="196" y="286"/>
                  </a:lnTo>
                  <a:lnTo>
                    <a:pt x="240" y="286"/>
                  </a:lnTo>
                  <a:lnTo>
                    <a:pt x="240" y="336"/>
                  </a:lnTo>
                  <a:close/>
                  <a:moveTo>
                    <a:pt x="240" y="265"/>
                  </a:moveTo>
                  <a:lnTo>
                    <a:pt x="196" y="265"/>
                  </a:lnTo>
                  <a:lnTo>
                    <a:pt x="196" y="215"/>
                  </a:lnTo>
                  <a:lnTo>
                    <a:pt x="240" y="215"/>
                  </a:lnTo>
                  <a:lnTo>
                    <a:pt x="240" y="265"/>
                  </a:lnTo>
                  <a:close/>
                  <a:moveTo>
                    <a:pt x="240" y="193"/>
                  </a:moveTo>
                  <a:lnTo>
                    <a:pt x="196" y="193"/>
                  </a:lnTo>
                  <a:lnTo>
                    <a:pt x="196" y="143"/>
                  </a:lnTo>
                  <a:lnTo>
                    <a:pt x="240" y="143"/>
                  </a:lnTo>
                  <a:lnTo>
                    <a:pt x="240" y="193"/>
                  </a:lnTo>
                  <a:close/>
                  <a:moveTo>
                    <a:pt x="240" y="122"/>
                  </a:moveTo>
                  <a:lnTo>
                    <a:pt x="196" y="122"/>
                  </a:lnTo>
                  <a:lnTo>
                    <a:pt x="196" y="71"/>
                  </a:lnTo>
                  <a:lnTo>
                    <a:pt x="240" y="71"/>
                  </a:lnTo>
                  <a:lnTo>
                    <a:pt x="240" y="122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4350" tIns="62175" rIns="124350" bIns="62175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1115179"/>
              <a:endParaRPr lang="en-GB" sz="23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183287" y="235040"/>
            <a:ext cx="1043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700" b="1" spc="-1" dirty="0">
                <a:latin typeface="Circe Bold" panose="020B0604020202020204" charset="-52"/>
              </a:rPr>
              <a:t>Программы </a:t>
            </a:r>
            <a:r>
              <a:rPr lang="ru-RU" sz="2700" b="1" spc="-1" dirty="0">
                <a:solidFill>
                  <a:srgbClr val="E74D39"/>
                </a:solidFill>
                <a:latin typeface="Circe Bold" panose="020B0604020202020204" charset="-52"/>
              </a:rPr>
              <a:t>льготного лизинга </a:t>
            </a:r>
            <a:r>
              <a:rPr lang="ru-RU" sz="2700" b="1" spc="-1" dirty="0">
                <a:latin typeface="Circe Bold" panose="020B0604020202020204" charset="-52"/>
              </a:rPr>
              <a:t>оборудования </a:t>
            </a:r>
          </a:p>
        </p:txBody>
      </p:sp>
      <p:pic>
        <p:nvPicPr>
          <p:cNvPr id="28" name="Рисунок 37">
            <a:extLst>
              <a:ext uri="{FF2B5EF4-FFF2-40B4-BE49-F238E27FC236}">
                <a16:creationId xmlns:a16="http://schemas.microsoft.com/office/drawing/2014/main" xmlns="" id="{5E2ADCD6-21CA-43E8-ADDF-A2AB5C2C2C52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10469153" y="198787"/>
            <a:ext cx="1396080" cy="643320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4EB084EF-6D80-263E-D943-1577A18FC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78126"/>
              </p:ext>
            </p:extLst>
          </p:nvPr>
        </p:nvGraphicFramePr>
        <p:xfrm>
          <a:off x="781253" y="2179256"/>
          <a:ext cx="10877664" cy="3702273"/>
        </p:xfrm>
        <a:graphic>
          <a:graphicData uri="http://schemas.openxmlformats.org/drawingml/2006/table">
            <a:tbl>
              <a:tblPr/>
              <a:tblGrid>
                <a:gridCol w="1435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05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395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9962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5468">
                  <a:extLst>
                    <a:ext uri="{9D8B030D-6E8A-4147-A177-3AD203B41FA5}">
                      <a16:colId xmlns:a16="http://schemas.microsoft.com/office/drawing/2014/main" xmlns="" val="1946331230"/>
                    </a:ext>
                  </a:extLst>
                </a:gridCol>
                <a:gridCol w="8188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3728">
                  <a:extLst>
                    <a:ext uri="{9D8B030D-6E8A-4147-A177-3AD203B41FA5}">
                      <a16:colId xmlns:a16="http://schemas.microsoft.com/office/drawing/2014/main" xmlns="" val="2776869294"/>
                    </a:ext>
                  </a:extLst>
                </a:gridCol>
                <a:gridCol w="1103347">
                  <a:extLst>
                    <a:ext uri="{9D8B030D-6E8A-4147-A177-3AD203B41FA5}">
                      <a16:colId xmlns:a16="http://schemas.microsoft.com/office/drawing/2014/main" xmlns="" val="2197400807"/>
                    </a:ext>
                  </a:extLst>
                </a:gridCol>
              </a:tblGrid>
              <a:tr h="1233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Продукт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l" fontAlgn="b"/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</a:t>
                      </a:r>
                      <a:r>
                        <a:rPr lang="ru-RU" sz="1600" kern="1200" spc="-1" dirty="0">
                          <a:solidFill>
                            <a:srgbClr val="562212"/>
                          </a:solidFill>
                          <a:latin typeface="Circe"/>
                          <a:ea typeface="+mn-ea"/>
                          <a:cs typeface="+mn-cs"/>
                        </a:rPr>
                        <a:t>ПРИОРИТЕТ  +</a:t>
                      </a: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</a:t>
                      </a:r>
                      <a:r>
                        <a:rPr lang="ru-RU" sz="1600" kern="1200" spc="-1" dirty="0">
                          <a:solidFill>
                            <a:srgbClr val="562212"/>
                          </a:solidFill>
                          <a:latin typeface="Circe"/>
                          <a:ea typeface="+mn-ea"/>
                          <a:cs typeface="+mn-cs"/>
                        </a:rPr>
                        <a:t>ПРИОРИТЕТ</a:t>
                      </a: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2D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2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155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Отрасли</a:t>
                      </a:r>
                    </a:p>
                    <a:p>
                      <a:pPr algn="ctr" fontAlgn="b"/>
                      <a:endParaRPr lang="ru-RU" sz="16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Обрабатывающие </a:t>
                      </a:r>
                    </a:p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Производства *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Обрабатывающие </a:t>
                      </a:r>
                    </a:p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Производства * 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ТУРИЗМ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МЕДИЦИНА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НАУКА 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СПОРТ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Креативные индустрии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8839591"/>
                  </a:ext>
                </a:extLst>
              </a:tr>
              <a:tr h="3583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Срок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13 - 84 месяцев (7 лет)</a:t>
                      </a: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3046482"/>
                  </a:ext>
                </a:extLst>
              </a:tr>
              <a:tr h="1536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Ставка</a:t>
                      </a: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spc="-1" dirty="0">
                          <a:solidFill>
                            <a:srgbClr val="ED5539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2,8 % до 4%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spc="-1" dirty="0">
                          <a:solidFill>
                            <a:srgbClr val="ED5539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к предмету лизинга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или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6%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годовых - российское оборудование   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8%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годовых - иностранное оборудование</a:t>
                      </a: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Ключевая ставка ЦБ + </a:t>
                      </a:r>
                      <a:r>
                        <a:rPr lang="en-US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,5</a:t>
                      </a:r>
                      <a:r>
                        <a:rPr lang="en-US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МИКРО бизнес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Ключевая ставка ЦБ </a:t>
                      </a:r>
                      <a:r>
                        <a:rPr lang="ru-RU" sz="14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+ 7 </a:t>
                      </a:r>
                      <a:r>
                        <a:rPr lang="en-US" sz="14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14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МАЛЫЙ бизнес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 Ключевая ставка ЦБ + </a:t>
                      </a: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6 </a:t>
                      </a:r>
                      <a:r>
                        <a:rPr lang="en-US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СРЕДНИЙ бизнес</a:t>
                      </a: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93FC0E4-B46C-4D0C-1FDF-A0EBC1415819}"/>
              </a:ext>
            </a:extLst>
          </p:cNvPr>
          <p:cNvSpPr/>
          <p:nvPr/>
        </p:nvSpPr>
        <p:spPr>
          <a:xfrm>
            <a:off x="985652" y="1279059"/>
            <a:ext cx="107317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Приобретение нового ранее не использованного оборудования стоимостью </a:t>
            </a:r>
            <a:r>
              <a:rPr lang="ru-RU" sz="1600" spc="-1" dirty="0">
                <a:solidFill>
                  <a:srgbClr val="E74D39"/>
                </a:solidFill>
                <a:latin typeface="Circe"/>
              </a:rPr>
              <a:t>от 500 тыс. рублей до 50 млн. рублей</a:t>
            </a:r>
            <a:endParaRPr lang="ru-RU" sz="1600" spc="-1" dirty="0">
              <a:solidFill>
                <a:srgbClr val="562212"/>
              </a:solidFill>
              <a:latin typeface="Circe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D3BF1F8-E8D3-F94D-7B8C-6F21BA902FF8}"/>
              </a:ext>
            </a:extLst>
          </p:cNvPr>
          <p:cNvSpPr txBox="1"/>
          <p:nvPr/>
        </p:nvSpPr>
        <p:spPr>
          <a:xfrm>
            <a:off x="781254" y="6010055"/>
            <a:ext cx="10936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spc="-1" dirty="0">
                <a:solidFill>
                  <a:srgbClr val="562212"/>
                </a:solidFill>
                <a:latin typeface="Circe"/>
              </a:rPr>
              <a:t>*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   Раздел С   «Обрабатывающие производства» в ОКВЭД-2, классы 10, 11, 13 – 18, 20, 21, 22, 24 – 33 </a:t>
            </a:r>
          </a:p>
        </p:txBody>
      </p:sp>
      <p:pic>
        <p:nvPicPr>
          <p:cNvPr id="2" name="Рисунок 1" descr="Предупреждение">
            <a:extLst>
              <a:ext uri="{FF2B5EF4-FFF2-40B4-BE49-F238E27FC236}">
                <a16:creationId xmlns:a16="http://schemas.microsoft.com/office/drawing/2014/main" xmlns="" id="{F8BBA5A0-D5D2-82A6-051D-D9F2FEBF2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21241" y="2834780"/>
            <a:ext cx="423332" cy="423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AF5E85-C9EC-F52A-DD58-57D3E848C636}"/>
              </a:ext>
            </a:extLst>
          </p:cNvPr>
          <p:cNvSpPr txBox="1"/>
          <p:nvPr/>
        </p:nvSpPr>
        <p:spPr>
          <a:xfrm>
            <a:off x="3233397" y="2754059"/>
            <a:ext cx="2753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1200" spc="-1" dirty="0">
                <a:solidFill>
                  <a:srgbClr val="5E3427"/>
                </a:solidFill>
                <a:latin typeface="Circe Bold" panose="020B0604020202020204" charset="-52"/>
                <a:ea typeface="+mn-ea"/>
                <a:cs typeface="+mn-cs"/>
              </a:rPr>
              <a:t>  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Микробизнес</a:t>
            </a: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  Малый бизнес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A2CEBB-E175-42AC-DAD1-74529B9BDCFF}"/>
              </a:ext>
            </a:extLst>
          </p:cNvPr>
          <p:cNvSpPr txBox="1"/>
          <p:nvPr/>
        </p:nvSpPr>
        <p:spPr>
          <a:xfrm>
            <a:off x="9636230" y="2507837"/>
            <a:ext cx="2261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ru-RU" sz="1600" kern="1200" spc="-1" dirty="0">
                <a:solidFill>
                  <a:srgbClr val="5E3427"/>
                </a:solidFill>
                <a:latin typeface="Circe Bold" panose="020B0604020202020204" charset="-52"/>
                <a:ea typeface="+mn-ea"/>
                <a:cs typeface="+mn-cs"/>
              </a:rPr>
              <a:t>  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Микробизнес</a:t>
            </a:r>
          </a:p>
          <a:p>
            <a:pPr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  Малый бизнес</a:t>
            </a:r>
          </a:p>
          <a:p>
            <a:pPr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  Средний бизнес </a:t>
            </a:r>
          </a:p>
        </p:txBody>
      </p:sp>
      <p:pic>
        <p:nvPicPr>
          <p:cNvPr id="9" name="Рисунок 8" descr="Предупреждение">
            <a:extLst>
              <a:ext uri="{FF2B5EF4-FFF2-40B4-BE49-F238E27FC236}">
                <a16:creationId xmlns:a16="http://schemas.microsoft.com/office/drawing/2014/main" xmlns="" id="{242C80B0-19CC-96CE-317B-A10DF5810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125214" y="2711669"/>
            <a:ext cx="423332" cy="423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81CCA6-72C3-7C31-72C7-EB0C789D73C7}"/>
              </a:ext>
            </a:extLst>
          </p:cNvPr>
          <p:cNvSpPr txBox="1"/>
          <p:nvPr/>
        </p:nvSpPr>
        <p:spPr>
          <a:xfrm>
            <a:off x="665017" y="894691"/>
            <a:ext cx="104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lang="en-US" sz="1800" spc="-1" dirty="0">
                <a:solidFill>
                  <a:srgbClr val="562212"/>
                </a:solidFill>
                <a:latin typeface="Circe"/>
              </a:rPr>
              <a:t>   </a:t>
            </a:r>
            <a:r>
              <a:rPr lang="ru-RU" sz="1800" spc="-1" dirty="0">
                <a:solidFill>
                  <a:srgbClr val="562212"/>
                </a:solidFill>
                <a:latin typeface="Circe"/>
              </a:rPr>
              <a:t>Лизинг</a:t>
            </a:r>
            <a:r>
              <a:rPr lang="ru-RU" sz="1800" b="1" spc="-1" dirty="0">
                <a:solidFill>
                  <a:srgbClr val="E74D39"/>
                </a:solidFill>
                <a:latin typeface="Circe"/>
              </a:rPr>
              <a:t>  БЕЗ АВАНСА </a:t>
            </a:r>
            <a:r>
              <a:rPr lang="ru-RU" sz="1800" spc="-1" dirty="0">
                <a:solidFill>
                  <a:srgbClr val="562212"/>
                </a:solidFill>
                <a:latin typeface="Circe"/>
              </a:rPr>
              <a:t>при поручительстве Центра «Мой бизнес»  от 10% в остальных случаях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021BDB6-DBB3-A469-FFDE-4E935CEFFD28}"/>
              </a:ext>
            </a:extLst>
          </p:cNvPr>
          <p:cNvSpPr txBox="1"/>
          <p:nvPr/>
        </p:nvSpPr>
        <p:spPr>
          <a:xfrm>
            <a:off x="988024" y="1649215"/>
            <a:ext cx="4376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Срок лизинга  от 13 до 84 месяцев – до 7 лет</a:t>
            </a:r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xmlns="" id="{C74C9203-B0D8-99E8-1FD5-53F61262C1EE}"/>
              </a:ext>
            </a:extLst>
          </p:cNvPr>
          <p:cNvSpPr/>
          <p:nvPr/>
        </p:nvSpPr>
        <p:spPr>
          <a:xfrm>
            <a:off x="781253" y="102823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xmlns="" id="{9339CC79-8013-BE22-908C-250BC2A42068}"/>
              </a:ext>
            </a:extLst>
          </p:cNvPr>
          <p:cNvSpPr/>
          <p:nvPr/>
        </p:nvSpPr>
        <p:spPr>
          <a:xfrm>
            <a:off x="781254" y="135107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xmlns="" id="{339E78D0-7785-7AEE-F7A7-664826B6187C}"/>
              </a:ext>
            </a:extLst>
          </p:cNvPr>
          <p:cNvSpPr/>
          <p:nvPr/>
        </p:nvSpPr>
        <p:spPr>
          <a:xfrm>
            <a:off x="781254" y="176880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37259"/>
      </p:ext>
    </p:extLst>
  </p:cSld>
  <p:clrMapOvr>
    <a:masterClrMapping/>
  </p:clrMapOvr>
  <p:transition advTm="1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02109" y="1097044"/>
            <a:ext cx="1147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" dirty="0">
                <a:solidFill>
                  <a:srgbClr val="562212"/>
                </a:solidFill>
                <a:latin typeface="Circe"/>
              </a:rPr>
              <a:t>Поручительство предоставляется в качестве залогового обеспечения по кредитам, займам, банковской гарантии, лизингу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63662" y="2379519"/>
            <a:ext cx="644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baseline="30000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08196" y="2048113"/>
            <a:ext cx="1687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lang="ru-RU" sz="4000" b="1" baseline="30000" dirty="0">
              <a:solidFill>
                <a:srgbClr val="562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9670" y="2415881"/>
            <a:ext cx="5278926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pc="-1" dirty="0">
                <a:solidFill>
                  <a:srgbClr val="E74D39"/>
                </a:solidFill>
                <a:latin typeface="Circe"/>
              </a:rPr>
              <a:t>от суммы обязательства, </a:t>
            </a:r>
          </a:p>
          <a:p>
            <a:r>
              <a:rPr lang="ru-RU" sz="1600" spc="-1" dirty="0">
                <a:solidFill>
                  <a:srgbClr val="E74D39"/>
                </a:solidFill>
                <a:latin typeface="Circe"/>
              </a:rPr>
              <a:t>но не более 42 млн. рублей в отношении одного заемщика</a:t>
            </a:r>
          </a:p>
          <a:p>
            <a:pPr fontAlgn="b">
              <a:defRPr/>
            </a:pPr>
            <a:endParaRPr lang="ru-RU" sz="1600" spc="-1" dirty="0">
              <a:solidFill>
                <a:srgbClr val="562212"/>
              </a:solidFill>
              <a:latin typeface="Circe"/>
            </a:endParaRPr>
          </a:p>
          <a:p>
            <a:pPr fontAlgn="b">
              <a:defRPr/>
            </a:pPr>
            <a:r>
              <a:rPr lang="ru-RU" sz="1600" spc="-1" dirty="0">
                <a:solidFill>
                  <a:srgbClr val="E74D39"/>
                </a:solidFill>
                <a:latin typeface="Circe"/>
              </a:rPr>
              <a:t>ТОРГОВЛЯ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– до 50% от суммы финансирования</a:t>
            </a:r>
          </a:p>
          <a:p>
            <a:endParaRPr lang="ru-RU" sz="2200" b="1" baseline="30000" dirty="0">
              <a:solidFill>
                <a:srgbClr val="5E34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70" y="2135606"/>
            <a:ext cx="5135417" cy="37505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F19D7C-AD59-413E-A4F0-7DA3B79D1999}"/>
              </a:ext>
            </a:extLst>
          </p:cNvPr>
          <p:cNvSpPr txBox="1"/>
          <p:nvPr/>
        </p:nvSpPr>
        <p:spPr>
          <a:xfrm>
            <a:off x="809670" y="5380795"/>
            <a:ext cx="45042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spc="-1" dirty="0">
                <a:latin typeface="Circe"/>
              </a:rPr>
              <a:t>Стоимость поручительства </a:t>
            </a:r>
          </a:p>
          <a:p>
            <a:r>
              <a:rPr lang="ru-RU" sz="1600" spc="-1" dirty="0">
                <a:latin typeface="Circe"/>
              </a:rPr>
              <a:t>0,5 % годовых от суммы поручительства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E1E4F32-0801-3649-8722-0A36FC4889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30633" y="128083"/>
            <a:ext cx="1416797" cy="7252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5F704E-9AED-9190-7872-DD702AA2D8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49434" y="4723212"/>
            <a:ext cx="1817706" cy="1162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220E44-9ED0-5B46-F559-F7A32CC4F926}"/>
              </a:ext>
            </a:extLst>
          </p:cNvPr>
          <p:cNvSpPr txBox="1"/>
          <p:nvPr/>
        </p:nvSpPr>
        <p:spPr>
          <a:xfrm>
            <a:off x="103333" y="141403"/>
            <a:ext cx="735006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rgbClr val="562212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Гарантийная поддержка и сопровождение </a:t>
            </a:r>
          </a:p>
        </p:txBody>
      </p:sp>
    </p:spTree>
    <p:extLst>
      <p:ext uri="{BB962C8B-B14F-4D97-AF65-F5344CB8AC3E}">
        <p14:creationId xmlns:p14="http://schemas.microsoft.com/office/powerpoint/2010/main" val="129333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B4EE47C-2833-43DE-9378-1AE3F395AC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8670925" cy="460375"/>
          </a:xfrm>
        </p:spPr>
        <p:txBody>
          <a:bodyPr/>
          <a:lstStyle/>
          <a:p>
            <a:r>
              <a:rPr lang="ru-RU" dirty="0"/>
              <a:t>Как получить поддержку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92086A8C-24CA-4657-ADA0-8719102C5118}"/>
              </a:ext>
            </a:extLst>
          </p:cNvPr>
          <p:cNvGrpSpPr/>
          <p:nvPr/>
        </p:nvGrpSpPr>
        <p:grpSpPr>
          <a:xfrm>
            <a:off x="8975725" y="1265948"/>
            <a:ext cx="2738600" cy="2738600"/>
            <a:chOff x="8254875" y="2059698"/>
            <a:chExt cx="2738600" cy="27386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3DBA80E0-B66F-4D6A-B97E-B408D92180FD}"/>
                </a:ext>
              </a:extLst>
            </p:cNvPr>
            <p:cNvSpPr/>
            <p:nvPr/>
          </p:nvSpPr>
          <p:spPr>
            <a:xfrm>
              <a:off x="8254875" y="2059698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874DC987-B36E-4A98-8155-E16B4CDD5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8014" y="2209796"/>
              <a:ext cx="2432323" cy="2438404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8F1E4D0E-228A-40C3-851D-E47389690077}"/>
              </a:ext>
            </a:extLst>
          </p:cNvPr>
          <p:cNvGrpSpPr/>
          <p:nvPr/>
        </p:nvGrpSpPr>
        <p:grpSpPr>
          <a:xfrm>
            <a:off x="512600" y="1288808"/>
            <a:ext cx="2738600" cy="2738600"/>
            <a:chOff x="442037" y="2082558"/>
            <a:chExt cx="2738600" cy="2738600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24C58783-EEA6-4174-958A-564649B5E7AD}"/>
                </a:ext>
              </a:extLst>
            </p:cNvPr>
            <p:cNvSpPr/>
            <p:nvPr/>
          </p:nvSpPr>
          <p:spPr>
            <a:xfrm>
              <a:off x="442037" y="2082558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1E70CA2-2ACD-4894-9863-ABDC789F2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08" y="2209798"/>
              <a:ext cx="2423259" cy="2438404"/>
            </a:xfrm>
            <a:prstGeom prst="rect">
              <a:avLst/>
            </a:prstGeom>
          </p:spPr>
        </p:pic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A5B58F56-7C1B-4C16-8088-19908F5AB448}"/>
              </a:ext>
            </a:extLst>
          </p:cNvPr>
          <p:cNvSpPr/>
          <p:nvPr/>
        </p:nvSpPr>
        <p:spPr>
          <a:xfrm>
            <a:off x="512601" y="4151895"/>
            <a:ext cx="27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Звонок на единую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горячую линию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301DD592-1763-4174-BED0-BCE1D518FE35}"/>
              </a:ext>
            </a:extLst>
          </p:cNvPr>
          <p:cNvSpPr/>
          <p:nvPr/>
        </p:nvSpPr>
        <p:spPr>
          <a:xfrm>
            <a:off x="4382648" y="4154647"/>
            <a:ext cx="342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Обращение 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«Получить поддержку» на сайте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B85349AC-CBAE-4083-B600-E40AA26191C8}"/>
              </a:ext>
            </a:extLst>
          </p:cNvPr>
          <p:cNvSpPr/>
          <p:nvPr/>
        </p:nvSpPr>
        <p:spPr>
          <a:xfrm>
            <a:off x="8631674" y="4151895"/>
            <a:ext cx="342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Личное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обращение в Центр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3B1CE24B-2775-4D43-910C-3662BE832E03}"/>
              </a:ext>
            </a:extLst>
          </p:cNvPr>
          <p:cNvSpPr/>
          <p:nvPr/>
        </p:nvSpPr>
        <p:spPr>
          <a:xfrm>
            <a:off x="512600" y="4757746"/>
            <a:ext cx="27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8 (3952) 202-102 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A0BFBF95-2404-4AE3-A455-752ACF34D333}"/>
              </a:ext>
            </a:extLst>
          </p:cNvPr>
          <p:cNvSpPr/>
          <p:nvPr/>
        </p:nvSpPr>
        <p:spPr>
          <a:xfrm>
            <a:off x="4382647" y="4760498"/>
            <a:ext cx="3426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www.mb38.ru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FFC896A4-1C94-4F7A-9171-17689598A117}"/>
              </a:ext>
            </a:extLst>
          </p:cNvPr>
          <p:cNvSpPr/>
          <p:nvPr/>
        </p:nvSpPr>
        <p:spPr>
          <a:xfrm>
            <a:off x="8631673" y="4757746"/>
            <a:ext cx="3426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Circe Light" panose="020B0402020203020203" pitchFamily="34" charset="-52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ул. Рабочая 2«А» / 4, 1 этаж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65334A09-4396-4162-BEF6-849BA5DB5C37}"/>
              </a:ext>
            </a:extLst>
          </p:cNvPr>
          <p:cNvCxnSpPr/>
          <p:nvPr/>
        </p:nvCxnSpPr>
        <p:spPr>
          <a:xfrm>
            <a:off x="371475" y="5268776"/>
            <a:ext cx="11449050" cy="0"/>
          </a:xfrm>
          <a:prstGeom prst="line">
            <a:avLst/>
          </a:prstGeom>
          <a:ln w="12700">
            <a:solidFill>
              <a:srgbClr val="BF9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E84C146-6422-A760-D3A5-03E8B17E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488" y="1758908"/>
            <a:ext cx="1954912" cy="19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3351EB9-05B1-4C81-8E20-EA85EDC3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303"/>
            <a:ext cx="12180344" cy="440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3769B8-D75D-4B50-BDC7-4E6C04CEE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22" y="4759691"/>
            <a:ext cx="826599" cy="826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C32A2C2-5878-46D4-8B4A-1132EE56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21" y="4759689"/>
            <a:ext cx="826599" cy="8265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646A3B1-9464-404D-B852-767B44BAB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172" y="4759688"/>
            <a:ext cx="826599" cy="8265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C4E3D89-D8AC-4F4A-B16B-DDDE390F7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823" y="4759688"/>
            <a:ext cx="826599" cy="8265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4403847-4DC5-43B6-91C3-0FCA1158F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5656" y="4759688"/>
            <a:ext cx="826599" cy="826599"/>
          </a:xfrm>
          <a:prstGeom prst="rect">
            <a:avLst/>
          </a:prstGeom>
        </p:spPr>
      </p:pic>
      <p:sp>
        <p:nvSpPr>
          <p:cNvPr id="9" name="Текст 1">
            <a:extLst>
              <a:ext uri="{FF2B5EF4-FFF2-40B4-BE49-F238E27FC236}">
                <a16:creationId xmlns:a16="http://schemas.microsoft.com/office/drawing/2014/main" xmlns="" id="{BD37D78A-A4AA-48F3-9581-57279722DB74}"/>
              </a:ext>
            </a:extLst>
          </p:cNvPr>
          <p:cNvSpPr txBox="1">
            <a:spLocks/>
          </p:cNvSpPr>
          <p:nvPr/>
        </p:nvSpPr>
        <p:spPr>
          <a:xfrm>
            <a:off x="246709" y="542915"/>
            <a:ext cx="8670925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ED5539"/>
                </a:solidFill>
              </a:rPr>
              <a:t>Центр «Мой бизнес» </a:t>
            </a:r>
            <a:r>
              <a:rPr lang="ru-RU" dirty="0"/>
              <a:t>– центр оказания комплекса услуг по принципу «одного окна» </a:t>
            </a:r>
          </a:p>
        </p:txBody>
      </p:sp>
    </p:spTree>
    <p:extLst>
      <p:ext uri="{BB962C8B-B14F-4D97-AF65-F5344CB8AC3E}">
        <p14:creationId xmlns:p14="http://schemas.microsoft.com/office/powerpoint/2010/main" val="360450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FF074516-E793-4BB3-9714-16F3FD259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9724571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</a:rPr>
              <a:t>Физические лица </a:t>
            </a:r>
            <a:r>
              <a:rPr lang="ru-RU" sz="2700" b="1" dirty="0">
                <a:solidFill>
                  <a:schemeClr val="tx1"/>
                </a:solidFill>
                <a:latin typeface="Circe Bold" panose="020B0604020202020204" charset="-52"/>
              </a:rPr>
              <a:t>планирующие </a:t>
            </a:r>
            <a:r>
              <a:rPr lang="ru-RU" sz="2600" dirty="0">
                <a:solidFill>
                  <a:schemeClr val="tx1"/>
                </a:solidFill>
                <a:latin typeface="Circe Bold" panose="020B0604020202020204" charset="-52"/>
              </a:rPr>
              <a:t>начать бизнес</a:t>
            </a:r>
          </a:p>
          <a:p>
            <a:endParaRPr lang="ru-RU" sz="2700" dirty="0">
              <a:latin typeface="Circe Bold" panose="020B0604020202020204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936C056F-7083-4AD8-8B95-3710488C48F9}"/>
              </a:ext>
            </a:extLst>
          </p:cNvPr>
          <p:cNvSpPr/>
          <p:nvPr/>
        </p:nvSpPr>
        <p:spPr>
          <a:xfrm>
            <a:off x="481764" y="1413219"/>
            <a:ext cx="3571876" cy="2418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874C1-9A12-4883-B503-AD6AB186D02B}"/>
              </a:ext>
            </a:extLst>
          </p:cNvPr>
          <p:cNvSpPr txBox="1"/>
          <p:nvPr/>
        </p:nvSpPr>
        <p:spPr>
          <a:xfrm>
            <a:off x="881205" y="2089039"/>
            <a:ext cx="324393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Правовые вопросы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Регистрация бизнеса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Выбор налогообложения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Вопросы бухгалтерского учета и отчетности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Маркетинговые вопросы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Заключение социального контракта</a:t>
            </a:r>
            <a:endParaRPr lang="ru-RU" sz="1200" b="1" dirty="0">
              <a:latin typeface="Circe Bold" panose="020B0604020202020204" charset="-5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509C19B-1AAC-4F9E-8707-E8B7B1817755}"/>
              </a:ext>
            </a:extLst>
          </p:cNvPr>
          <p:cNvSpPr txBox="1"/>
          <p:nvPr/>
        </p:nvSpPr>
        <p:spPr>
          <a:xfrm>
            <a:off x="1194469" y="1562586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КОНСУЛЬТАЦИИ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D84037DF-28E3-4C49-B03E-8B223E9C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70" y="1522145"/>
            <a:ext cx="366711" cy="366711"/>
          </a:xfrm>
          <a:prstGeom prst="rect">
            <a:avLst/>
          </a:prstGeom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xmlns="" id="{219721C2-223B-44B7-A49C-96136845E174}"/>
              </a:ext>
            </a:extLst>
          </p:cNvPr>
          <p:cNvSpPr/>
          <p:nvPr/>
        </p:nvSpPr>
        <p:spPr>
          <a:xfrm>
            <a:off x="589254" y="222963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пятиугольник 43">
            <a:extLst>
              <a:ext uri="{FF2B5EF4-FFF2-40B4-BE49-F238E27FC236}">
                <a16:creationId xmlns:a16="http://schemas.microsoft.com/office/drawing/2014/main" xmlns="" id="{1FF73492-301E-4890-B414-53B5D832E931}"/>
              </a:ext>
            </a:extLst>
          </p:cNvPr>
          <p:cNvSpPr/>
          <p:nvPr/>
        </p:nvSpPr>
        <p:spPr>
          <a:xfrm>
            <a:off x="582724" y="254151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: пятиугольник 47">
            <a:extLst>
              <a:ext uri="{FF2B5EF4-FFF2-40B4-BE49-F238E27FC236}">
                <a16:creationId xmlns:a16="http://schemas.microsoft.com/office/drawing/2014/main" xmlns="" id="{C7E259D2-3B64-4185-9C26-E54D36F32D06}"/>
              </a:ext>
            </a:extLst>
          </p:cNvPr>
          <p:cNvSpPr/>
          <p:nvPr/>
        </p:nvSpPr>
        <p:spPr>
          <a:xfrm>
            <a:off x="598677" y="279761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пятиугольник 52">
            <a:extLst>
              <a:ext uri="{FF2B5EF4-FFF2-40B4-BE49-F238E27FC236}">
                <a16:creationId xmlns:a16="http://schemas.microsoft.com/office/drawing/2014/main" xmlns="" id="{5BFB06E7-393A-495F-857A-0C2A3CC69A36}"/>
              </a:ext>
            </a:extLst>
          </p:cNvPr>
          <p:cNvSpPr/>
          <p:nvPr/>
        </p:nvSpPr>
        <p:spPr>
          <a:xfrm>
            <a:off x="598677" y="303397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пятиугольник 53">
            <a:extLst>
              <a:ext uri="{FF2B5EF4-FFF2-40B4-BE49-F238E27FC236}">
                <a16:creationId xmlns:a16="http://schemas.microsoft.com/office/drawing/2014/main" xmlns="" id="{9F1D75D7-ACCC-476B-A8AE-F31200A85AF7}"/>
              </a:ext>
            </a:extLst>
          </p:cNvPr>
          <p:cNvSpPr/>
          <p:nvPr/>
        </p:nvSpPr>
        <p:spPr>
          <a:xfrm>
            <a:off x="598677" y="362380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пятиугольник 54">
            <a:extLst>
              <a:ext uri="{FF2B5EF4-FFF2-40B4-BE49-F238E27FC236}">
                <a16:creationId xmlns:a16="http://schemas.microsoft.com/office/drawing/2014/main" xmlns="" id="{9F264E96-3983-4855-9AF6-589F14C79867}"/>
              </a:ext>
            </a:extLst>
          </p:cNvPr>
          <p:cNvSpPr/>
          <p:nvPr/>
        </p:nvSpPr>
        <p:spPr>
          <a:xfrm>
            <a:off x="606994" y="329850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64528E99-1467-4021-AEC1-86F1AFA067C1}"/>
              </a:ext>
            </a:extLst>
          </p:cNvPr>
          <p:cNvSpPr/>
          <p:nvPr/>
        </p:nvSpPr>
        <p:spPr>
          <a:xfrm>
            <a:off x="4309015" y="1413219"/>
            <a:ext cx="3571876" cy="23866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4EB29E74-772E-4C10-A8C5-06F123CF74EB}"/>
              </a:ext>
            </a:extLst>
          </p:cNvPr>
          <p:cNvSpPr txBox="1"/>
          <p:nvPr/>
        </p:nvSpPr>
        <p:spPr>
          <a:xfrm>
            <a:off x="4836570" y="2089038"/>
            <a:ext cx="324393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Основы ведения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предпринимательской деятельности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Развитие навыков руководителя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 и продвижение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Тематические семинары, вебинары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 конференции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9471837-AF0F-4BB4-BC72-27B8B96FEDA4}"/>
              </a:ext>
            </a:extLst>
          </p:cNvPr>
          <p:cNvSpPr txBox="1"/>
          <p:nvPr/>
        </p:nvSpPr>
        <p:spPr>
          <a:xfrm>
            <a:off x="4934263" y="1628272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ОБУЧЕНИЕ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23B40084-87CA-4E22-8F4E-AF8374EA1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738" y="1600115"/>
            <a:ext cx="366711" cy="366711"/>
          </a:xfrm>
          <a:prstGeom prst="rect">
            <a:avLst/>
          </a:prstGeom>
        </p:spPr>
      </p:pic>
      <p:sp>
        <p:nvSpPr>
          <p:cNvPr id="60" name="Стрелка: пятиугольник 59">
            <a:extLst>
              <a:ext uri="{FF2B5EF4-FFF2-40B4-BE49-F238E27FC236}">
                <a16:creationId xmlns:a16="http://schemas.microsoft.com/office/drawing/2014/main" xmlns="" id="{30179BEC-CFF9-4722-8788-A16F70093809}"/>
              </a:ext>
            </a:extLst>
          </p:cNvPr>
          <p:cNvSpPr/>
          <p:nvPr/>
        </p:nvSpPr>
        <p:spPr>
          <a:xfrm>
            <a:off x="4563809" y="2246988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пятиугольник 61">
            <a:extLst>
              <a:ext uri="{FF2B5EF4-FFF2-40B4-BE49-F238E27FC236}">
                <a16:creationId xmlns:a16="http://schemas.microsoft.com/office/drawing/2014/main" xmlns="" id="{79000768-BA53-46A9-90DE-6B95E7A887F4}"/>
              </a:ext>
            </a:extLst>
          </p:cNvPr>
          <p:cNvSpPr/>
          <p:nvPr/>
        </p:nvSpPr>
        <p:spPr>
          <a:xfrm>
            <a:off x="4536217" y="279761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пятиугольник 62">
            <a:extLst>
              <a:ext uri="{FF2B5EF4-FFF2-40B4-BE49-F238E27FC236}">
                <a16:creationId xmlns:a16="http://schemas.microsoft.com/office/drawing/2014/main" xmlns="" id="{EA509E1F-C6B9-4E35-98F9-46AC28E61657}"/>
              </a:ext>
            </a:extLst>
          </p:cNvPr>
          <p:cNvSpPr/>
          <p:nvPr/>
        </p:nvSpPr>
        <p:spPr>
          <a:xfrm>
            <a:off x="4559920" y="304409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пятиугольник 64">
            <a:extLst>
              <a:ext uri="{FF2B5EF4-FFF2-40B4-BE49-F238E27FC236}">
                <a16:creationId xmlns:a16="http://schemas.microsoft.com/office/drawing/2014/main" xmlns="" id="{35D3055A-8F42-4B28-99B4-B1A4BBDC3E07}"/>
              </a:ext>
            </a:extLst>
          </p:cNvPr>
          <p:cNvSpPr/>
          <p:nvPr/>
        </p:nvSpPr>
        <p:spPr>
          <a:xfrm>
            <a:off x="4536217" y="336371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1D11D0E7-F16D-4639-BAF1-9423F7DAACD2}"/>
              </a:ext>
            </a:extLst>
          </p:cNvPr>
          <p:cNvSpPr/>
          <p:nvPr/>
        </p:nvSpPr>
        <p:spPr>
          <a:xfrm>
            <a:off x="8248649" y="1381089"/>
            <a:ext cx="3571876" cy="2418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92757DA-6D45-404A-9F38-2D6BEC0F97C4}"/>
              </a:ext>
            </a:extLst>
          </p:cNvPr>
          <p:cNvSpPr txBox="1"/>
          <p:nvPr/>
        </p:nvSpPr>
        <p:spPr>
          <a:xfrm>
            <a:off x="8729860" y="1985516"/>
            <a:ext cx="315095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выбору финансовых инструментов реализации проекта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Подбор программ кредитования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или лизинга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работе с финансовыми организациями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C2DF8BA-A206-4E23-86B1-5788DD752EA8}"/>
              </a:ext>
            </a:extLst>
          </p:cNvPr>
          <p:cNvSpPr txBox="1"/>
          <p:nvPr/>
        </p:nvSpPr>
        <p:spPr>
          <a:xfrm>
            <a:off x="8932480" y="1562586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ФИНАНСЫ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FDA376A8-8B95-4A04-8897-88878CAE7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955" y="1534429"/>
            <a:ext cx="366711" cy="366711"/>
          </a:xfrm>
          <a:prstGeom prst="rect">
            <a:avLst/>
          </a:prstGeom>
        </p:spPr>
      </p:pic>
      <p:sp>
        <p:nvSpPr>
          <p:cNvPr id="70" name="Стрелка: пятиугольник 69">
            <a:extLst>
              <a:ext uri="{FF2B5EF4-FFF2-40B4-BE49-F238E27FC236}">
                <a16:creationId xmlns:a16="http://schemas.microsoft.com/office/drawing/2014/main" xmlns="" id="{6209916C-751A-46B8-8741-D27F0A0C37CB}"/>
              </a:ext>
            </a:extLst>
          </p:cNvPr>
          <p:cNvSpPr/>
          <p:nvPr/>
        </p:nvSpPr>
        <p:spPr>
          <a:xfrm>
            <a:off x="8519174" y="212159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: пятиугольник 70">
            <a:extLst>
              <a:ext uri="{FF2B5EF4-FFF2-40B4-BE49-F238E27FC236}">
                <a16:creationId xmlns:a16="http://schemas.microsoft.com/office/drawing/2014/main" xmlns="" id="{14C6EB0E-70AC-4B1E-81DD-2DEE8EF4CC4C}"/>
              </a:ext>
            </a:extLst>
          </p:cNvPr>
          <p:cNvSpPr/>
          <p:nvPr/>
        </p:nvSpPr>
        <p:spPr>
          <a:xfrm>
            <a:off x="8543639" y="264982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: пятиугольник 72">
            <a:extLst>
              <a:ext uri="{FF2B5EF4-FFF2-40B4-BE49-F238E27FC236}">
                <a16:creationId xmlns:a16="http://schemas.microsoft.com/office/drawing/2014/main" xmlns="" id="{2FB6599D-5F47-45F6-A268-07FF6F4404E8}"/>
              </a:ext>
            </a:extLst>
          </p:cNvPr>
          <p:cNvSpPr/>
          <p:nvPr/>
        </p:nvSpPr>
        <p:spPr>
          <a:xfrm>
            <a:off x="8530955" y="323376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9AA78CE1-69FA-4637-B7BC-68F7CA39B12E}"/>
              </a:ext>
            </a:extLst>
          </p:cNvPr>
          <p:cNvSpPr/>
          <p:nvPr/>
        </p:nvSpPr>
        <p:spPr>
          <a:xfrm>
            <a:off x="417114" y="4041954"/>
            <a:ext cx="3685916" cy="26043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E9D2F127-CC56-467E-AB0D-001A0AE92C36}"/>
              </a:ext>
            </a:extLst>
          </p:cNvPr>
          <p:cNvSpPr txBox="1"/>
          <p:nvPr/>
        </p:nvSpPr>
        <p:spPr>
          <a:xfrm>
            <a:off x="655875" y="4768961"/>
            <a:ext cx="345862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созданию производства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в сфере с/х или обрабатывающей промышленности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Гранты и запуск линии производства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Техническая и производственная поддержка: сертификация, патентование и </a:t>
            </a:r>
            <a:r>
              <a:rPr lang="ru-RU" sz="1200" dirty="0" err="1">
                <a:latin typeface="Circe Bold" panose="020B0604020202020204" charset="-52"/>
              </a:rPr>
              <a:t>тп</a:t>
            </a:r>
            <a:endParaRPr lang="ru-RU" sz="1200" dirty="0">
              <a:latin typeface="Circe Bold" panose="020B060402020202020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864C7B-9368-49C6-811B-9C44130D1F66}"/>
              </a:ext>
            </a:extLst>
          </p:cNvPr>
          <p:cNvSpPr txBox="1"/>
          <p:nvPr/>
        </p:nvSpPr>
        <p:spPr>
          <a:xfrm>
            <a:off x="1140879" y="4261041"/>
            <a:ext cx="1977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ОТКРЫТИЕ ПРОИЗВОДСТВА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A39A18DC-493E-4276-ABFC-C2E5618BD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77" y="4283126"/>
            <a:ext cx="366711" cy="366711"/>
          </a:xfrm>
          <a:prstGeom prst="rect">
            <a:avLst/>
          </a:prstGeom>
        </p:spPr>
      </p:pic>
      <p:sp>
        <p:nvSpPr>
          <p:cNvPr id="78" name="Стрелка: пятиугольник 77">
            <a:extLst>
              <a:ext uri="{FF2B5EF4-FFF2-40B4-BE49-F238E27FC236}">
                <a16:creationId xmlns:a16="http://schemas.microsoft.com/office/drawing/2014/main" xmlns="" id="{6AADA851-6197-471E-9347-DFBA4751DF94}"/>
              </a:ext>
            </a:extLst>
          </p:cNvPr>
          <p:cNvSpPr/>
          <p:nvPr/>
        </p:nvSpPr>
        <p:spPr>
          <a:xfrm>
            <a:off x="511384" y="492924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трелка: пятиугольник 82">
            <a:extLst>
              <a:ext uri="{FF2B5EF4-FFF2-40B4-BE49-F238E27FC236}">
                <a16:creationId xmlns:a16="http://schemas.microsoft.com/office/drawing/2014/main" xmlns="" id="{A8A42ECA-34AF-4951-B4CC-F0A26CAE51AD}"/>
              </a:ext>
            </a:extLst>
          </p:cNvPr>
          <p:cNvSpPr/>
          <p:nvPr/>
        </p:nvSpPr>
        <p:spPr>
          <a:xfrm>
            <a:off x="499919" y="602260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F7685D3C-A864-4AF6-910B-6D9A55689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0521" y="4664964"/>
            <a:ext cx="1233418" cy="1233418"/>
          </a:xfrm>
          <a:prstGeom prst="rect">
            <a:avLst/>
          </a:prstGeom>
        </p:spPr>
      </p:pic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A0625955-1C79-4759-AF35-0995383ED3BD}"/>
              </a:ext>
            </a:extLst>
          </p:cNvPr>
          <p:cNvSpPr/>
          <p:nvPr/>
        </p:nvSpPr>
        <p:spPr>
          <a:xfrm>
            <a:off x="8246555" y="4056872"/>
            <a:ext cx="3571876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84FF2723-6462-4679-A923-8D9955290B86}"/>
              </a:ext>
            </a:extLst>
          </p:cNvPr>
          <p:cNvSpPr txBox="1"/>
          <p:nvPr/>
        </p:nvSpPr>
        <p:spPr>
          <a:xfrm>
            <a:off x="8875282" y="4313547"/>
            <a:ext cx="2808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РЕГИСТРАЦИЯ БИЗНЕСА</a:t>
            </a: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5BBA04C-B613-461C-BD7A-F0C68094F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3757" y="4285390"/>
            <a:ext cx="366711" cy="36671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961DABCB-E9CC-48D1-8028-E9159CC4D6F1}"/>
              </a:ext>
            </a:extLst>
          </p:cNvPr>
          <p:cNvGrpSpPr/>
          <p:nvPr/>
        </p:nvGrpSpPr>
        <p:grpSpPr>
          <a:xfrm>
            <a:off x="8445648" y="4921798"/>
            <a:ext cx="3415073" cy="1177245"/>
            <a:chOff x="8445648" y="5040518"/>
            <a:chExt cx="3415073" cy="1177245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902A885E-3F82-406A-9EA4-068AEF6848CF}"/>
                </a:ext>
              </a:extLst>
            </p:cNvPr>
            <p:cNvSpPr txBox="1"/>
            <p:nvPr/>
          </p:nvSpPr>
          <p:spPr>
            <a:xfrm>
              <a:off x="8616790" y="5040518"/>
              <a:ext cx="3243931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Консультации по подготовке </a:t>
              </a:r>
              <a:br>
                <a:rPr lang="ru-RU" sz="1200" dirty="0">
                  <a:latin typeface="Circe Bold" panose="020B0604020202020204" charset="-52"/>
                </a:rPr>
              </a:br>
              <a:r>
                <a:rPr lang="ru-RU" sz="1200" dirty="0">
                  <a:latin typeface="Circe Bold" panose="020B0604020202020204" charset="-52"/>
                </a:rPr>
                <a:t>к регистрации бизнеса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Регистрация бизнеса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Открытие расчетного счета</a:t>
              </a:r>
            </a:p>
          </p:txBody>
        </p:sp>
        <p:sp>
          <p:nvSpPr>
            <p:cNvPr id="98" name="Стрелка: пятиугольник 97">
              <a:extLst>
                <a:ext uri="{FF2B5EF4-FFF2-40B4-BE49-F238E27FC236}">
                  <a16:creationId xmlns:a16="http://schemas.microsoft.com/office/drawing/2014/main" xmlns="" id="{D40196A9-1034-45C6-9DE9-2E63E98B7EC0}"/>
                </a:ext>
              </a:extLst>
            </p:cNvPr>
            <p:cNvSpPr/>
            <p:nvPr/>
          </p:nvSpPr>
          <p:spPr>
            <a:xfrm>
              <a:off x="8473757" y="5188226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100" name="Стрелка: пятиугольник 99">
              <a:extLst>
                <a:ext uri="{FF2B5EF4-FFF2-40B4-BE49-F238E27FC236}">
                  <a16:creationId xmlns:a16="http://schemas.microsoft.com/office/drawing/2014/main" xmlns="" id="{80B9FEA9-453C-4EB1-8151-B17F35C58F76}"/>
                </a:ext>
              </a:extLst>
            </p:cNvPr>
            <p:cNvSpPr/>
            <p:nvPr/>
          </p:nvSpPr>
          <p:spPr>
            <a:xfrm>
              <a:off x="8450834" y="6017102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101" name="Стрелка: пятиугольник 100">
              <a:extLst>
                <a:ext uri="{FF2B5EF4-FFF2-40B4-BE49-F238E27FC236}">
                  <a16:creationId xmlns:a16="http://schemas.microsoft.com/office/drawing/2014/main" xmlns="" id="{A5372AD2-E59F-4CDA-BCD4-E0CA46B5B258}"/>
                </a:ext>
              </a:extLst>
            </p:cNvPr>
            <p:cNvSpPr/>
            <p:nvPr/>
          </p:nvSpPr>
          <p:spPr>
            <a:xfrm>
              <a:off x="8445648" y="5723496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</p:grpSp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xmlns="" id="{9A829DCB-400F-6471-6D82-1671175477CF}"/>
              </a:ext>
            </a:extLst>
          </p:cNvPr>
          <p:cNvSpPr/>
          <p:nvPr/>
        </p:nvSpPr>
        <p:spPr>
          <a:xfrm>
            <a:off x="516103" y="572778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9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FF074516-E793-4BB3-9714-16F3FD259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9724571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</a:rPr>
              <a:t>Физические лица</a:t>
            </a:r>
            <a:r>
              <a:rPr lang="ru-RU" sz="2700" b="1" dirty="0"/>
              <a:t>, </a:t>
            </a:r>
            <a:r>
              <a:rPr lang="ru-RU" dirty="0"/>
              <a:t>находящиеся</a:t>
            </a:r>
            <a:r>
              <a:rPr lang="ru-RU" sz="2700" b="1" dirty="0"/>
              <a:t> </a:t>
            </a:r>
            <a:r>
              <a:rPr lang="ru-RU" sz="2700" b="1" dirty="0">
                <a:solidFill>
                  <a:srgbClr val="E74B36"/>
                </a:solidFill>
              </a:rPr>
              <a:t>в тяжелой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</a:rPr>
              <a:t> </a:t>
            </a:r>
            <a:r>
              <a:rPr lang="ru-RU" dirty="0"/>
              <a:t>жизненной </a:t>
            </a:r>
            <a:r>
              <a:rPr lang="ru-RU" sz="2700" b="1" dirty="0">
                <a:solidFill>
                  <a:srgbClr val="E74B36"/>
                </a:solidFill>
              </a:rPr>
              <a:t>ситуации</a:t>
            </a:r>
            <a:endParaRPr lang="ru-RU" sz="2600" dirty="0">
              <a:solidFill>
                <a:srgbClr val="E74B36"/>
              </a:solidFill>
            </a:endParaRPr>
          </a:p>
          <a:p>
            <a:endParaRPr lang="ru-RU" sz="27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1D11D0E7-F16D-4639-BAF1-9423F7DAACD2}"/>
              </a:ext>
            </a:extLst>
          </p:cNvPr>
          <p:cNvSpPr/>
          <p:nvPr/>
        </p:nvSpPr>
        <p:spPr>
          <a:xfrm>
            <a:off x="405818" y="1520926"/>
            <a:ext cx="5191928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9AA78CE1-69FA-4637-B7BC-68F7CA39B12E}"/>
              </a:ext>
            </a:extLst>
          </p:cNvPr>
          <p:cNvSpPr/>
          <p:nvPr/>
        </p:nvSpPr>
        <p:spPr>
          <a:xfrm>
            <a:off x="405818" y="4363451"/>
            <a:ext cx="10736822" cy="22755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864C7B-9368-49C6-811B-9C44130D1F66}"/>
              </a:ext>
            </a:extLst>
          </p:cNvPr>
          <p:cNvSpPr txBox="1"/>
          <p:nvPr/>
        </p:nvSpPr>
        <p:spPr>
          <a:xfrm>
            <a:off x="3390553" y="4483172"/>
            <a:ext cx="355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НЕОБХОДИМЫЕ ДОКУМЕНТЫ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AE9C0B-F552-9303-B20F-6CE6FEBC1BE9}"/>
              </a:ext>
            </a:extLst>
          </p:cNvPr>
          <p:cNvSpPr txBox="1"/>
          <p:nvPr/>
        </p:nvSpPr>
        <p:spPr>
          <a:xfrm>
            <a:off x="304800" y="1592338"/>
            <a:ext cx="5676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5E3427"/>
                </a:solidFill>
                <a:latin typeface="Circe Bold" panose="020B0602020203020203" pitchFamily="34" charset="-52"/>
              </a:rPr>
              <a:t>Социальный контракт на осуществление </a:t>
            </a:r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предпринимательской деятельности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DC5D94C-5883-9B24-96A6-4FDA9B51C5A4}"/>
              </a:ext>
            </a:extLst>
          </p:cNvPr>
          <p:cNvSpPr/>
          <p:nvPr/>
        </p:nvSpPr>
        <p:spPr>
          <a:xfrm>
            <a:off x="5986186" y="1519815"/>
            <a:ext cx="5071500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601BC4-1C50-7C3D-03F9-C3EC920BFFCA}"/>
              </a:ext>
            </a:extLst>
          </p:cNvPr>
          <p:cNvSpPr txBox="1"/>
          <p:nvPr/>
        </p:nvSpPr>
        <p:spPr>
          <a:xfrm>
            <a:off x="5408057" y="1635219"/>
            <a:ext cx="5676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5E3427"/>
                </a:solidFill>
                <a:latin typeface="Circe Bold" panose="020B0602020203020203" pitchFamily="34" charset="-52"/>
              </a:rPr>
              <a:t>Социальный контракт на ведение</a:t>
            </a:r>
            <a:r>
              <a:rPr lang="ru-RU" sz="16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 </a:t>
            </a:r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личного </a:t>
            </a:r>
          </a:p>
          <a:p>
            <a:pPr algn="ctr"/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подсобного хозяйства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xmlns="" id="{1AE097C7-5C62-9231-C745-2AD8202E9E6F}"/>
              </a:ext>
            </a:extLst>
          </p:cNvPr>
          <p:cNvSpPr/>
          <p:nvPr/>
        </p:nvSpPr>
        <p:spPr>
          <a:xfrm>
            <a:off x="1543444" y="2361788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66C9CFA-9B87-2108-6D61-49361BA38C95}"/>
              </a:ext>
            </a:extLst>
          </p:cNvPr>
          <p:cNvSpPr txBox="1"/>
          <p:nvPr/>
        </p:nvSpPr>
        <p:spPr>
          <a:xfrm>
            <a:off x="1650883" y="2274398"/>
            <a:ext cx="375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350 000 руб. на осуществление предпринимательской деятельности</a:t>
            </a:r>
          </a:p>
          <a:p>
            <a:endParaRPr lang="ru-RU" sz="1400" dirty="0">
              <a:solidFill>
                <a:srgbClr val="5E3427"/>
              </a:solidFill>
              <a:latin typeface="Circe" panose="020B0502020203020203" pitchFamily="34" charset="-52"/>
            </a:endParaRP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30 000 руб. на обучение</a:t>
            </a:r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xmlns="" id="{04EAC50F-D0DB-B11D-3FB6-55A81B0A994F}"/>
              </a:ext>
            </a:extLst>
          </p:cNvPr>
          <p:cNvSpPr/>
          <p:nvPr/>
        </p:nvSpPr>
        <p:spPr>
          <a:xfrm>
            <a:off x="1543444" y="3017660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43A7F39-5433-0BF0-8202-BDB4D588B62E}"/>
              </a:ext>
            </a:extLst>
          </p:cNvPr>
          <p:cNvSpPr txBox="1"/>
          <p:nvPr/>
        </p:nvSpPr>
        <p:spPr>
          <a:xfrm>
            <a:off x="7124989" y="2332320"/>
            <a:ext cx="3416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200 000 руб. на ведение подсобного хозяйства</a:t>
            </a:r>
          </a:p>
          <a:p>
            <a:endParaRPr lang="ru-RU" sz="1400" dirty="0">
              <a:solidFill>
                <a:srgbClr val="5E3427"/>
              </a:solidFill>
              <a:latin typeface="Circe Bold" panose="020B0604020202020204" charset="-52"/>
            </a:endParaRP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30 000 руб. на обучение</a:t>
            </a:r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xmlns="" id="{BA62E488-CDF4-3AEC-F8CF-00478645D07A}"/>
              </a:ext>
            </a:extLst>
          </p:cNvPr>
          <p:cNvSpPr/>
          <p:nvPr/>
        </p:nvSpPr>
        <p:spPr>
          <a:xfrm>
            <a:off x="6836989" y="2413992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xmlns="" id="{CC01B8AA-4CB6-FA5D-FFC1-4B3301246994}"/>
              </a:ext>
            </a:extLst>
          </p:cNvPr>
          <p:cNvSpPr/>
          <p:nvPr/>
        </p:nvSpPr>
        <p:spPr>
          <a:xfrm>
            <a:off x="6830828" y="3063569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CAF9D7B-7A33-650A-F3EF-561B077F130B}"/>
              </a:ext>
            </a:extLst>
          </p:cNvPr>
          <p:cNvSpPr/>
          <p:nvPr/>
        </p:nvSpPr>
        <p:spPr>
          <a:xfrm>
            <a:off x="583231" y="4766949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Circe Bold" panose="020B0602020203020203" pitchFamily="34" charset="-52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BBDB3A0-F685-AD7C-4A82-D9876BCFAD5D}"/>
              </a:ext>
            </a:extLst>
          </p:cNvPr>
          <p:cNvSpPr txBox="1"/>
          <p:nvPr/>
        </p:nvSpPr>
        <p:spPr>
          <a:xfrm>
            <a:off x="1097251" y="4856596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УДОСТОВЕРЕНИЕ ЛИЧНОСТИ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9D306BE-96C5-1CC1-897C-3F704C8C624F}"/>
              </a:ext>
            </a:extLst>
          </p:cNvPr>
          <p:cNvSpPr txBox="1"/>
          <p:nvPr/>
        </p:nvSpPr>
        <p:spPr>
          <a:xfrm>
            <a:off x="7538309" y="5799554"/>
            <a:ext cx="351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СПРАВКИ О ДОХОДАХ И ВСЕХ ЧЛЕНОВ СЕМЬИ ЗА ПОСЛЕДНИЕ 3 МЕСЯЦА, ПРЕДШЕСТВУЮЩИЕ МЕСЯЦУ ПОДАЧИ ЗАЯВЛЕНИЯ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4408B94-19EC-33AC-8C88-8B29AD9FA606}"/>
              </a:ext>
            </a:extLst>
          </p:cNvPr>
          <p:cNvSpPr txBox="1"/>
          <p:nvPr/>
        </p:nvSpPr>
        <p:spPr>
          <a:xfrm>
            <a:off x="7555749" y="5299233"/>
            <a:ext cx="465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ДОКУМЕНТЫ О ЛИЦАХ, ПРОЖИВАЮЩИХ С ЗАЯВИТЕЛЯМИ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5F6B07-8342-04BF-0E13-7E6A327E628A}"/>
              </a:ext>
            </a:extLst>
          </p:cNvPr>
          <p:cNvSpPr txBox="1"/>
          <p:nvPr/>
        </p:nvSpPr>
        <p:spPr>
          <a:xfrm>
            <a:off x="7590093" y="4853885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ЗАЯВЛЕНИЕ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2D31F5-85FA-A0D7-1526-896E2648F747}"/>
              </a:ext>
            </a:extLst>
          </p:cNvPr>
          <p:cNvSpPr txBox="1"/>
          <p:nvPr/>
        </p:nvSpPr>
        <p:spPr>
          <a:xfrm>
            <a:off x="1097250" y="5909393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БИЗНЕС-ПЛАН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0990E47-4FBA-C0A4-7291-4299E22AD1A4}"/>
              </a:ext>
            </a:extLst>
          </p:cNvPr>
          <p:cNvSpPr txBox="1"/>
          <p:nvPr/>
        </p:nvSpPr>
        <p:spPr>
          <a:xfrm>
            <a:off x="1097251" y="5413472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СНИЛС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FFADF3F-272B-A9E6-F31E-452E043EB387}"/>
              </a:ext>
            </a:extLst>
          </p:cNvPr>
          <p:cNvSpPr/>
          <p:nvPr/>
        </p:nvSpPr>
        <p:spPr>
          <a:xfrm>
            <a:off x="583231" y="5310408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Circe Bold" panose="020B0602020203020203" pitchFamily="34" charset="-52"/>
              </a:rPr>
              <a:t>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F73562CF-4508-5A73-2FF3-4822DF7AF0CE}"/>
              </a:ext>
            </a:extLst>
          </p:cNvPr>
          <p:cNvSpPr/>
          <p:nvPr/>
        </p:nvSpPr>
        <p:spPr>
          <a:xfrm>
            <a:off x="583231" y="5857862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574C7A5-F52C-C5F6-89FE-87923E5B0BE9}"/>
              </a:ext>
            </a:extLst>
          </p:cNvPr>
          <p:cNvSpPr/>
          <p:nvPr/>
        </p:nvSpPr>
        <p:spPr>
          <a:xfrm>
            <a:off x="6932247" y="4765049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4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8DA4C763-2F31-68D9-E928-ED580F89C645}"/>
              </a:ext>
            </a:extLst>
          </p:cNvPr>
          <p:cNvSpPr/>
          <p:nvPr/>
        </p:nvSpPr>
        <p:spPr>
          <a:xfrm>
            <a:off x="6943100" y="5313142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5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410AE61A-F70D-775A-D872-C8397F212860}"/>
              </a:ext>
            </a:extLst>
          </p:cNvPr>
          <p:cNvSpPr/>
          <p:nvPr/>
        </p:nvSpPr>
        <p:spPr>
          <a:xfrm>
            <a:off x="6943238" y="5857860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3155C2-98FD-A54C-BF0C-B002BE638E60}"/>
              </a:ext>
            </a:extLst>
          </p:cNvPr>
          <p:cNvSpPr txBox="1"/>
          <p:nvPr/>
        </p:nvSpPr>
        <p:spPr>
          <a:xfrm>
            <a:off x="792129" y="3899460"/>
            <a:ext cx="10350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МАКСМАЛЬНЫЙ СРОК, НА КОТОРЫЙ ЗАКЛЮЧАЕТСЯ КОНТРАКТ -  НЕ БОЛЕЕ  12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0768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1">
            <a:extLst>
              <a:ext uri="{FF2B5EF4-FFF2-40B4-BE49-F238E27FC236}">
                <a16:creationId xmlns:a16="http://schemas.microsoft.com/office/drawing/2014/main" xmlns="" id="{0CAF0974-6C02-43E6-8923-12E8708574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9933992" cy="460375"/>
          </a:xfrm>
        </p:spPr>
        <p:txBody>
          <a:bodyPr/>
          <a:lstStyle/>
          <a:p>
            <a:r>
              <a:rPr lang="ru-RU" sz="2700" dirty="0">
                <a:solidFill>
                  <a:srgbClr val="E74B36"/>
                </a:solidFill>
                <a:latin typeface="Circe Bold" panose="020B0604020202020204" charset="-52"/>
              </a:rPr>
              <a:t>Самозанятые </a:t>
            </a:r>
            <a:r>
              <a:rPr lang="ru-RU" sz="2700" dirty="0">
                <a:latin typeface="Circe Bold" panose="020B0604020202020204" charset="-52"/>
              </a:rPr>
              <a:t>граждане </a:t>
            </a:r>
          </a:p>
          <a:p>
            <a:endParaRPr lang="ru-RU" sz="2700" dirty="0">
              <a:latin typeface="Circe Bold" panose="020B0604020202020204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0FB248B-222D-4A40-B5EC-30F8071EBF40}"/>
              </a:ext>
            </a:extLst>
          </p:cNvPr>
          <p:cNvSpPr/>
          <p:nvPr/>
        </p:nvSpPr>
        <p:spPr>
          <a:xfrm>
            <a:off x="8241032" y="1130586"/>
            <a:ext cx="3716506" cy="30136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27C1170-8CE6-4912-9883-9FF010C61757}"/>
              </a:ext>
            </a:extLst>
          </p:cNvPr>
          <p:cNvSpPr txBox="1"/>
          <p:nvPr/>
        </p:nvSpPr>
        <p:spPr>
          <a:xfrm>
            <a:off x="8546908" y="1760906"/>
            <a:ext cx="3500102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Правовые вопросы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Бухгалтерский и налоговый учет и отчетность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Управленческий учет и финансовые документы</a:t>
            </a:r>
          </a:p>
          <a:p>
            <a:pPr>
              <a:lnSpc>
                <a:spcPct val="150000"/>
              </a:lnSpc>
            </a:pP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Маркетинговые вопросы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Вопросы сертификации и стандартизации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Иные вопросы развития бизнеса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3512F09-A8CD-4140-A7FF-065D5D3857D8}"/>
              </a:ext>
            </a:extLst>
          </p:cNvPr>
          <p:cNvSpPr txBox="1"/>
          <p:nvPr/>
        </p:nvSpPr>
        <p:spPr>
          <a:xfrm>
            <a:off x="8875282" y="1381803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КОНСУЛЬТАЦИИ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EBAD0A6D-E302-45EE-B6E4-A5DBE7517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757" y="1353646"/>
            <a:ext cx="366711" cy="366711"/>
          </a:xfrm>
          <a:prstGeom prst="rect">
            <a:avLst/>
          </a:prstGeom>
        </p:spPr>
      </p:pic>
      <p:sp>
        <p:nvSpPr>
          <p:cNvPr id="36" name="Стрелка: пятиугольник 35">
            <a:extLst>
              <a:ext uri="{FF2B5EF4-FFF2-40B4-BE49-F238E27FC236}">
                <a16:creationId xmlns:a16="http://schemas.microsoft.com/office/drawing/2014/main" xmlns="" id="{3F59A63A-9B97-443B-8ACF-A6275E565E0A}"/>
              </a:ext>
            </a:extLst>
          </p:cNvPr>
          <p:cNvSpPr/>
          <p:nvPr/>
        </p:nvSpPr>
        <p:spPr>
          <a:xfrm>
            <a:off x="8454683" y="186879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пятиугольник 38">
            <a:extLst>
              <a:ext uri="{FF2B5EF4-FFF2-40B4-BE49-F238E27FC236}">
                <a16:creationId xmlns:a16="http://schemas.microsoft.com/office/drawing/2014/main" xmlns="" id="{77AEA6CB-C8B9-4332-921A-9C050F24FEE5}"/>
              </a:ext>
            </a:extLst>
          </p:cNvPr>
          <p:cNvSpPr/>
          <p:nvPr/>
        </p:nvSpPr>
        <p:spPr>
          <a:xfrm>
            <a:off x="8444232" y="219396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: пятиугольник 40">
            <a:extLst>
              <a:ext uri="{FF2B5EF4-FFF2-40B4-BE49-F238E27FC236}">
                <a16:creationId xmlns:a16="http://schemas.microsoft.com/office/drawing/2014/main" xmlns="" id="{92E2C345-ADFF-43CD-9F91-8DD9B0C4D147}"/>
              </a:ext>
            </a:extLst>
          </p:cNvPr>
          <p:cNvSpPr/>
          <p:nvPr/>
        </p:nvSpPr>
        <p:spPr>
          <a:xfrm>
            <a:off x="8435392" y="247446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пятиугольник 41">
            <a:extLst>
              <a:ext uri="{FF2B5EF4-FFF2-40B4-BE49-F238E27FC236}">
                <a16:creationId xmlns:a16="http://schemas.microsoft.com/office/drawing/2014/main" xmlns="" id="{DEB9CCE7-15CB-44EC-9A62-0047CFD279E9}"/>
              </a:ext>
            </a:extLst>
          </p:cNvPr>
          <p:cNvSpPr/>
          <p:nvPr/>
        </p:nvSpPr>
        <p:spPr>
          <a:xfrm>
            <a:off x="8412079" y="300889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338B7DE9-26E9-48DE-A89E-DF1418A6880C}"/>
              </a:ext>
            </a:extLst>
          </p:cNvPr>
          <p:cNvSpPr/>
          <p:nvPr/>
        </p:nvSpPr>
        <p:spPr>
          <a:xfrm>
            <a:off x="4306253" y="1130586"/>
            <a:ext cx="3571876" cy="30956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E51C811-7DAC-4FE2-9396-B6127B70EF05}"/>
              </a:ext>
            </a:extLst>
          </p:cNvPr>
          <p:cNvSpPr txBox="1"/>
          <p:nvPr/>
        </p:nvSpPr>
        <p:spPr>
          <a:xfrm>
            <a:off x="4628614" y="1897596"/>
            <a:ext cx="3216267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Развитие навыков руководителя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Работа с маркетплейсами и электронными каналами продаж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Акселерационные программы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 и продвижение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Тематические семинары, вебинары и конференции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BC55F18-C61F-4189-9F0D-A68F67940139}"/>
              </a:ext>
            </a:extLst>
          </p:cNvPr>
          <p:cNvSpPr txBox="1"/>
          <p:nvPr/>
        </p:nvSpPr>
        <p:spPr>
          <a:xfrm>
            <a:off x="5066562" y="1362487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ОБУЧЕНИЕ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2E55EDCF-546A-45D6-A549-CFA53C8BD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407" y="1334330"/>
            <a:ext cx="366711" cy="366711"/>
          </a:xfrm>
          <a:prstGeom prst="rect">
            <a:avLst/>
          </a:prstGeom>
        </p:spPr>
      </p:pic>
      <p:sp>
        <p:nvSpPr>
          <p:cNvPr id="50" name="Стрелка: пятиугольник 49">
            <a:extLst>
              <a:ext uri="{FF2B5EF4-FFF2-40B4-BE49-F238E27FC236}">
                <a16:creationId xmlns:a16="http://schemas.microsoft.com/office/drawing/2014/main" xmlns="" id="{00C5743D-C2EB-4AF2-B322-8BF1AB009547}"/>
              </a:ext>
            </a:extLst>
          </p:cNvPr>
          <p:cNvSpPr/>
          <p:nvPr/>
        </p:nvSpPr>
        <p:spPr>
          <a:xfrm>
            <a:off x="4499641" y="204014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пятиугольник 50">
            <a:extLst>
              <a:ext uri="{FF2B5EF4-FFF2-40B4-BE49-F238E27FC236}">
                <a16:creationId xmlns:a16="http://schemas.microsoft.com/office/drawing/2014/main" xmlns="" id="{483F8F6F-AA33-49FA-B155-33A76C939A72}"/>
              </a:ext>
            </a:extLst>
          </p:cNvPr>
          <p:cNvSpPr/>
          <p:nvPr/>
        </p:nvSpPr>
        <p:spPr>
          <a:xfrm>
            <a:off x="4499641" y="233200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: пятиугольник 51">
            <a:extLst>
              <a:ext uri="{FF2B5EF4-FFF2-40B4-BE49-F238E27FC236}">
                <a16:creationId xmlns:a16="http://schemas.microsoft.com/office/drawing/2014/main" xmlns="" id="{AEBE7E65-91D3-4855-9EBD-5C59F26279D5}"/>
              </a:ext>
            </a:extLst>
          </p:cNvPr>
          <p:cNvSpPr/>
          <p:nvPr/>
        </p:nvSpPr>
        <p:spPr>
          <a:xfrm>
            <a:off x="4536217" y="289067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пятиугольник 52">
            <a:extLst>
              <a:ext uri="{FF2B5EF4-FFF2-40B4-BE49-F238E27FC236}">
                <a16:creationId xmlns:a16="http://schemas.microsoft.com/office/drawing/2014/main" xmlns="" id="{8290D379-DC20-4AC7-BB42-93B2857DCE52}"/>
              </a:ext>
            </a:extLst>
          </p:cNvPr>
          <p:cNvSpPr/>
          <p:nvPr/>
        </p:nvSpPr>
        <p:spPr>
          <a:xfrm>
            <a:off x="4536217" y="315979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109F8DD7-FB2F-4DA3-8DAA-A2BF8A37F333}"/>
              </a:ext>
            </a:extLst>
          </p:cNvPr>
          <p:cNvSpPr/>
          <p:nvPr/>
        </p:nvSpPr>
        <p:spPr>
          <a:xfrm>
            <a:off x="371475" y="4498162"/>
            <a:ext cx="3527285" cy="1972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E6594FE-0E17-4FDF-96D8-DFDA3701393E}"/>
              </a:ext>
            </a:extLst>
          </p:cNvPr>
          <p:cNvSpPr txBox="1"/>
          <p:nvPr/>
        </p:nvSpPr>
        <p:spPr>
          <a:xfrm>
            <a:off x="772192" y="5051836"/>
            <a:ext cx="2881145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Аренда рабочих мест, в том числе оборудованных техникой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 местом хранения документов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Аренда переговорных, в т.ч. для ВКС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и проведения конференций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2C91D0B7-F6CA-4A7D-9DC7-8058FB924CC3}"/>
              </a:ext>
            </a:extLst>
          </p:cNvPr>
          <p:cNvSpPr txBox="1"/>
          <p:nvPr/>
        </p:nvSpPr>
        <p:spPr>
          <a:xfrm>
            <a:off x="891290" y="4713282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КОВОРКИНГ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90FBD153-4B8C-45BF-815F-FC92BE9FE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65" y="4685125"/>
            <a:ext cx="366711" cy="366711"/>
          </a:xfrm>
          <a:prstGeom prst="rect">
            <a:avLst/>
          </a:prstGeom>
        </p:spPr>
      </p:pic>
      <p:sp>
        <p:nvSpPr>
          <p:cNvPr id="65" name="Стрелка: пятиугольник 64">
            <a:extLst>
              <a:ext uri="{FF2B5EF4-FFF2-40B4-BE49-F238E27FC236}">
                <a16:creationId xmlns:a16="http://schemas.microsoft.com/office/drawing/2014/main" xmlns="" id="{7238FFA4-7EC7-4B85-9B46-229BBC3650C5}"/>
              </a:ext>
            </a:extLst>
          </p:cNvPr>
          <p:cNvSpPr/>
          <p:nvPr/>
        </p:nvSpPr>
        <p:spPr>
          <a:xfrm>
            <a:off x="598677" y="520852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трелка: пятиугольник 66">
            <a:extLst>
              <a:ext uri="{FF2B5EF4-FFF2-40B4-BE49-F238E27FC236}">
                <a16:creationId xmlns:a16="http://schemas.microsoft.com/office/drawing/2014/main" xmlns="" id="{413DE526-E2BE-4DAC-A0EB-5FC87C76132C}"/>
              </a:ext>
            </a:extLst>
          </p:cNvPr>
          <p:cNvSpPr/>
          <p:nvPr/>
        </p:nvSpPr>
        <p:spPr>
          <a:xfrm>
            <a:off x="610054" y="602278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95595DAA-603E-4B25-808B-5E6486CEE4F7}"/>
              </a:ext>
            </a:extLst>
          </p:cNvPr>
          <p:cNvSpPr/>
          <p:nvPr/>
        </p:nvSpPr>
        <p:spPr>
          <a:xfrm>
            <a:off x="8259746" y="4550359"/>
            <a:ext cx="3570828" cy="1940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BF025EA-671A-4111-BC1C-BE5E5A1202B4}"/>
              </a:ext>
            </a:extLst>
          </p:cNvPr>
          <p:cNvSpPr txBox="1"/>
          <p:nvPr/>
        </p:nvSpPr>
        <p:spPr>
          <a:xfrm>
            <a:off x="8553122" y="5087055"/>
            <a:ext cx="3092325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выбору льготного финансирования </a:t>
            </a:r>
          </a:p>
          <a:p>
            <a:pPr>
              <a:lnSpc>
                <a:spcPct val="150000"/>
              </a:lnSpc>
            </a:pP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работе с финансовыми организациями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84B23BF7-DE70-42DE-BE36-1EED04DD411B}"/>
              </a:ext>
            </a:extLst>
          </p:cNvPr>
          <p:cNvSpPr txBox="1"/>
          <p:nvPr/>
        </p:nvSpPr>
        <p:spPr>
          <a:xfrm>
            <a:off x="8990454" y="4623469"/>
            <a:ext cx="2598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ФИНАНСЫ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49F404DE-3794-4B05-886B-D1CAF60E6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543" y="4615409"/>
            <a:ext cx="366711" cy="366711"/>
          </a:xfrm>
          <a:prstGeom prst="rect">
            <a:avLst/>
          </a:prstGeom>
        </p:spPr>
      </p:pic>
      <p:sp>
        <p:nvSpPr>
          <p:cNvPr id="72" name="Стрелка: пятиугольник 71">
            <a:extLst>
              <a:ext uri="{FF2B5EF4-FFF2-40B4-BE49-F238E27FC236}">
                <a16:creationId xmlns:a16="http://schemas.microsoft.com/office/drawing/2014/main" xmlns="" id="{2AD21C71-7400-4555-897D-7574436E71CF}"/>
              </a:ext>
            </a:extLst>
          </p:cNvPr>
          <p:cNvSpPr/>
          <p:nvPr/>
        </p:nvSpPr>
        <p:spPr>
          <a:xfrm>
            <a:off x="8418107" y="524509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2F9C6927-0EAD-405F-82F0-5AD76CC328C4}"/>
              </a:ext>
            </a:extLst>
          </p:cNvPr>
          <p:cNvSpPr/>
          <p:nvPr/>
        </p:nvSpPr>
        <p:spPr>
          <a:xfrm>
            <a:off x="371475" y="1130586"/>
            <a:ext cx="3571876" cy="3102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F5FC4CD-DC99-4E01-B715-BAEB84AE0118}"/>
              </a:ext>
            </a:extLst>
          </p:cNvPr>
          <p:cNvSpPr txBox="1"/>
          <p:nvPr/>
        </p:nvSpPr>
        <p:spPr>
          <a:xfrm>
            <a:off x="736144" y="1785014"/>
            <a:ext cx="3243931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Разработка фирменного стиля 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(товаров, работ и услуг)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в социальных сетях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</a:t>
            </a:r>
            <a:r>
              <a:rPr lang="ru-RU" sz="1200" dirty="0" err="1">
                <a:latin typeface="Circe Bold" panose="020B0604020202020204" charset="-52"/>
              </a:rPr>
              <a:t>маркетплейсах</a:t>
            </a: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радио и в печатных СМИ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Участие в выставках и ярмарках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Создание </a:t>
            </a:r>
            <a:r>
              <a:rPr lang="ru-RU" sz="1200" dirty="0" err="1">
                <a:latin typeface="Circe Bold" panose="020B0604020202020204" charset="-52"/>
              </a:rPr>
              <a:t>и\или</a:t>
            </a:r>
            <a:r>
              <a:rPr lang="ru-RU" sz="1200" dirty="0">
                <a:latin typeface="Circe Bold" panose="020B0604020202020204" charset="-52"/>
              </a:rPr>
              <a:t> модернизация сайта (</a:t>
            </a:r>
            <a:r>
              <a:rPr lang="ru-RU" sz="1200" dirty="0" err="1">
                <a:latin typeface="Circe Bold" panose="020B0604020202020204" charset="-52"/>
              </a:rPr>
              <a:t>лендинга</a:t>
            </a:r>
            <a:r>
              <a:rPr lang="ru-RU" sz="1200" dirty="0">
                <a:latin typeface="Circe Bold" panose="020B0604020202020204" charset="-52"/>
              </a:rPr>
              <a:t>)</a:t>
            </a:r>
          </a:p>
        </p:txBody>
      </p:sp>
      <p:sp>
        <p:nvSpPr>
          <p:cNvPr id="86" name="Стрелка: пятиугольник 85">
            <a:extLst>
              <a:ext uri="{FF2B5EF4-FFF2-40B4-BE49-F238E27FC236}">
                <a16:creationId xmlns:a16="http://schemas.microsoft.com/office/drawing/2014/main" xmlns="" id="{249D4D59-9239-4645-980F-68E63B3E9043}"/>
              </a:ext>
            </a:extLst>
          </p:cNvPr>
          <p:cNvSpPr/>
          <p:nvPr/>
        </p:nvSpPr>
        <p:spPr>
          <a:xfrm>
            <a:off x="565263" y="1940278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трелка: пятиугольник 86">
            <a:extLst>
              <a:ext uri="{FF2B5EF4-FFF2-40B4-BE49-F238E27FC236}">
                <a16:creationId xmlns:a16="http://schemas.microsoft.com/office/drawing/2014/main" xmlns="" id="{A1FD32B5-C553-4888-A335-0D2B5173A20A}"/>
              </a:ext>
            </a:extLst>
          </p:cNvPr>
          <p:cNvSpPr/>
          <p:nvPr/>
        </p:nvSpPr>
        <p:spPr>
          <a:xfrm>
            <a:off x="577553" y="247446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трелка: пятиугольник 87">
            <a:extLst>
              <a:ext uri="{FF2B5EF4-FFF2-40B4-BE49-F238E27FC236}">
                <a16:creationId xmlns:a16="http://schemas.microsoft.com/office/drawing/2014/main" xmlns="" id="{DA9784CB-271D-4783-85A2-3EFCF22EE818}"/>
              </a:ext>
            </a:extLst>
          </p:cNvPr>
          <p:cNvSpPr/>
          <p:nvPr/>
        </p:nvSpPr>
        <p:spPr>
          <a:xfrm>
            <a:off x="565263" y="274618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Стрелка: пятиугольник 88">
            <a:extLst>
              <a:ext uri="{FF2B5EF4-FFF2-40B4-BE49-F238E27FC236}">
                <a16:creationId xmlns:a16="http://schemas.microsoft.com/office/drawing/2014/main" xmlns="" id="{2BE2D1A1-14AF-4D90-BABE-9DCA66A6C2F7}"/>
              </a:ext>
            </a:extLst>
          </p:cNvPr>
          <p:cNvSpPr/>
          <p:nvPr/>
        </p:nvSpPr>
        <p:spPr>
          <a:xfrm>
            <a:off x="568683" y="304555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трелка: пятиугольник 89">
            <a:extLst>
              <a:ext uri="{FF2B5EF4-FFF2-40B4-BE49-F238E27FC236}">
                <a16:creationId xmlns:a16="http://schemas.microsoft.com/office/drawing/2014/main" xmlns="" id="{8D33BB48-9D81-4EBB-9C12-2E70DD278972}"/>
              </a:ext>
            </a:extLst>
          </p:cNvPr>
          <p:cNvSpPr/>
          <p:nvPr/>
        </p:nvSpPr>
        <p:spPr>
          <a:xfrm>
            <a:off x="588299" y="362469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трелка: пятиугольник 90">
            <a:extLst>
              <a:ext uri="{FF2B5EF4-FFF2-40B4-BE49-F238E27FC236}">
                <a16:creationId xmlns:a16="http://schemas.microsoft.com/office/drawing/2014/main" xmlns="" id="{2799BD6D-EFC8-48B0-8BCF-737BED304767}"/>
              </a:ext>
            </a:extLst>
          </p:cNvPr>
          <p:cNvSpPr/>
          <p:nvPr/>
        </p:nvSpPr>
        <p:spPr>
          <a:xfrm>
            <a:off x="4536217" y="3452138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трелка: пятиугольник 92">
            <a:extLst>
              <a:ext uri="{FF2B5EF4-FFF2-40B4-BE49-F238E27FC236}">
                <a16:creationId xmlns:a16="http://schemas.microsoft.com/office/drawing/2014/main" xmlns="" id="{1A6E8481-AAF4-48DB-B036-0224E88F9817}"/>
              </a:ext>
            </a:extLst>
          </p:cNvPr>
          <p:cNvSpPr/>
          <p:nvPr/>
        </p:nvSpPr>
        <p:spPr>
          <a:xfrm>
            <a:off x="8427645" y="326747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трелка: пятиугольник 93">
            <a:extLst>
              <a:ext uri="{FF2B5EF4-FFF2-40B4-BE49-F238E27FC236}">
                <a16:creationId xmlns:a16="http://schemas.microsoft.com/office/drawing/2014/main" xmlns="" id="{142604AF-7764-4B21-9AA2-A0B9B41BABF8}"/>
              </a:ext>
            </a:extLst>
          </p:cNvPr>
          <p:cNvSpPr/>
          <p:nvPr/>
        </p:nvSpPr>
        <p:spPr>
          <a:xfrm>
            <a:off x="8425927" y="356208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xmlns="" id="{8262797B-1AD7-639B-0D99-024BA465B57A}"/>
              </a:ext>
            </a:extLst>
          </p:cNvPr>
          <p:cNvSpPr/>
          <p:nvPr/>
        </p:nvSpPr>
        <p:spPr>
          <a:xfrm>
            <a:off x="568682" y="328596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пятиугольник 71">
            <a:extLst>
              <a:ext uri="{FF2B5EF4-FFF2-40B4-BE49-F238E27FC236}">
                <a16:creationId xmlns:a16="http://schemas.microsoft.com/office/drawing/2014/main" xmlns="" id="{2AD21C71-7400-4555-897D-7574436E71CF}"/>
              </a:ext>
            </a:extLst>
          </p:cNvPr>
          <p:cNvSpPr/>
          <p:nvPr/>
        </p:nvSpPr>
        <p:spPr>
          <a:xfrm>
            <a:off x="8439300" y="6073138"/>
            <a:ext cx="70337" cy="50243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F7685D3C-A864-4AF6-910B-6D9A55689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521" y="4664964"/>
            <a:ext cx="1233418" cy="1233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7F8790-3E5F-3EE1-0C90-CAE3510004FC}"/>
              </a:ext>
            </a:extLst>
          </p:cNvPr>
          <p:cNvSpPr txBox="1"/>
          <p:nvPr/>
        </p:nvSpPr>
        <p:spPr>
          <a:xfrm>
            <a:off x="879620" y="1349273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МАРКЕТИНГ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7A878C-051D-2EE1-9B4A-6CE4C6B7B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95" y="1321116"/>
            <a:ext cx="366711" cy="3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9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F1D59BF-0C67-4669-8FBF-F2F35D7B4CFF}"/>
              </a:ext>
            </a:extLst>
          </p:cNvPr>
          <p:cNvSpPr/>
          <p:nvPr/>
        </p:nvSpPr>
        <p:spPr>
          <a:xfrm>
            <a:off x="8098059" y="1012241"/>
            <a:ext cx="3681835" cy="3188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5D5663ED-D479-47ED-B92C-26362073F738}"/>
              </a:ext>
            </a:extLst>
          </p:cNvPr>
          <p:cNvSpPr/>
          <p:nvPr/>
        </p:nvSpPr>
        <p:spPr>
          <a:xfrm>
            <a:off x="427055" y="4396261"/>
            <a:ext cx="3571876" cy="2363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093CE3B1-29CD-4569-A757-E04AF0133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939" y="4811107"/>
            <a:ext cx="1047082" cy="1047082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3F1D59BF-0C67-4669-8FBF-F2F35D7B4CFF}"/>
              </a:ext>
            </a:extLst>
          </p:cNvPr>
          <p:cNvSpPr/>
          <p:nvPr/>
        </p:nvSpPr>
        <p:spPr>
          <a:xfrm>
            <a:off x="412106" y="1021724"/>
            <a:ext cx="3619400" cy="3138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7CA2C3EF-8B86-4EF0-B3E0-C14A84A28845}"/>
              </a:ext>
            </a:extLst>
          </p:cNvPr>
          <p:cNvSpPr txBox="1"/>
          <p:nvPr/>
        </p:nvSpPr>
        <p:spPr>
          <a:xfrm>
            <a:off x="642582" y="1677934"/>
            <a:ext cx="34111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Услуги ТУ, СТО, сертификации,  патентования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Автоматизация производственных процессов, оценка технологической готовности, аудит и модернизация производства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Составление отчетности фермеров по грантам Минсельхоз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Кооперация предпринимателей и производителей</a:t>
            </a:r>
          </a:p>
        </p:txBody>
      </p:sp>
      <p:sp>
        <p:nvSpPr>
          <p:cNvPr id="102" name="Стрелка: пятиугольник 101">
            <a:extLst>
              <a:ext uri="{FF2B5EF4-FFF2-40B4-BE49-F238E27FC236}">
                <a16:creationId xmlns:a16="http://schemas.microsoft.com/office/drawing/2014/main" xmlns="" id="{A368EF3F-D590-47EC-8268-6C3C2F61FF8C}"/>
              </a:ext>
            </a:extLst>
          </p:cNvPr>
          <p:cNvSpPr/>
          <p:nvPr/>
        </p:nvSpPr>
        <p:spPr>
          <a:xfrm>
            <a:off x="508554" y="181578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трелка: пятиугольник 102">
            <a:extLst>
              <a:ext uri="{FF2B5EF4-FFF2-40B4-BE49-F238E27FC236}">
                <a16:creationId xmlns:a16="http://schemas.microsoft.com/office/drawing/2014/main" xmlns="" id="{87B11738-B2E3-4619-9EF8-24DAA2FEC408}"/>
              </a:ext>
            </a:extLst>
          </p:cNvPr>
          <p:cNvSpPr/>
          <p:nvPr/>
        </p:nvSpPr>
        <p:spPr>
          <a:xfrm>
            <a:off x="530626" y="210932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4289969" y="1070762"/>
            <a:ext cx="3626739" cy="3188112"/>
            <a:chOff x="4309015" y="1257429"/>
            <a:chExt cx="3626739" cy="2613212"/>
          </a:xfrm>
        </p:grpSpPr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xmlns="" id="{5C9A026C-9F07-433D-8111-69B0222CBA5F}"/>
                </a:ext>
              </a:extLst>
            </p:cNvPr>
            <p:cNvSpPr/>
            <p:nvPr/>
          </p:nvSpPr>
          <p:spPr>
            <a:xfrm>
              <a:off x="4309015" y="1257429"/>
              <a:ext cx="3571876" cy="261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70E08E06-3FCF-497D-900B-751C2C74EA16}"/>
                </a:ext>
              </a:extLst>
            </p:cNvPr>
            <p:cNvSpPr txBox="1"/>
            <p:nvPr/>
          </p:nvSpPr>
          <p:spPr>
            <a:xfrm>
              <a:off x="4685506" y="1719020"/>
              <a:ext cx="3250248" cy="1899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Правовой, бухгалтерский, налоговый и управленческий учет и отчетность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Услуги грант-офиса (подготовка документов к грантам, конкурсам)</a:t>
              </a:r>
            </a:p>
            <a:p>
              <a:pPr>
                <a:lnSpc>
                  <a:spcPct val="150000"/>
                </a:lnSpc>
              </a:pPr>
              <a:endParaRPr lang="ru-RU" sz="1200" dirty="0">
                <a:latin typeface="Circe Bold" panose="020B0604020202020204" charset="-52"/>
              </a:endParaRP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Аудит системы продаж и сервиса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Аудит технической и технологической готовности предприятия 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81416F58-3173-42FB-8DEF-3837FE162EEB}"/>
                </a:ext>
              </a:extLst>
            </p:cNvPr>
            <p:cNvSpPr txBox="1"/>
            <p:nvPr/>
          </p:nvSpPr>
          <p:spPr>
            <a:xfrm>
              <a:off x="4942664" y="1433691"/>
              <a:ext cx="1977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ED5136"/>
                  </a:solidFill>
                  <a:latin typeface="Circe Bold" panose="020B0604020202020204" charset="-52"/>
                </a:rPr>
                <a:t>КОНСУЛЬТАЦИИ</a:t>
              </a:r>
            </a:p>
          </p:txBody>
        </p:sp>
        <p:sp>
          <p:nvSpPr>
            <p:cNvPr id="94" name="Стрелка: пятиугольник 93">
              <a:extLst>
                <a:ext uri="{FF2B5EF4-FFF2-40B4-BE49-F238E27FC236}">
                  <a16:creationId xmlns:a16="http://schemas.microsoft.com/office/drawing/2014/main" xmlns="" id="{DCCEB85E-5D7E-457E-8A8B-5F83B450B397}"/>
                </a:ext>
              </a:extLst>
            </p:cNvPr>
            <p:cNvSpPr/>
            <p:nvPr/>
          </p:nvSpPr>
          <p:spPr>
            <a:xfrm>
              <a:off x="4525188" y="1818232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95" name="Стрелка: пятиугольник 94">
              <a:extLst>
                <a:ext uri="{FF2B5EF4-FFF2-40B4-BE49-F238E27FC236}">
                  <a16:creationId xmlns:a16="http://schemas.microsoft.com/office/drawing/2014/main" xmlns="" id="{D00331EB-5A54-4319-B02B-30DDFA71BA18}"/>
                </a:ext>
              </a:extLst>
            </p:cNvPr>
            <p:cNvSpPr/>
            <p:nvPr/>
          </p:nvSpPr>
          <p:spPr>
            <a:xfrm>
              <a:off x="4486792" y="3226504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134" name="Стрелка: пятиугольник 133">
              <a:extLst>
                <a:ext uri="{FF2B5EF4-FFF2-40B4-BE49-F238E27FC236}">
                  <a16:creationId xmlns:a16="http://schemas.microsoft.com/office/drawing/2014/main" xmlns="" id="{7165FD9D-1F91-48A5-ABD8-A285DD687AE1}"/>
                </a:ext>
              </a:extLst>
            </p:cNvPr>
            <p:cNvSpPr/>
            <p:nvPr/>
          </p:nvSpPr>
          <p:spPr>
            <a:xfrm>
              <a:off x="4549999" y="2301222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3" name="Стрелка: пятиугольник 2">
              <a:extLst>
                <a:ext uri="{FF2B5EF4-FFF2-40B4-BE49-F238E27FC236}">
                  <a16:creationId xmlns:a16="http://schemas.microsoft.com/office/drawing/2014/main" xmlns="" id="{D6FC9CCD-2D67-4BAF-18F5-1F8BD87B5DFD}"/>
                </a:ext>
              </a:extLst>
            </p:cNvPr>
            <p:cNvSpPr/>
            <p:nvPr/>
          </p:nvSpPr>
          <p:spPr>
            <a:xfrm>
              <a:off x="4506190" y="2948068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98A37265-492E-81FC-FD62-B52DB1AC0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1115" y="1340205"/>
              <a:ext cx="434447" cy="34663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C1F819-1738-0311-672C-382D0C3ABE6C}"/>
              </a:ext>
            </a:extLst>
          </p:cNvPr>
          <p:cNvSpPr txBox="1"/>
          <p:nvPr/>
        </p:nvSpPr>
        <p:spPr>
          <a:xfrm>
            <a:off x="726798" y="4514774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ФИНАНСЫ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6AD7D5-0BDD-0264-B076-0922423A4CCA}"/>
              </a:ext>
            </a:extLst>
          </p:cNvPr>
          <p:cNvSpPr txBox="1"/>
          <p:nvPr/>
        </p:nvSpPr>
        <p:spPr>
          <a:xfrm>
            <a:off x="734233" y="4846106"/>
            <a:ext cx="3319522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и подбор льготных государственных источников финансирования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Предоставление гарантий и поручительств по финансовым сделкам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подготовке пакета документов</a:t>
            </a:r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xmlns="" id="{81A76B86-32FB-3D7A-7AFD-03FD475D01A8}"/>
              </a:ext>
            </a:extLst>
          </p:cNvPr>
          <p:cNvSpPr/>
          <p:nvPr/>
        </p:nvSpPr>
        <p:spPr>
          <a:xfrm>
            <a:off x="592903" y="5823225"/>
            <a:ext cx="81392" cy="76106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Группа 50"/>
          <p:cNvGrpSpPr/>
          <p:nvPr/>
        </p:nvGrpSpPr>
        <p:grpSpPr>
          <a:xfrm>
            <a:off x="8153464" y="4389018"/>
            <a:ext cx="3571876" cy="2370887"/>
            <a:chOff x="304800" y="1257427"/>
            <a:chExt cx="3571876" cy="2168789"/>
          </a:xfrm>
        </p:grpSpPr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xmlns="" id="{5D5663ED-D479-47ED-B92C-26362073F738}"/>
                </a:ext>
              </a:extLst>
            </p:cNvPr>
            <p:cNvSpPr/>
            <p:nvPr/>
          </p:nvSpPr>
          <p:spPr>
            <a:xfrm>
              <a:off x="304800" y="1257427"/>
              <a:ext cx="3571876" cy="2168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ru-RU" dirty="0">
                <a:latin typeface="Circe Bold" panose="020B0604020202020204" charset="-52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C21F77F9-C17C-468F-AC61-B04CE8850FFA}"/>
                </a:ext>
              </a:extLst>
            </p:cNvPr>
            <p:cNvSpPr txBox="1"/>
            <p:nvPr/>
          </p:nvSpPr>
          <p:spPr>
            <a:xfrm>
              <a:off x="651694" y="1828125"/>
              <a:ext cx="3098219" cy="133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Акселерационное, отраслевое и корпоративное обучение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Поиск новых каналов продаж (маркетплейсы, госконтракты и др.)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Вебинары и конференции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77E4AE62-5D50-47C6-B85B-6EFFFEDA1E99}"/>
                </a:ext>
              </a:extLst>
            </p:cNvPr>
            <p:cNvSpPr txBox="1"/>
            <p:nvPr/>
          </p:nvSpPr>
          <p:spPr>
            <a:xfrm>
              <a:off x="963759" y="1391038"/>
              <a:ext cx="1977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ED5136"/>
                  </a:solidFill>
                  <a:latin typeface="Circe Bold" panose="020B0604020202020204" charset="-52"/>
                </a:rPr>
                <a:t>ОБУЧЕНИЕ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xmlns="" id="{0DD84A8C-30AC-4970-9E50-C95FAF8E8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908" y="1352666"/>
              <a:ext cx="401727" cy="401727"/>
            </a:xfrm>
            <a:prstGeom prst="rect">
              <a:avLst/>
            </a:prstGeom>
          </p:spPr>
        </p:pic>
        <p:sp>
          <p:nvSpPr>
            <p:cNvPr id="89" name="Стрелка: пятиугольник 88">
              <a:extLst>
                <a:ext uri="{FF2B5EF4-FFF2-40B4-BE49-F238E27FC236}">
                  <a16:creationId xmlns:a16="http://schemas.microsoft.com/office/drawing/2014/main" xmlns="" id="{AFC90477-C328-4CE3-93E8-A54F5B9F2A7A}"/>
                </a:ext>
              </a:extLst>
            </p:cNvPr>
            <p:cNvSpPr/>
            <p:nvPr/>
          </p:nvSpPr>
          <p:spPr>
            <a:xfrm>
              <a:off x="415908" y="2965055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11" name="Стрелка: пятиугольник 10">
              <a:extLst>
                <a:ext uri="{FF2B5EF4-FFF2-40B4-BE49-F238E27FC236}">
                  <a16:creationId xmlns:a16="http://schemas.microsoft.com/office/drawing/2014/main" xmlns="" id="{0C72EDE9-F165-A3F9-9AE7-30973B35E587}"/>
                </a:ext>
              </a:extLst>
            </p:cNvPr>
            <p:cNvSpPr/>
            <p:nvPr/>
          </p:nvSpPr>
          <p:spPr>
            <a:xfrm>
              <a:off x="404069" y="1922991"/>
              <a:ext cx="80466" cy="6650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§"/>
              </a:pPr>
              <a:endParaRPr lang="ru-RU" dirty="0">
                <a:latin typeface="Circe Bold" panose="020B0604020202020204" charset="-5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35A6E3-67FB-01D5-F9A4-A0CB72EF33DF}"/>
              </a:ext>
            </a:extLst>
          </p:cNvPr>
          <p:cNvSpPr txBox="1"/>
          <p:nvPr/>
        </p:nvSpPr>
        <p:spPr>
          <a:xfrm>
            <a:off x="1039245" y="1179511"/>
            <a:ext cx="260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МАСШТАБИРОВАНИЕ ПРОИЗВОДСТВА               </a:t>
            </a:r>
          </a:p>
        </p:txBody>
      </p:sp>
      <p:sp>
        <p:nvSpPr>
          <p:cNvPr id="24" name="Стрелка: пятиугольник 23">
            <a:extLst>
              <a:ext uri="{FF2B5EF4-FFF2-40B4-BE49-F238E27FC236}">
                <a16:creationId xmlns:a16="http://schemas.microsoft.com/office/drawing/2014/main" xmlns="" id="{B26AB6A8-A771-304B-61CB-EF2854646815}"/>
              </a:ext>
            </a:extLst>
          </p:cNvPr>
          <p:cNvSpPr/>
          <p:nvPr/>
        </p:nvSpPr>
        <p:spPr>
          <a:xfrm>
            <a:off x="8299588" y="176428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C1E3B51-E0BE-F07A-80A0-E26D95586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18" y="4484895"/>
            <a:ext cx="366711" cy="3667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9EE4F31-7FC6-CAD1-A47E-2526996F8D0D}"/>
              </a:ext>
            </a:extLst>
          </p:cNvPr>
          <p:cNvSpPr txBox="1"/>
          <p:nvPr/>
        </p:nvSpPr>
        <p:spPr>
          <a:xfrm>
            <a:off x="8839552" y="1180144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МАРКЕТИНГ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647695F-B174-358B-DCFB-0E7103E9C3A2}"/>
              </a:ext>
            </a:extLst>
          </p:cNvPr>
          <p:cNvSpPr txBox="1"/>
          <p:nvPr/>
        </p:nvSpPr>
        <p:spPr>
          <a:xfrm>
            <a:off x="8569317" y="1639473"/>
            <a:ext cx="3210577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Упаковка новых направлений, разработка брендбука и создание контента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 </a:t>
            </a:r>
            <a:r>
              <a:rPr lang="ru-RU" sz="1200" dirty="0" err="1">
                <a:latin typeface="Circe Bold" panose="020B0604020202020204" charset="-52"/>
              </a:rPr>
              <a:t>маркетплейсах</a:t>
            </a: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в СМИ и социальных сетях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Участие в выставках и бизнес-миссиях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Комплексные меры поддержки кластерных проектов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Разработка и модернизация сайта</a:t>
            </a:r>
          </a:p>
        </p:txBody>
      </p:sp>
      <p:sp>
        <p:nvSpPr>
          <p:cNvPr id="31" name="Стрелка: пятиугольник 30">
            <a:extLst>
              <a:ext uri="{FF2B5EF4-FFF2-40B4-BE49-F238E27FC236}">
                <a16:creationId xmlns:a16="http://schemas.microsoft.com/office/drawing/2014/main" xmlns="" id="{89B90AD1-DB24-29EE-8F52-F157A5F85823}"/>
              </a:ext>
            </a:extLst>
          </p:cNvPr>
          <p:cNvSpPr/>
          <p:nvPr/>
        </p:nvSpPr>
        <p:spPr>
          <a:xfrm>
            <a:off x="8269477" y="260629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2" name="Стрелка: пятиугольник 41">
            <a:extLst>
              <a:ext uri="{FF2B5EF4-FFF2-40B4-BE49-F238E27FC236}">
                <a16:creationId xmlns:a16="http://schemas.microsoft.com/office/drawing/2014/main" xmlns="" id="{67463733-5FFD-E9DF-447F-831D03A3C2C4}"/>
              </a:ext>
            </a:extLst>
          </p:cNvPr>
          <p:cNvSpPr/>
          <p:nvPr/>
        </p:nvSpPr>
        <p:spPr>
          <a:xfrm>
            <a:off x="8276164" y="287786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3" name="Стрелка: пятиугольник 42">
            <a:extLst>
              <a:ext uri="{FF2B5EF4-FFF2-40B4-BE49-F238E27FC236}">
                <a16:creationId xmlns:a16="http://schemas.microsoft.com/office/drawing/2014/main" xmlns="" id="{B1F11571-A9D9-3CE3-B3E6-2656EAF00C3A}"/>
              </a:ext>
            </a:extLst>
          </p:cNvPr>
          <p:cNvSpPr/>
          <p:nvPr/>
        </p:nvSpPr>
        <p:spPr>
          <a:xfrm>
            <a:off x="8285760" y="375064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4" name="Стрелка: пятиугольник 43">
            <a:extLst>
              <a:ext uri="{FF2B5EF4-FFF2-40B4-BE49-F238E27FC236}">
                <a16:creationId xmlns:a16="http://schemas.microsoft.com/office/drawing/2014/main" xmlns="" id="{130361AB-A869-CFC8-5C35-409AD4388928}"/>
              </a:ext>
            </a:extLst>
          </p:cNvPr>
          <p:cNvSpPr/>
          <p:nvPr/>
        </p:nvSpPr>
        <p:spPr>
          <a:xfrm>
            <a:off x="8242624" y="230085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9" name="Стрелка: пятиугольник 48">
            <a:extLst>
              <a:ext uri="{FF2B5EF4-FFF2-40B4-BE49-F238E27FC236}">
                <a16:creationId xmlns:a16="http://schemas.microsoft.com/office/drawing/2014/main" xmlns="" id="{351E1B44-A683-59BA-E58D-4D60E469EA76}"/>
              </a:ext>
            </a:extLst>
          </p:cNvPr>
          <p:cNvSpPr/>
          <p:nvPr/>
        </p:nvSpPr>
        <p:spPr>
          <a:xfrm>
            <a:off x="591241" y="500444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A39A18DC-493E-4276-ABFC-C2E5618BD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05" y="1212826"/>
            <a:ext cx="366711" cy="366711"/>
          </a:xfrm>
          <a:prstGeom prst="rect">
            <a:avLst/>
          </a:prstGeom>
        </p:spPr>
      </p:pic>
      <p:sp>
        <p:nvSpPr>
          <p:cNvPr id="54" name="Стрелка: пятиугольник 48">
            <a:extLst>
              <a:ext uri="{FF2B5EF4-FFF2-40B4-BE49-F238E27FC236}">
                <a16:creationId xmlns:a16="http://schemas.microsoft.com/office/drawing/2014/main" xmlns="" id="{351E1B44-A683-59BA-E58D-4D60E469EA76}"/>
              </a:ext>
            </a:extLst>
          </p:cNvPr>
          <p:cNvSpPr/>
          <p:nvPr/>
        </p:nvSpPr>
        <p:spPr>
          <a:xfrm>
            <a:off x="494050" y="293996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пятиугольник 48">
            <a:extLst>
              <a:ext uri="{FF2B5EF4-FFF2-40B4-BE49-F238E27FC236}">
                <a16:creationId xmlns:a16="http://schemas.microsoft.com/office/drawing/2014/main" xmlns="" id="{351E1B44-A683-59BA-E58D-4D60E469EA76}"/>
              </a:ext>
            </a:extLst>
          </p:cNvPr>
          <p:cNvSpPr/>
          <p:nvPr/>
        </p:nvSpPr>
        <p:spPr>
          <a:xfrm>
            <a:off x="543225" y="348912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06FE0321-29C1-4A91-894E-B0148A59D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179" y="1168575"/>
            <a:ext cx="366711" cy="366711"/>
          </a:xfrm>
          <a:prstGeom prst="rect">
            <a:avLst/>
          </a:prstGeom>
        </p:spPr>
      </p:pic>
      <p:sp>
        <p:nvSpPr>
          <p:cNvPr id="45" name="Стрелка: пятиугольник 30">
            <a:extLst>
              <a:ext uri="{FF2B5EF4-FFF2-40B4-BE49-F238E27FC236}">
                <a16:creationId xmlns:a16="http://schemas.microsoft.com/office/drawing/2014/main" xmlns="" id="{89B90AD1-DB24-29EE-8F52-F157A5F85823}"/>
              </a:ext>
            </a:extLst>
          </p:cNvPr>
          <p:cNvSpPr/>
          <p:nvPr/>
        </p:nvSpPr>
        <p:spPr>
          <a:xfrm>
            <a:off x="8280923" y="318411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xmlns="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34591" y="411105"/>
            <a:ext cx="9778482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</a:t>
            </a:r>
            <a:r>
              <a:rPr lang="ru-RU" dirty="0">
                <a:solidFill>
                  <a:srgbClr val="E74B36"/>
                </a:solidFill>
              </a:rPr>
              <a:t>предпринимателей, </a:t>
            </a:r>
            <a:r>
              <a:rPr lang="ru-RU" dirty="0"/>
              <a:t>работающих </a:t>
            </a:r>
            <a:r>
              <a:rPr lang="ru-RU" dirty="0">
                <a:solidFill>
                  <a:srgbClr val="E74B36"/>
                </a:solidFill>
              </a:rPr>
              <a:t>более 1 года</a:t>
            </a:r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xmlns="" id="{B4117401-27AA-19A4-F271-F8DFDA178934}"/>
              </a:ext>
            </a:extLst>
          </p:cNvPr>
          <p:cNvSpPr/>
          <p:nvPr/>
        </p:nvSpPr>
        <p:spPr>
          <a:xfrm>
            <a:off x="591799" y="633573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xmlns="" id="{8DCFA294-8A09-8C66-FF9F-90766038BB73}"/>
              </a:ext>
            </a:extLst>
          </p:cNvPr>
          <p:cNvSpPr/>
          <p:nvPr/>
        </p:nvSpPr>
        <p:spPr>
          <a:xfrm>
            <a:off x="8268250" y="5720994"/>
            <a:ext cx="73151" cy="79968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irce 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96196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">
            <a:extLst>
              <a:ext uri="{FF2B5EF4-FFF2-40B4-BE49-F238E27FC236}">
                <a16:creationId xmlns:a16="http://schemas.microsoft.com/office/drawing/2014/main" xmlns="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34591" y="411105"/>
            <a:ext cx="9778482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dirty="0">
                <a:latin typeface="Calibri"/>
                <a:cs typeface="Calibri"/>
              </a:rPr>
              <a:t>СОЦИАЛЬНОЕ ПРЕДПРИНИМАТЕЛЬСТВО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D57EAD1-7262-FF8C-9BC6-FC3E96A0404E}"/>
              </a:ext>
            </a:extLst>
          </p:cNvPr>
          <p:cNvSpPr/>
          <p:nvPr/>
        </p:nvSpPr>
        <p:spPr>
          <a:xfrm>
            <a:off x="778871" y="952829"/>
            <a:ext cx="9234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это новаторская предпринимательская деятельность направленная на решение или смягчение </a:t>
            </a:r>
            <a:r>
              <a:rPr lang="ru-RU" sz="1600" dirty="0">
                <a:solidFill>
                  <a:srgbClr val="E74B36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социальных проблем в обществе</a:t>
            </a: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780B0EB6-556E-E6D1-FDD5-156EAD6190AA}"/>
              </a:ext>
            </a:extLst>
          </p:cNvPr>
          <p:cNvSpPr/>
          <p:nvPr/>
        </p:nvSpPr>
        <p:spPr>
          <a:xfrm>
            <a:off x="678859" y="1086550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5B35858-533A-0511-5196-F35237E9AAD7}"/>
              </a:ext>
            </a:extLst>
          </p:cNvPr>
          <p:cNvSpPr/>
          <p:nvPr/>
        </p:nvSpPr>
        <p:spPr>
          <a:xfrm>
            <a:off x="778871" y="1606858"/>
            <a:ext cx="8907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это новый сектор экономики, находящийся на </a:t>
            </a:r>
            <a:r>
              <a:rPr lang="ru-RU" sz="1600" dirty="0">
                <a:solidFill>
                  <a:srgbClr val="E74B36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стыке коммерческого и некоммерческого </a:t>
            </a: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секторов.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58E459AB-C825-05DE-F475-A4FA889FAD09}"/>
              </a:ext>
            </a:extLst>
          </p:cNvPr>
          <p:cNvSpPr/>
          <p:nvPr/>
        </p:nvSpPr>
        <p:spPr>
          <a:xfrm>
            <a:off x="678859" y="1740579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22F550D-F429-8597-F696-077BB78A0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09" y="2191633"/>
            <a:ext cx="10020987" cy="450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2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7980" y="277368"/>
            <a:ext cx="1312164" cy="60502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00632" y="1580206"/>
            <a:ext cx="209391" cy="167188"/>
            <a:chOff x="2845307" y="4392167"/>
            <a:chExt cx="294640" cy="294640"/>
          </a:xfrm>
        </p:grpSpPr>
        <p:sp>
          <p:nvSpPr>
            <p:cNvPr id="7" name="object 7"/>
            <p:cNvSpPr/>
            <p:nvPr/>
          </p:nvSpPr>
          <p:spPr>
            <a:xfrm>
              <a:off x="2862833" y="4409693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39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79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39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62833" y="4409693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39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39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79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39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96828" y="1929251"/>
            <a:ext cx="209391" cy="167188"/>
            <a:chOff x="2845307" y="5138928"/>
            <a:chExt cx="294640" cy="294640"/>
          </a:xfrm>
        </p:grpSpPr>
        <p:sp>
          <p:nvSpPr>
            <p:cNvPr id="10" name="object 10"/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40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80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40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40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80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05857" y="1048107"/>
            <a:ext cx="10417937" cy="1508746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1500" b="1" spc="-95" dirty="0">
                <a:solidFill>
                  <a:srgbClr val="0070C0"/>
                </a:solidFill>
                <a:latin typeface="Arial"/>
                <a:cs typeface="Arial"/>
              </a:rPr>
              <a:t>Общества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70C0"/>
                </a:solidFill>
                <a:latin typeface="Arial"/>
                <a:cs typeface="Arial"/>
              </a:rPr>
              <a:t>с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0070C0"/>
                </a:solidFill>
                <a:latin typeface="Arial"/>
                <a:cs typeface="Arial"/>
              </a:rPr>
              <a:t>ограниченной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0070C0"/>
                </a:solidFill>
                <a:latin typeface="Arial"/>
                <a:cs typeface="Arial"/>
              </a:rPr>
              <a:t>ответственностью</a:t>
            </a:r>
            <a:r>
              <a:rPr sz="1500" b="1" spc="-1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160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sz="1500" b="1" spc="160" dirty="0">
                <a:solidFill>
                  <a:srgbClr val="0070C0"/>
                </a:solidFill>
                <a:latin typeface="Calibri"/>
                <a:cs typeface="Calibri"/>
              </a:rPr>
              <a:t>ООО</a:t>
            </a:r>
            <a:r>
              <a:rPr sz="1500" b="1" spc="160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r>
              <a:rPr sz="1500" b="1" spc="-1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0070C0"/>
                </a:solidFill>
                <a:latin typeface="Arial"/>
                <a:cs typeface="Arial"/>
              </a:rPr>
              <a:t>и 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индивидуальные</a:t>
            </a:r>
            <a:r>
              <a:rPr sz="1500" b="1" spc="-1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0070C0"/>
                </a:solidFill>
                <a:latin typeface="Arial"/>
                <a:cs typeface="Arial"/>
              </a:rPr>
              <a:t>предприниматели</a:t>
            </a:r>
            <a:r>
              <a:rPr sz="1500" b="1" spc="-7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114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sz="1500" b="1" spc="114" dirty="0">
                <a:solidFill>
                  <a:srgbClr val="0070C0"/>
                </a:solidFill>
                <a:latin typeface="Calibri"/>
                <a:cs typeface="Calibri"/>
              </a:rPr>
              <a:t>ИП</a:t>
            </a:r>
            <a:r>
              <a:rPr sz="1500" b="1" spc="114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r>
              <a:rPr sz="1500" b="1" spc="-1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50" dirty="0">
                <a:solidFill>
                  <a:srgbClr val="0070C0"/>
                </a:solidFill>
                <a:latin typeface="Arial"/>
                <a:cs typeface="Arial"/>
              </a:rPr>
              <a:t>:</a:t>
            </a:r>
            <a:endParaRPr sz="15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0000">
              <a:lnSpc>
                <a:spcPct val="150000"/>
              </a:lnSpc>
            </a:pP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включённые</a:t>
            </a:r>
            <a:r>
              <a:rPr sz="1600" spc="-8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5" dirty="0">
                <a:solidFill>
                  <a:srgbClr val="5E3427"/>
                </a:solidFill>
                <a:latin typeface="Arial"/>
                <a:cs typeface="Arial"/>
              </a:rPr>
              <a:t>в</a:t>
            </a:r>
            <a:r>
              <a:rPr sz="1600" spc="-10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Единый</a:t>
            </a:r>
            <a:r>
              <a:rPr sz="1600" spc="-13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60" dirty="0" err="1">
                <a:solidFill>
                  <a:srgbClr val="5E3427"/>
                </a:solidFill>
                <a:latin typeface="Arial"/>
                <a:cs typeface="Arial"/>
              </a:rPr>
              <a:t>реестр</a:t>
            </a:r>
            <a:r>
              <a:rPr sz="1600" spc="-10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10" dirty="0" err="1">
                <a:solidFill>
                  <a:srgbClr val="5E3427"/>
                </a:solidFill>
                <a:latin typeface="Arial"/>
                <a:cs typeface="Arial"/>
              </a:rPr>
              <a:t>субъектов</a:t>
            </a:r>
            <a:r>
              <a:rPr lang="ru-RU" sz="1600" spc="-1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85" dirty="0" err="1">
                <a:solidFill>
                  <a:srgbClr val="5E3427"/>
                </a:solidFill>
                <a:latin typeface="Arial"/>
                <a:cs typeface="Arial"/>
              </a:rPr>
              <a:t>малого</a:t>
            </a:r>
            <a:r>
              <a:rPr sz="1600" spc="-12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E3427"/>
                </a:solidFill>
                <a:latin typeface="Arial"/>
                <a:cs typeface="Arial"/>
              </a:rPr>
              <a:t>и</a:t>
            </a:r>
            <a:r>
              <a:rPr sz="1600" spc="-13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5E3427"/>
                </a:solidFill>
                <a:latin typeface="Arial"/>
                <a:cs typeface="Arial"/>
              </a:rPr>
              <a:t>среднего</a:t>
            </a:r>
            <a:r>
              <a:rPr sz="1600" spc="-11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5E3427"/>
                </a:solidFill>
                <a:latin typeface="Arial"/>
                <a:cs typeface="Arial"/>
              </a:rPr>
              <a:t>предпринимательства,</a:t>
            </a:r>
            <a:endParaRPr sz="1600" dirty="0">
              <a:solidFill>
                <a:srgbClr val="5E3427"/>
              </a:solidFill>
              <a:latin typeface="Arial"/>
              <a:cs typeface="Arial"/>
            </a:endParaRPr>
          </a:p>
          <a:p>
            <a:pPr marL="180000" marR="2115185">
              <a:lnSpc>
                <a:spcPct val="150000"/>
              </a:lnSpc>
            </a:pPr>
            <a:r>
              <a:rPr sz="1600" spc="-85" dirty="0">
                <a:solidFill>
                  <a:srgbClr val="5E3427"/>
                </a:solidFill>
                <a:latin typeface="Arial"/>
                <a:cs typeface="Arial"/>
              </a:rPr>
              <a:t>имеющие</a:t>
            </a:r>
            <a:r>
              <a:rPr sz="1600" spc="-114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5E3427"/>
                </a:solidFill>
                <a:latin typeface="Arial"/>
                <a:cs typeface="Arial"/>
              </a:rPr>
              <a:t>доход</a:t>
            </a:r>
            <a:r>
              <a:rPr sz="1600" spc="-14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до</a:t>
            </a:r>
            <a:r>
              <a:rPr sz="1600" spc="-13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2</a:t>
            </a:r>
            <a:r>
              <a:rPr sz="1600" spc="-120" dirty="0">
                <a:solidFill>
                  <a:srgbClr val="5E3427"/>
                </a:solidFill>
                <a:latin typeface="Arial"/>
                <a:cs typeface="Arial"/>
              </a:rPr>
              <a:t> млрд. </a:t>
            </a:r>
            <a:r>
              <a:rPr sz="1600" spc="-45" dirty="0">
                <a:solidFill>
                  <a:srgbClr val="5E3427"/>
                </a:solidFill>
                <a:latin typeface="Arial"/>
                <a:cs typeface="Arial"/>
              </a:rPr>
              <a:t>руб., </a:t>
            </a:r>
            <a:endParaRPr lang="ru-RU" sz="1600" spc="-45" dirty="0">
              <a:solidFill>
                <a:srgbClr val="5E3427"/>
              </a:solidFill>
              <a:latin typeface="Arial"/>
              <a:cs typeface="Arial"/>
            </a:endParaRPr>
          </a:p>
          <a:p>
            <a:pPr marL="180000" marR="2115185">
              <a:lnSpc>
                <a:spcPct val="150000"/>
              </a:lnSpc>
            </a:pPr>
            <a:r>
              <a:rPr sz="1600" dirty="0" err="1">
                <a:solidFill>
                  <a:srgbClr val="5E3427"/>
                </a:solidFill>
                <a:latin typeface="Arial"/>
                <a:cs typeface="Arial"/>
              </a:rPr>
              <a:t>кол-</a:t>
            </a:r>
            <a:r>
              <a:rPr sz="1600" spc="-45" dirty="0" err="1">
                <a:solidFill>
                  <a:srgbClr val="5E3427"/>
                </a:solidFill>
                <a:latin typeface="Arial"/>
                <a:cs typeface="Arial"/>
              </a:rPr>
              <a:t>во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10" dirty="0" err="1">
                <a:solidFill>
                  <a:srgbClr val="5E3427"/>
                </a:solidFill>
                <a:latin typeface="Arial"/>
                <a:cs typeface="Arial"/>
              </a:rPr>
              <a:t>сотрудников</a:t>
            </a:r>
            <a:r>
              <a:rPr sz="1600" spc="-10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lang="ru-RU" sz="1600" spc="-100" dirty="0">
                <a:solidFill>
                  <a:srgbClr val="5E3427"/>
                </a:solidFill>
                <a:latin typeface="Arial"/>
                <a:cs typeface="Arial"/>
              </a:rPr>
              <a:t>д</a:t>
            </a:r>
            <a:r>
              <a:rPr sz="1600" spc="-60" dirty="0">
                <a:solidFill>
                  <a:srgbClr val="5E3427"/>
                </a:solidFill>
                <a:latin typeface="Arial"/>
                <a:cs typeface="Arial"/>
              </a:rPr>
              <a:t>о</a:t>
            </a:r>
            <a:r>
              <a:rPr sz="1600" spc="-8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60" dirty="0">
                <a:solidFill>
                  <a:srgbClr val="5E3427"/>
                </a:solidFill>
                <a:latin typeface="Arial"/>
                <a:cs typeface="Arial"/>
              </a:rPr>
              <a:t>250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чел.</a:t>
            </a:r>
            <a:endParaRPr sz="1600" dirty="0">
              <a:solidFill>
                <a:srgbClr val="5E3427"/>
              </a:solidFill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09283" y="2288241"/>
            <a:ext cx="209391" cy="167188"/>
            <a:chOff x="2845307" y="5771388"/>
            <a:chExt cx="294640" cy="294640"/>
          </a:xfrm>
        </p:grpSpPr>
        <p:sp>
          <p:nvSpPr>
            <p:cNvPr id="14" name="object 14"/>
            <p:cNvSpPr/>
            <p:nvPr/>
          </p:nvSpPr>
          <p:spPr>
            <a:xfrm>
              <a:off x="2862833" y="578891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0"/>
                  </a:lnTo>
                  <a:lnTo>
                    <a:pt x="37957" y="37942"/>
                  </a:lnTo>
                  <a:lnTo>
                    <a:pt x="10185" y="79118"/>
                  </a:lnTo>
                  <a:lnTo>
                    <a:pt x="0" y="129540"/>
                  </a:lnTo>
                  <a:lnTo>
                    <a:pt x="10185" y="179961"/>
                  </a:lnTo>
                  <a:lnTo>
                    <a:pt x="37957" y="221137"/>
                  </a:lnTo>
                  <a:lnTo>
                    <a:pt x="79134" y="248899"/>
                  </a:lnTo>
                  <a:lnTo>
                    <a:pt x="129540" y="259080"/>
                  </a:lnTo>
                  <a:lnTo>
                    <a:pt x="179945" y="248899"/>
                  </a:lnTo>
                  <a:lnTo>
                    <a:pt x="221122" y="221137"/>
                  </a:lnTo>
                  <a:lnTo>
                    <a:pt x="248894" y="179961"/>
                  </a:lnTo>
                  <a:lnTo>
                    <a:pt x="259080" y="129540"/>
                  </a:lnTo>
                  <a:lnTo>
                    <a:pt x="248894" y="79118"/>
                  </a:lnTo>
                  <a:lnTo>
                    <a:pt x="221122" y="37942"/>
                  </a:lnTo>
                  <a:lnTo>
                    <a:pt x="179945" y="1018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62833" y="578891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18"/>
                  </a:lnTo>
                  <a:lnTo>
                    <a:pt x="37957" y="37942"/>
                  </a:lnTo>
                  <a:lnTo>
                    <a:pt x="79134" y="10180"/>
                  </a:lnTo>
                  <a:lnTo>
                    <a:pt x="129540" y="0"/>
                  </a:lnTo>
                  <a:lnTo>
                    <a:pt x="179945" y="10180"/>
                  </a:lnTo>
                  <a:lnTo>
                    <a:pt x="221122" y="37942"/>
                  </a:lnTo>
                  <a:lnTo>
                    <a:pt x="248894" y="79118"/>
                  </a:lnTo>
                  <a:lnTo>
                    <a:pt x="259080" y="129540"/>
                  </a:lnTo>
                  <a:lnTo>
                    <a:pt x="248894" y="179961"/>
                  </a:lnTo>
                  <a:lnTo>
                    <a:pt x="221122" y="221137"/>
                  </a:lnTo>
                  <a:lnTo>
                    <a:pt x="179945" y="248899"/>
                  </a:lnTo>
                  <a:lnTo>
                    <a:pt x="129540" y="259080"/>
                  </a:lnTo>
                  <a:lnTo>
                    <a:pt x="79134" y="248899"/>
                  </a:lnTo>
                  <a:lnTo>
                    <a:pt x="37957" y="221137"/>
                  </a:lnTo>
                  <a:lnTo>
                    <a:pt x="10185" y="179961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Текст 1">
            <a:extLst>
              <a:ext uri="{FF2B5EF4-FFF2-40B4-BE49-F238E27FC236}">
                <a16:creationId xmlns:a16="http://schemas.microsoft.com/office/drawing/2014/main" xmlns="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1055838" y="146641"/>
            <a:ext cx="9123142" cy="94285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Субъект малого или среднего предпринимательства, </a:t>
            </a:r>
          </a:p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планирующий  </a:t>
            </a:r>
            <a:r>
              <a:rPr lang="ru-RU" sz="2400" b="1" spc="-10" dirty="0">
                <a:solidFill>
                  <a:srgbClr val="E74B36"/>
                </a:solidFill>
                <a:latin typeface="Calibri"/>
                <a:cs typeface="Calibri"/>
              </a:rPr>
              <a:t>социальный бизнес</a:t>
            </a:r>
            <a:endParaRPr lang="ru-RU" sz="2400" dirty="0">
              <a:solidFill>
                <a:srgbClr val="E74B36"/>
              </a:solidFill>
              <a:latin typeface="Calibri"/>
              <a:cs typeface="Calibri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999" y="3017909"/>
            <a:ext cx="5868236" cy="35838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82" y="2936194"/>
            <a:ext cx="3571450" cy="35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97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7980" y="277368"/>
            <a:ext cx="1312164" cy="605027"/>
          </a:xfrm>
          <a:prstGeom prst="rect">
            <a:avLst/>
          </a:prstGeom>
        </p:spPr>
      </p:pic>
      <p:sp>
        <p:nvSpPr>
          <p:cNvPr id="16" name="Текст 1">
            <a:extLst>
              <a:ext uri="{FF2B5EF4-FFF2-40B4-BE49-F238E27FC236}">
                <a16:creationId xmlns:a16="http://schemas.microsoft.com/office/drawing/2014/main" xmlns="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92163" y="257172"/>
            <a:ext cx="9123142" cy="48640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ГРАНТ ДЛЯ </a:t>
            </a:r>
            <a:r>
              <a:rPr lang="ru-RU" sz="2400" b="1" spc="-10" dirty="0">
                <a:solidFill>
                  <a:srgbClr val="E74B36"/>
                </a:solidFill>
                <a:latin typeface="Calibri"/>
                <a:cs typeface="Calibri"/>
              </a:rPr>
              <a:t>СОЦИАЛЬНО-ОРИЕНТИРОВАННЫХ</a:t>
            </a: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 СУБЪЕКТОВ МСП</a:t>
            </a:r>
            <a:endParaRPr lang="ru-RU" sz="2400" dirty="0">
              <a:solidFill>
                <a:srgbClr val="E74B36"/>
              </a:solidFill>
              <a:latin typeface="Calibri"/>
              <a:cs typeface="Calibri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 l="31813" t="35018" r="24670" b="29084"/>
          <a:stretch>
            <a:fillRect/>
          </a:stretch>
        </p:blipFill>
        <p:spPr bwMode="auto">
          <a:xfrm>
            <a:off x="1041830" y="1517301"/>
            <a:ext cx="10048023" cy="466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1248968"/>
      </p:ext>
    </p:extLst>
  </p:cSld>
  <p:clrMapOvr>
    <a:masterClrMapping/>
  </p:clrMapOvr>
</p:sld>
</file>

<file path=ppt/theme/theme1.xml><?xml version="1.0" encoding="utf-8"?>
<a:theme xmlns:a="http://schemas.openxmlformats.org/drawingml/2006/main" name="Мой Бизне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7512</TotalTime>
  <Words>1167</Words>
  <Application>Microsoft Office PowerPoint</Application>
  <PresentationFormat>Произвольный</PresentationFormat>
  <Paragraphs>281</Paragraphs>
  <Slides>16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Arial</vt:lpstr>
      <vt:lpstr>Calibri</vt:lpstr>
      <vt:lpstr>Wingdings</vt:lpstr>
      <vt:lpstr>Circe Light</vt:lpstr>
      <vt:lpstr>Circe</vt:lpstr>
      <vt:lpstr>Circe Bold</vt:lpstr>
      <vt:lpstr>PT Sans</vt:lpstr>
      <vt:lpstr>Montserrat SemiBold</vt:lpstr>
      <vt:lpstr>Circe Extra Bold</vt:lpstr>
      <vt:lpstr>Calibri Light</vt:lpstr>
      <vt:lpstr>Times New Roman</vt:lpstr>
      <vt:lpstr>Мой Бизнес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Сергеевна Медякова</dc:creator>
  <cp:lastModifiedBy>123</cp:lastModifiedBy>
  <cp:revision>105</cp:revision>
  <dcterms:modified xsi:type="dcterms:W3CDTF">2023-04-04T01:27:21Z</dcterms:modified>
</cp:coreProperties>
</file>