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8"/>
  </p:notesMasterIdLst>
  <p:sldIdLst>
    <p:sldId id="347" r:id="rId2"/>
    <p:sldId id="405" r:id="rId3"/>
    <p:sldId id="438" r:id="rId4"/>
    <p:sldId id="439" r:id="rId5"/>
    <p:sldId id="440" r:id="rId6"/>
    <p:sldId id="441" r:id="rId7"/>
    <p:sldId id="406" r:id="rId8"/>
    <p:sldId id="396" r:id="rId9"/>
    <p:sldId id="399" r:id="rId10"/>
    <p:sldId id="401" r:id="rId11"/>
    <p:sldId id="403" r:id="rId12"/>
    <p:sldId id="409" r:id="rId13"/>
    <p:sldId id="412" r:id="rId14"/>
    <p:sldId id="411" r:id="rId15"/>
    <p:sldId id="416" r:id="rId16"/>
    <p:sldId id="414" r:id="rId17"/>
    <p:sldId id="417" r:id="rId18"/>
    <p:sldId id="423" r:id="rId19"/>
    <p:sldId id="422" r:id="rId20"/>
    <p:sldId id="429" r:id="rId21"/>
    <p:sldId id="427" r:id="rId22"/>
    <p:sldId id="430" r:id="rId23"/>
    <p:sldId id="431" r:id="rId24"/>
    <p:sldId id="435" r:id="rId25"/>
    <p:sldId id="437" r:id="rId26"/>
    <p:sldId id="3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368" autoAdjust="0"/>
  </p:normalViewPr>
  <p:slideViewPr>
    <p:cSldViewPr>
      <p:cViewPr>
        <p:scale>
          <a:sx n="94" d="100"/>
          <a:sy n="94" d="100"/>
        </p:scale>
        <p:origin x="-212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801317.4</c:v>
                </c:pt>
                <c:pt idx="1">
                  <c:v>890400</c:v>
                </c:pt>
                <c:pt idx="2">
                  <c:v>1123292.7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796809.6</c:v>
                </c:pt>
                <c:pt idx="1">
                  <c:v>873190.8</c:v>
                </c:pt>
                <c:pt idx="2">
                  <c:v>1135679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4507.8000000000484</c:v>
                </c:pt>
                <c:pt idx="1">
                  <c:v>17209.199999999946</c:v>
                </c:pt>
                <c:pt idx="2">
                  <c:v>12386.2</c:v>
                </c:pt>
              </c:numCache>
            </c:numRef>
          </c:val>
        </c:ser>
        <c:dLbls/>
        <c:axId val="126714240"/>
        <c:axId val="126715776"/>
      </c:barChart>
      <c:catAx>
        <c:axId val="126714240"/>
        <c:scaling>
          <c:orientation val="minMax"/>
        </c:scaling>
        <c:axPos val="b"/>
        <c:numFmt formatCode="General" sourceLinked="1"/>
        <c:tickLblPos val="nextTo"/>
        <c:crossAx val="126715776"/>
        <c:crosses val="autoZero"/>
        <c:auto val="1"/>
        <c:lblAlgn val="ctr"/>
        <c:lblOffset val="100"/>
      </c:catAx>
      <c:valAx>
        <c:axId val="126715776"/>
        <c:scaling>
          <c:orientation val="minMax"/>
        </c:scaling>
        <c:axPos val="l"/>
        <c:majorGridlines/>
        <c:numFmt formatCode="General" sourceLinked="1"/>
        <c:tickLblPos val="nextTo"/>
        <c:crossAx val="1267142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715600.4</c:v>
                </c:pt>
                <c:pt idx="1">
                  <c:v>170276.6</c:v>
                </c:pt>
                <c:pt idx="2">
                  <c:v>110888.9</c:v>
                </c:pt>
                <c:pt idx="3">
                  <c:v>118716.1</c:v>
                </c:pt>
                <c:pt idx="4">
                  <c:v>9793.7999999999956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Лист1!$B$18:$B$27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Лист1!$C$18:$C$27</c:f>
              <c:numCache>
                <c:formatCode>#,##0.00</c:formatCode>
                <c:ptCount val="10"/>
                <c:pt idx="0">
                  <c:v>65008248.370000005</c:v>
                </c:pt>
                <c:pt idx="1">
                  <c:v>2181011.36</c:v>
                </c:pt>
                <c:pt idx="2">
                  <c:v>25910930</c:v>
                </c:pt>
                <c:pt idx="3">
                  <c:v>50108127.850000001</c:v>
                </c:pt>
                <c:pt idx="4">
                  <c:v>841682692.89999998</c:v>
                </c:pt>
                <c:pt idx="5">
                  <c:v>22582921.109999999</c:v>
                </c:pt>
                <c:pt idx="6">
                  <c:v>32589260.23</c:v>
                </c:pt>
                <c:pt idx="7">
                  <c:v>10097163.92</c:v>
                </c:pt>
                <c:pt idx="8">
                  <c:v>2594960.7400000002</c:v>
                </c:pt>
                <c:pt idx="9">
                  <c:v>82923200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93900068047107"/>
          <c:y val="2.6143607448845699E-2"/>
          <c:w val="0.32580174006027041"/>
          <c:h val="0.94490675244141431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 факт за 2018 год    -  29 999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1,76%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2018 год -  33681,9 рублей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21 670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/>
      <dgm:spPr/>
      <dgm:t>
        <a:bodyPr/>
        <a:lstStyle/>
        <a:p>
          <a:r>
            <a:rPr lang="ru-RU" dirty="0" smtClean="0"/>
            <a:t>Объем отгруженных товаров, выполненных работ, услуг – 629,8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6771352-BC85-4370-8104-0C9953311718}" type="presOf" srcId="{66A8DD7F-9C87-4587-B0EF-71F8E30B786F}" destId="{A32C14FE-B8B1-4C71-AF22-8DB06A8C60D4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FF53AC0D-58EF-4EBA-B33C-846923DF5DD8}" type="presOf" srcId="{66A8DD7F-9C87-4587-B0EF-71F8E30B786F}" destId="{A0CB108E-A4A6-469C-929D-3A358EDD6F12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  <dgm:cxn modelId="{0BD16055-894E-4468-A068-3D6E45059A30}" type="presParOf" srcId="{D0FDCA69-2039-4A51-AE4A-0271979DB047}" destId="{1553AB90-BE0B-4868-A190-6B7C3233127F}" srcOrd="1" destOrd="0" presId="urn:microsoft.com/office/officeart/2005/8/layout/vList4#3"/>
    <dgm:cxn modelId="{1B321D61-55EA-4815-88D1-88C26D95ECF4}" type="presParOf" srcId="{D0FDCA69-2039-4A51-AE4A-0271979DB047}" destId="{041F47AB-11ED-4EE0-B701-666B6F59D829}" srcOrd="2" destOrd="0" presId="urn:microsoft.com/office/officeart/2005/8/layout/vList4#3"/>
    <dgm:cxn modelId="{BDCA78FF-5A5F-49E8-B133-608C27C75213}" type="presParOf" srcId="{041F47AB-11ED-4EE0-B701-666B6F59D829}" destId="{A0CB108E-A4A6-469C-929D-3A358EDD6F12}" srcOrd="0" destOrd="0" presId="urn:microsoft.com/office/officeart/2005/8/layout/vList4#3"/>
    <dgm:cxn modelId="{214A3C68-02A1-4EDB-946B-2251868A7034}" type="presParOf" srcId="{041F47AB-11ED-4EE0-B701-666B6F59D829}" destId="{872313B7-E3FF-45A2-AAF7-8173F8BEAC74}" srcOrd="1" destOrd="0" presId="urn:microsoft.com/office/officeart/2005/8/layout/vList4#3"/>
    <dgm:cxn modelId="{3154E14E-100D-46E0-A065-AA7A23C07BCD}" type="presParOf" srcId="{041F47AB-11ED-4EE0-B701-666B6F59D829}" destId="{A32C14FE-B8B1-4C71-AF22-8DB06A8C60D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2017 год-890400,0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2018 год- 1123192,7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2017 год- 873190,8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2018 год- 1135679,0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r>
            <a:rPr lang="ru-RU" sz="2400" dirty="0" smtClean="0"/>
            <a:t>2017 год- </a:t>
          </a:r>
        </a:p>
        <a:p>
          <a:r>
            <a:rPr lang="ru-RU" sz="2400" dirty="0" smtClean="0"/>
            <a:t>-17209,2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2018 год -12386,2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 факт за 2018 год    -  29 999 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1,76%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2018 год -  33681,9 рублей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21 670 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Объем отгруженных товаров, выполненных работ, услуг – 629,8 </a:t>
          </a:r>
          <a:r>
            <a:rPr lang="ru-RU" sz="2500" kern="1200" dirty="0" err="1" smtClean="0"/>
            <a:t>млн.руб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950505"/>
      </dsp:txXfrm>
    </dsp:sp>
    <dsp:sp modelId="{A72E32FE-FBDE-4AF7-AE15-2D51B3EDF958}">
      <dsp:nvSpPr>
        <dsp:cNvPr id="0" name=""/>
        <dsp:cNvSpPr/>
      </dsp:nvSpPr>
      <dsp:spPr>
        <a:xfrm>
          <a:off x="26678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год-890400,0</a:t>
          </a:r>
          <a:endParaRPr lang="ru-RU" sz="2400" kern="1200" dirty="0"/>
        </a:p>
      </dsp:txBody>
      <dsp:txXfrm>
        <a:off x="294766" y="979413"/>
        <a:ext cx="2070153" cy="899341"/>
      </dsp:txXfrm>
    </dsp:sp>
    <dsp:sp modelId="{68C6D4D9-12B9-4807-91C5-3768FCC66063}">
      <dsp:nvSpPr>
        <dsp:cNvPr id="0" name=""/>
        <dsp:cNvSpPr/>
      </dsp:nvSpPr>
      <dsp:spPr>
        <a:xfrm>
          <a:off x="26678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 год- 1123192,7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766" y="2081684"/>
        <a:ext cx="2070153" cy="899341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950505"/>
      </dsp:txXfrm>
    </dsp:sp>
    <dsp:sp modelId="{91272CAE-5FA3-4E69-ADC1-2E1B5CBEB419}">
      <dsp:nvSpPr>
        <dsp:cNvPr id="0" name=""/>
        <dsp:cNvSpPr/>
      </dsp:nvSpPr>
      <dsp:spPr>
        <a:xfrm>
          <a:off x="3123751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год- 873190,8</a:t>
          </a:r>
          <a:endParaRPr lang="ru-RU" sz="2400" kern="1200" dirty="0"/>
        </a:p>
      </dsp:txBody>
      <dsp:txXfrm>
        <a:off x="3151731" y="979413"/>
        <a:ext cx="2070153" cy="899341"/>
      </dsp:txXfrm>
    </dsp:sp>
    <dsp:sp modelId="{0CAC951B-CECA-4B6C-8147-505773FB597E}">
      <dsp:nvSpPr>
        <dsp:cNvPr id="0" name=""/>
        <dsp:cNvSpPr/>
      </dsp:nvSpPr>
      <dsp:spPr>
        <a:xfrm>
          <a:off x="3123751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 год- 1135679,0</a:t>
          </a:r>
          <a:endParaRPr lang="ru-RU" sz="2400" kern="1200" dirty="0"/>
        </a:p>
      </dsp:txBody>
      <dsp:txXfrm>
        <a:off x="3151731" y="2081684"/>
        <a:ext cx="2070153" cy="899341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950505"/>
      </dsp:txXfrm>
    </dsp:sp>
    <dsp:sp modelId="{2786B8E7-0D4E-4CB1-9057-F795BC8D2893}">
      <dsp:nvSpPr>
        <dsp:cNvPr id="0" name=""/>
        <dsp:cNvSpPr/>
      </dsp:nvSpPr>
      <dsp:spPr>
        <a:xfrm>
          <a:off x="598071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-17209,2</a:t>
          </a:r>
          <a:endParaRPr lang="ru-RU" sz="2400" kern="1200" dirty="0"/>
        </a:p>
      </dsp:txBody>
      <dsp:txXfrm>
        <a:off x="6008696" y="979413"/>
        <a:ext cx="2070153" cy="899341"/>
      </dsp:txXfrm>
    </dsp:sp>
    <dsp:sp modelId="{726D9537-1E66-4DE0-8D58-89C73F768032}">
      <dsp:nvSpPr>
        <dsp:cNvPr id="0" name=""/>
        <dsp:cNvSpPr/>
      </dsp:nvSpPr>
      <dsp:spPr>
        <a:xfrm>
          <a:off x="598071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 год -12386,2</a:t>
          </a:r>
          <a:endParaRPr lang="ru-RU" sz="2400" kern="1200" dirty="0"/>
        </a:p>
      </dsp:txBody>
      <dsp:txXfrm>
        <a:off x="6008696" y="2081684"/>
        <a:ext cx="2070153" cy="8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2018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доходов бюджета МО «</a:t>
            </a:r>
            <a:r>
              <a:rPr lang="ru-RU" sz="2400" dirty="0" err="1" smtClean="0"/>
              <a:t>Эхирит-Булагатский</a:t>
            </a:r>
            <a:r>
              <a:rPr lang="ru-RU" sz="2400" dirty="0" smtClean="0"/>
              <a:t> район» в 2018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9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Исполнение доходов бюджета МО «</a:t>
            </a:r>
            <a:r>
              <a:rPr lang="ru-RU" sz="2400" dirty="0" err="1"/>
              <a:t>Эхирит-Булагатский</a:t>
            </a:r>
            <a:r>
              <a:rPr lang="ru-RU" sz="2400" dirty="0"/>
              <a:t> район» за </a:t>
            </a:r>
            <a:r>
              <a:rPr lang="ru-RU" sz="2400" dirty="0" smtClean="0"/>
              <a:t>2018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853098"/>
              </p:ext>
            </p:extLst>
          </p:nvPr>
        </p:nvGraphicFramePr>
        <p:xfrm>
          <a:off x="251520" y="1196752"/>
          <a:ext cx="8640960" cy="447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2736304"/>
                <a:gridCol w="216024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за 2018 год,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за 2018 год, тыс. 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101708,1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3166,4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13132,0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333,6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3823,4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1983,9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4309,8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118716,1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9793,8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3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Результаты  бюджетной политики за 2018 год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35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Структура расходов </a:t>
            </a:r>
            <a:r>
              <a:rPr lang="ru-RU" sz="2000" dirty="0"/>
              <a:t>бюджета МО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в </a:t>
            </a:r>
            <a:r>
              <a:rPr lang="ru-RU" sz="2000" dirty="0" smtClean="0"/>
              <a:t>2018 </a:t>
            </a:r>
            <a:r>
              <a:rPr lang="ru-RU" sz="2000" dirty="0"/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12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2015-2021 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школ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 Детская музыкальная школа)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4507462"/>
        </p:xfrm>
        <a:graphic>
          <a:graphicData uri="http://schemas.openxmlformats.org/drawingml/2006/table">
            <a:tbl>
              <a:tblPr/>
              <a:tblGrid>
                <a:gridCol w="4536476"/>
                <a:gridCol w="1535112"/>
                <a:gridCol w="1423423"/>
                <a:gridCol w="934673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МО "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2015-2021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835 031 645,56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817 331 120,20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97,88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дошкольного образования в МО "Эхирит-Булагатский район" на 2015-2021гг"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179 957 686,00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179 825 922,69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99,93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общего образования в МО "Эхирит-Булагатский район" на 2015-2021гг"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596 551 887,56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579 275 497,15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97,10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Ведомственная целевая программа "Школьное питание на 2015-2021 годы"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170 724,00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166 126,00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97,31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подведомственных Управлению образования администрации МО "Эхирит-Булагатский район" на 2015-2021 годы"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20 881 912,00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20 842 574,93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99,81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отдыха, оздоровления и занятости детей и подростков в МО "</a:t>
                      </a:r>
                      <a:r>
                        <a:rPr lang="ru-RU" sz="120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2015-2021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5 456 385,00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5 456 385,00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747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301208"/>
            <a:ext cx="16393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1" y="1500174"/>
          <a:ext cx="8001058" cy="834486"/>
        </p:xfrm>
        <a:graphic>
          <a:graphicData uri="http://schemas.openxmlformats.org/drawingml/2006/table">
            <a:tbl>
              <a:tblPr/>
              <a:tblGrid>
                <a:gridCol w="4305809"/>
                <a:gridCol w="1457056"/>
                <a:gridCol w="1351047"/>
                <a:gridCol w="887146"/>
              </a:tblGrid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09" marR="655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1" y="2285992"/>
          <a:ext cx="8001058" cy="3000396"/>
        </p:xfrm>
        <a:graphic>
          <a:graphicData uri="http://schemas.openxmlformats.org/drawingml/2006/table">
            <a:tbl>
              <a:tblPr/>
              <a:tblGrid>
                <a:gridCol w="4305809"/>
                <a:gridCol w="1457056"/>
                <a:gridCol w="1351047"/>
                <a:gridCol w="88714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</a:t>
                      </a:r>
                      <a:r>
                        <a:rPr lang="ru-RU" sz="12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предпрофессионального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и трудового обучения в МО "</a:t>
                      </a:r>
                      <a:r>
                        <a:rPr lang="ru-RU" sz="120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2015-2021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деятельности Управления образования администрации МО "</a:t>
                      </a:r>
                      <a:r>
                        <a:rPr lang="ru-RU" sz="120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 район" на 2015-2021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13 136 377,00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12 958 892,11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98,65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Ведомственная  целевая программа "Проведение мероприятий в сфере образования в МО "</a:t>
                      </a:r>
                      <a:r>
                        <a:rPr lang="ru-RU" sz="120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2015-2021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162 027,00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160 027,00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98,77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«Повышение доступности и качества дополнительного образования в области искусств в МУДО «</a:t>
                      </a:r>
                      <a:r>
                        <a:rPr lang="ru-RU" sz="1200" i="1" dirty="0" err="1">
                          <a:latin typeface="Times New Roman"/>
                          <a:ea typeface="Calibri"/>
                          <a:cs typeface="Times New Roman"/>
                        </a:rPr>
                        <a:t>Усть-Ордынская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 ДШИ» на 2015-2021 гг.»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19047398,0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18971848,32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99,60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8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культуру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2015-2021г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будет содействовать 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4" cy="3314832"/>
        </p:xfrm>
        <a:graphic>
          <a:graphicData uri="http://schemas.openxmlformats.org/drawingml/2006/table">
            <a:tbl>
              <a:tblPr/>
              <a:tblGrid>
                <a:gridCol w="4403179"/>
                <a:gridCol w="1467726"/>
                <a:gridCol w="1247567"/>
                <a:gridCol w="954022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  тыс. руб.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2015-2021 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23052,03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22821,42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«Эхирит-Булагатский район» на 2015-2021 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15462,41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15462,41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«Сохранение и развитие культуры МО «Эхирит-Булагатский район» на 2015-2021 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7589,62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7359,01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96,90%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показатели социально-экономического развития  МО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0546996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334838074"/>
              </p:ext>
            </p:extLst>
          </p:nvPr>
        </p:nvGraphicFramePr>
        <p:xfrm>
          <a:off x="323528" y="4221088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Социальная сфера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2015-2021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Ответственным </a:t>
            </a:r>
            <a:r>
              <a:rPr lang="ru-RU" sz="2000" dirty="0"/>
              <a:t>исполнителем программы является отдел по предоставлению граждан субсидий на оплату жилых помещений и коммунальных услуг администрации муниципального образования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</a:t>
            </a:r>
            <a:r>
              <a:rPr lang="ru-RU" sz="2000" dirty="0"/>
              <a:t>район».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Цель программы –</a:t>
            </a:r>
          </a:p>
          <a:p>
            <a:pPr algn="just"/>
            <a:r>
              <a:rPr lang="ru-RU" sz="2000" dirty="0" smtClean="0"/>
              <a:t> повышение эффективности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 социальной защите населения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48"/>
                <a:gridCol w="1500198"/>
                <a:gridCol w="1500198"/>
                <a:gridCol w="1400156"/>
              </a:tblGrid>
              <a:tr h="42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24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9525" marR="9525" marT="9525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«Эхирит-Булагатский район» на 2015-2021 годы </a:t>
                      </a:r>
                      <a:b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23052,03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22821,42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99,0%</a:t>
                      </a:r>
                    </a:p>
                  </a:txBody>
                  <a:tcPr marL="9525" marR="9525" marT="9525" marB="0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«Обеспечение предоставления мер социальной поддержки в муниципальном образовании «Эхирит-Булагатский район» на 2015-2021 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254 100,00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209 129,82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82,0%</a:t>
                      </a:r>
                    </a:p>
                  </a:txBody>
                  <a:tcPr marL="9525" marR="9525" marT="9525" marB="0"/>
                </a:tc>
              </a:tr>
              <a:tr h="42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«Доступная среда» на 2016-2021 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103 740,00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99 398,16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96,00%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48602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/>
              <a:t>ЖИЛИЩНО-КОММУНАЛЬНОЕ ХОЗЯЙСТВО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056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Жилищно-коммунальное хозяйство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9715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1071546"/>
          <a:ext cx="8001056" cy="4525962"/>
        </p:xfrm>
        <a:graphic>
          <a:graphicData uri="http://schemas.openxmlformats.org/drawingml/2006/table">
            <a:tbl>
              <a:tblPr/>
              <a:tblGrid>
                <a:gridCol w="4572032"/>
                <a:gridCol w="1357322"/>
                <a:gridCol w="1214446"/>
                <a:gridCol w="857256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«Эхирит-Булагатский район» на 2015-2021 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39 467 816,34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38 35667,99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Эхирит-Булагатского района на 2015-2021гг.»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14 997 055,66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14 785158,82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2015-2019 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11 113 701,44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10 316217,58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2015-2021 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1 438063,00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1 431388,57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«Энергоресурсосбережение и повышение энергетической эффективности муниципальных учреждений Эхирит-Булагатского района на 2015-2021 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3 376 443,6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3 374 310,60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«Эхирит-Булагатский район» на 2015-2021 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8 542 552,64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8 448 992,42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Финансовая</a:t>
            </a:r>
            <a:r>
              <a:rPr lang="ru-RU" sz="3600" dirty="0" smtClean="0"/>
              <a:t> </a:t>
            </a:r>
            <a:r>
              <a:rPr lang="ru-RU" sz="2200" dirty="0" smtClean="0"/>
              <a:t>поддержка сельских поселений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Из районного бюджета предоставляются бюджетам </a:t>
            </a:r>
            <a:r>
              <a:rPr lang="ru-RU" sz="2000" i="1" dirty="0" smtClean="0"/>
              <a:t>поселений: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дотации </a:t>
            </a:r>
            <a:r>
              <a:rPr lang="ru-RU" sz="2000" dirty="0"/>
              <a:t>на выравнивание </a:t>
            </a:r>
            <a:r>
              <a:rPr lang="ru-RU" sz="2000" dirty="0" smtClean="0"/>
              <a:t>бюджетной </a:t>
            </a:r>
            <a:r>
              <a:rPr lang="ru-RU" sz="2000" dirty="0"/>
              <a:t>обеспеченности </a:t>
            </a:r>
            <a:r>
              <a:rPr lang="ru-RU" sz="2000" dirty="0" smtClean="0"/>
              <a:t>из районного фонда финансовой поддержки поселений;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иные </a:t>
            </a:r>
            <a:r>
              <a:rPr lang="ru-RU" sz="2000" dirty="0"/>
              <a:t>межбюджетные трансферты на выравнивание бюджетной обеспеченности сельских поселений по реализации ими отдельных расходных </a:t>
            </a:r>
            <a:r>
              <a:rPr lang="ru-RU" sz="2000" dirty="0" smtClean="0"/>
              <a:t>обязательств.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Средства предоставляются в соответствии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 методикой распределения Районного </a:t>
            </a:r>
            <a:endParaRPr lang="ru-RU" sz="2000" dirty="0" smtClean="0"/>
          </a:p>
          <a:p>
            <a:pPr algn="just"/>
            <a:r>
              <a:rPr lang="ru-RU" sz="2000" dirty="0" smtClean="0"/>
              <a:t>фонда </a:t>
            </a:r>
            <a:r>
              <a:rPr lang="ru-RU" sz="2000" dirty="0"/>
              <a:t>финансовой поддержки поселений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утвержденного </a:t>
            </a:r>
            <a:r>
              <a:rPr lang="ru-RU" sz="2000" dirty="0"/>
              <a:t>законом Иркутской </a:t>
            </a:r>
            <a:r>
              <a:rPr lang="ru-RU" sz="2000" dirty="0" smtClean="0"/>
              <a:t>области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  22.10.2013г. №74-ОЗ  «О </a:t>
            </a:r>
            <a:r>
              <a:rPr lang="ru-RU" sz="2000" dirty="0" smtClean="0"/>
              <a:t>межбюджетных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трансфертах и нормативах отчислений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местные бюджеты». </a:t>
            </a:r>
          </a:p>
          <a:p>
            <a:pPr algn="just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200" y="3404208"/>
            <a:ext cx="3271280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поддержка сельских </a:t>
            </a:r>
            <a:r>
              <a:rPr lang="ru-RU" sz="2000" dirty="0" smtClean="0"/>
              <a:t>поселений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512212"/>
              </p:ext>
            </p:extLst>
          </p:nvPr>
        </p:nvGraphicFramePr>
        <p:xfrm>
          <a:off x="179511" y="1124744"/>
          <a:ext cx="5832649" cy="59361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2622"/>
                <a:gridCol w="1784853"/>
                <a:gridCol w="1705174"/>
              </a:tblGrid>
              <a:tr h="337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выравнивание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Иные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2018 год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2018 год факт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Алужинское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Ахинское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Гаханское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Захальское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Капсальское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Корсукское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Кулункунское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Ново-Николаевское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73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Олойское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Тугутуйское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Усть-Ордынское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Харатское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Харазаргайское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581" y="4005064"/>
            <a:ext cx="28189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Муниципальный район представлен 13 сельскими поселениями, в состав которых входит 51 населенный 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3356992"/>
            <a:ext cx="3384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</a:t>
            </a:r>
            <a:r>
              <a:rPr lang="ru-RU" dirty="0" smtClean="0"/>
              <a:t> на 1.01.2019 года проживает 29 999 человек</a:t>
            </a:r>
            <a:endParaRPr lang="ru-RU" dirty="0"/>
          </a:p>
        </p:txBody>
      </p:sp>
      <p:sp useBgFill="1"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5117192" y="1196752"/>
            <a:ext cx="3707905" cy="19442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Общая </a:t>
            </a:r>
            <a:r>
              <a:rPr lang="ru-RU" sz="1600" b="1" dirty="0"/>
              <a:t>площадь земель муниципального образования </a:t>
            </a:r>
            <a:r>
              <a:rPr lang="ru-RU" sz="1600" b="1" dirty="0" smtClean="0"/>
              <a:t> составляет 515 318 </a:t>
            </a:r>
            <a:r>
              <a:rPr lang="ru-RU" sz="1600" b="1" dirty="0"/>
              <a:t>га.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 том числе: 306 350 га  - лесной фонд,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195 820 га – земли сельхоз назначения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сельском хозяйстве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3860" cy="129614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/>
              <a:t>Инвестиционный проект ООО СХПП «</a:t>
            </a:r>
            <a:r>
              <a:rPr lang="ru-RU" sz="1800" i="1" dirty="0" err="1"/>
              <a:t>Тугутуйское</a:t>
            </a:r>
            <a:r>
              <a:rPr lang="ru-RU" sz="1800" i="1" dirty="0"/>
              <a:t>» -  Развитие мясного животноводства на  2016-2020 гг., общий объем финансирования 55,746 млн. рублей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2793" cy="129614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/>
              <a:t>Инвестиционный проект ФГУП «Элита» на 2016-2020 гг. - Развитие зернового производства  (производство элитных и репродукционных семян зерновых культур и семян многолетних трав), общий объем финансирования 131,841 млн. рублей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94312" cy="24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800"/>
            <a:ext cx="4032448" cy="28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3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43608" y="1196752"/>
            <a:ext cx="7643193" cy="10801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Строительство этнокультурного комплекса ООО «</a:t>
            </a:r>
            <a:r>
              <a:rPr lang="ru-RU" dirty="0" err="1">
                <a:solidFill>
                  <a:srgbClr val="002060"/>
                </a:solidFill>
              </a:rPr>
              <a:t>Этнопарк</a:t>
            </a:r>
            <a:r>
              <a:rPr lang="ru-RU" dirty="0">
                <a:solidFill>
                  <a:srgbClr val="002060"/>
                </a:solidFill>
              </a:rPr>
              <a:t> Золотая Орда» 2016-2019 гг., общий объем финансирования 54,9 млн. рублей</a:t>
            </a:r>
            <a:endParaRPr lang="ru-RU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276872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Бюджетная система и бюджетный процесс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2018 год  (млн. </a:t>
            </a:r>
            <a:r>
              <a:rPr lang="ru-RU" sz="2000" dirty="0"/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329736"/>
              </p:ext>
            </p:extLst>
          </p:nvPr>
        </p:nvGraphicFramePr>
        <p:xfrm>
          <a:off x="251520" y="1196753"/>
          <a:ext cx="8373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451094"/>
              </p:ext>
            </p:extLst>
          </p:nvPr>
        </p:nvGraphicFramePr>
        <p:xfrm>
          <a:off x="467543" y="4509121"/>
          <a:ext cx="7992889" cy="20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413"/>
                <a:gridCol w="1284571"/>
                <a:gridCol w="1284571"/>
                <a:gridCol w="1355936"/>
                <a:gridCol w="164139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к 2017 году (%)</a:t>
                      </a:r>
                      <a:endParaRPr lang="ru-RU" sz="1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1143795,8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1123292,7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26,1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1165954,2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1135679,0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</a:t>
                      </a: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130,1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17209,2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- 12386,2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Динамика основных показателей </a:t>
            </a:r>
            <a:r>
              <a:rPr lang="ru-RU" sz="2000" dirty="0"/>
              <a:t>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2018 год  (млн.рублей</a:t>
            </a:r>
            <a:r>
              <a:rPr lang="ru-RU" sz="2000" dirty="0"/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228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1746</Words>
  <Application>Microsoft Office PowerPoint</Application>
  <PresentationFormat>Экран (4:3)</PresentationFormat>
  <Paragraphs>355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Инвестиционные проекты в сельском хозяйстве</vt:lpstr>
      <vt:lpstr>Инвестиционные проекты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2018 год  (млн. рублей)</vt:lpstr>
      <vt:lpstr>Динамика основных показателей бюджета муниципального образования «Эхирит-Булагатский район» за 2018 год  (млн.рублей)</vt:lpstr>
      <vt:lpstr>Структура доходов бюджета МО «Эхирит-Булагатский район» в 2018 году</vt:lpstr>
      <vt:lpstr>Исполнение доходов бюджета МО «Эхирит-Булагатский район» за 2018 год</vt:lpstr>
      <vt:lpstr>Результаты  бюджетной политики за 2018 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Структура расходов бюджета МО «Эхирит-Булагатский район» в 2018 году</vt:lpstr>
      <vt:lpstr>Расходы бюджета на образование</vt:lpstr>
      <vt:lpstr>Расходы бюджета на образование</vt:lpstr>
      <vt:lpstr>Расходы бюджета на образование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278</cp:revision>
  <cp:lastPrinted>2018-09-21T03:16:36Z</cp:lastPrinted>
  <dcterms:created xsi:type="dcterms:W3CDTF">2014-11-18T06:45:33Z</dcterms:created>
  <dcterms:modified xsi:type="dcterms:W3CDTF">2022-05-13T04:17:48Z</dcterms:modified>
</cp:coreProperties>
</file>