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48"/>
  </p:notesMasterIdLst>
  <p:sldIdLst>
    <p:sldId id="347" r:id="rId2"/>
    <p:sldId id="365" r:id="rId3"/>
    <p:sldId id="349" r:id="rId4"/>
    <p:sldId id="337" r:id="rId5"/>
    <p:sldId id="338" r:id="rId6"/>
    <p:sldId id="339" r:id="rId7"/>
    <p:sldId id="342" r:id="rId8"/>
    <p:sldId id="343" r:id="rId9"/>
    <p:sldId id="340" r:id="rId10"/>
    <p:sldId id="341" r:id="rId11"/>
    <p:sldId id="344" r:id="rId12"/>
    <p:sldId id="356" r:id="rId13"/>
    <p:sldId id="367" r:id="rId14"/>
    <p:sldId id="368" r:id="rId15"/>
    <p:sldId id="372" r:id="rId16"/>
    <p:sldId id="373" r:id="rId17"/>
    <p:sldId id="374" r:id="rId18"/>
    <p:sldId id="357" r:id="rId19"/>
    <p:sldId id="358" r:id="rId20"/>
    <p:sldId id="359" r:id="rId21"/>
    <p:sldId id="361" r:id="rId22"/>
    <p:sldId id="362" r:id="rId23"/>
    <p:sldId id="346" r:id="rId24"/>
    <p:sldId id="348" r:id="rId25"/>
    <p:sldId id="366" r:id="rId26"/>
    <p:sldId id="375" r:id="rId27"/>
    <p:sldId id="376" r:id="rId28"/>
    <p:sldId id="350" r:id="rId29"/>
    <p:sldId id="377" r:id="rId30"/>
    <p:sldId id="378" r:id="rId31"/>
    <p:sldId id="391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9" r:id="rId42"/>
    <p:sldId id="390" r:id="rId43"/>
    <p:sldId id="392" r:id="rId44"/>
    <p:sldId id="351" r:id="rId45"/>
    <p:sldId id="352" r:id="rId46"/>
    <p:sldId id="39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381" autoAdjust="0"/>
  </p:normalViewPr>
  <p:slideViewPr>
    <p:cSldViewPr>
      <p:cViewPr varScale="1">
        <p:scale>
          <a:sx n="98" d="100"/>
          <a:sy n="98" d="100"/>
        </p:scale>
        <p:origin x="-11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сэр1!$A$14</c:f>
              <c:strCache>
                <c:ptCount val="1"/>
                <c:pt idx="0">
                  <c:v>Среднемесячная заработная плата,руб.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сэр1!$B$13:$F$13</c:f>
              <c:strCache>
                <c:ptCount val="5"/>
                <c:pt idx="0">
                  <c:v>2015 год (факт)</c:v>
                </c:pt>
                <c:pt idx="1">
                  <c:v>2016 год (оценка)</c:v>
                </c:pt>
                <c:pt idx="2">
                  <c:v>2017 год (прогноз)</c:v>
                </c:pt>
                <c:pt idx="3">
                  <c:v>2018 год (прогноз)</c:v>
                </c:pt>
                <c:pt idx="4">
                  <c:v>2019 год (прогноз)</c:v>
                </c:pt>
              </c:strCache>
            </c:strRef>
          </c:cat>
          <c:val>
            <c:numRef>
              <c:f>сэр1!$B$14:$F$14</c:f>
              <c:numCache>
                <c:formatCode>0.00</c:formatCode>
                <c:ptCount val="5"/>
                <c:pt idx="0">
                  <c:v>25488.799999999999</c:v>
                </c:pt>
                <c:pt idx="1">
                  <c:v>25813.7</c:v>
                </c:pt>
                <c:pt idx="2">
                  <c:v>26450.1</c:v>
                </c:pt>
                <c:pt idx="3">
                  <c:v>26814.3</c:v>
                </c:pt>
                <c:pt idx="4">
                  <c:v>27120.3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AA4-4396-9DEA-8B53E40F951A}"/>
            </c:ext>
          </c:extLst>
        </c:ser>
        <c:ser>
          <c:idx val="1"/>
          <c:order val="1"/>
          <c:tx>
            <c:strRef>
              <c:f>сэр1!$A$15</c:f>
              <c:strCache>
                <c:ptCount val="1"/>
                <c:pt idx="0">
                  <c:v>Прожиточный минимум, руб. в месяц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сэр1!$B$13:$F$13</c:f>
              <c:strCache>
                <c:ptCount val="5"/>
                <c:pt idx="0">
                  <c:v>2015 год (факт)</c:v>
                </c:pt>
                <c:pt idx="1">
                  <c:v>2016 год (оценка)</c:v>
                </c:pt>
                <c:pt idx="2">
                  <c:v>2017 год (прогноз)</c:v>
                </c:pt>
                <c:pt idx="3">
                  <c:v>2018 год (прогноз)</c:v>
                </c:pt>
                <c:pt idx="4">
                  <c:v>2019 год (прогноз)</c:v>
                </c:pt>
              </c:strCache>
            </c:strRef>
          </c:cat>
          <c:val>
            <c:numRef>
              <c:f>сэр1!$B$15:$F$15</c:f>
              <c:numCache>
                <c:formatCode>0</c:formatCode>
                <c:ptCount val="5"/>
                <c:pt idx="0">
                  <c:v>9935</c:v>
                </c:pt>
                <c:pt idx="1">
                  <c:v>10642</c:v>
                </c:pt>
                <c:pt idx="2">
                  <c:v>10855</c:v>
                </c:pt>
                <c:pt idx="3">
                  <c:v>11180</c:v>
                </c:pt>
                <c:pt idx="4">
                  <c:v>12250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AA4-4396-9DEA-8B53E40F951A}"/>
            </c:ext>
          </c:extLst>
        </c:ser>
        <c:ser>
          <c:idx val="2"/>
          <c:order val="2"/>
          <c:tx>
            <c:strRef>
              <c:f>сэр1!$A$16</c:f>
              <c:strCache>
                <c:ptCount val="1"/>
                <c:pt idx="0">
                  <c:v>Средний размер трудовой пенсии, руб.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сэр1!$B$13:$F$13</c:f>
              <c:strCache>
                <c:ptCount val="5"/>
                <c:pt idx="0">
                  <c:v>2015 год (факт)</c:v>
                </c:pt>
                <c:pt idx="1">
                  <c:v>2016 год (оценка)</c:v>
                </c:pt>
                <c:pt idx="2">
                  <c:v>2017 год (прогноз)</c:v>
                </c:pt>
                <c:pt idx="3">
                  <c:v>2018 год (прогноз)</c:v>
                </c:pt>
                <c:pt idx="4">
                  <c:v>2019 год (прогноз)</c:v>
                </c:pt>
              </c:strCache>
            </c:strRef>
          </c:cat>
          <c:val>
            <c:numRef>
              <c:f>сэр1!$B$16:$F$16</c:f>
              <c:numCache>
                <c:formatCode>0.00</c:formatCode>
                <c:ptCount val="5"/>
                <c:pt idx="0">
                  <c:v>9083.27</c:v>
                </c:pt>
                <c:pt idx="1">
                  <c:v>10642.46</c:v>
                </c:pt>
                <c:pt idx="2">
                  <c:v>11174.58</c:v>
                </c:pt>
                <c:pt idx="3">
                  <c:v>11733.31</c:v>
                </c:pt>
                <c:pt idx="4">
                  <c:v>12319.97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AA4-4396-9DEA-8B53E40F9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96576"/>
        <c:axId val="89377024"/>
      </c:lineChart>
      <c:catAx>
        <c:axId val="4309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377024"/>
        <c:crosses val="autoZero"/>
        <c:auto val="1"/>
        <c:lblAlgn val="ctr"/>
        <c:lblOffset val="100"/>
        <c:noMultiLvlLbl val="0"/>
      </c:catAx>
      <c:valAx>
        <c:axId val="8937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09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'структура отр.'!$C$2</c:f>
              <c:strCache>
                <c:ptCount val="1"/>
                <c:pt idx="0">
                  <c:v>Доля в  общем объеме производства,%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F0-4C15-907F-58C6D28064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F0-4C15-907F-58C6D28064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F0-4C15-907F-58C6D28064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9F0-4C15-907F-58C6D28064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9F0-4C15-907F-58C6D280647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9F0-4C15-907F-58C6D28064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9F0-4C15-907F-58C6D2806475}"/>
              </c:ext>
            </c:extLst>
          </c:dPt>
          <c:cat>
            <c:strRef>
              <c:f>'структура отр.'!$A$3:$A$9</c:f>
              <c:strCache>
                <c:ptCount val="7"/>
                <c:pt idx="0">
                  <c:v>Сельское хозяйство</c:v>
                </c:pt>
                <c:pt idx="1">
                  <c:v>Производство пищевых продуктов</c:v>
                </c:pt>
                <c:pt idx="2">
                  <c:v>Текстильное и швейное производство</c:v>
                </c:pt>
                <c:pt idx="3">
                  <c:v>Производство и распределение электроэнергии и воды</c:v>
                </c:pt>
                <c:pt idx="4">
                  <c:v>Транспорт и связь</c:v>
                </c:pt>
                <c:pt idx="5">
                  <c:v>Торговля</c:v>
                </c:pt>
                <c:pt idx="6">
                  <c:v>Прочие</c:v>
                </c:pt>
              </c:strCache>
            </c:strRef>
          </c:cat>
          <c:val>
            <c:numRef>
              <c:f>'структура отр.'!$C$3:$C$9</c:f>
              <c:numCache>
                <c:formatCode>0.0</c:formatCode>
                <c:ptCount val="7"/>
                <c:pt idx="0" formatCode="General">
                  <c:v>30.4</c:v>
                </c:pt>
                <c:pt idx="1">
                  <c:v>23</c:v>
                </c:pt>
                <c:pt idx="2" formatCode="General">
                  <c:v>10.9</c:v>
                </c:pt>
                <c:pt idx="3" formatCode="General">
                  <c:v>14.9</c:v>
                </c:pt>
                <c:pt idx="4" formatCode="General">
                  <c:v>3.3</c:v>
                </c:pt>
                <c:pt idx="5">
                  <c:v>8</c:v>
                </c:pt>
                <c:pt idx="6" formatCode="General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9F0-4C15-907F-58C6D2806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835056762483037E-3"/>
          <c:y val="0.4492812362524114"/>
          <c:w val="0.97761660816494322"/>
          <c:h val="0.533131082694875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сэр2!$B$6</c:f>
              <c:strCache>
                <c:ptCount val="1"/>
                <c:pt idx="0">
                  <c:v>2015 год (факт)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сэр2!$A$9</c:f>
              <c:strCache>
                <c:ptCount val="1"/>
                <c:pt idx="0">
                  <c:v>Выручка от реализации продукции, работ, услуг по полному кругу организаций, млн. руб.</c:v>
                </c:pt>
              </c:strCache>
            </c:strRef>
          </c:cat>
          <c:val>
            <c:numRef>
              <c:f>сэр2!$B$9</c:f>
              <c:numCache>
                <c:formatCode>0.00</c:formatCode>
                <c:ptCount val="1"/>
                <c:pt idx="0">
                  <c:v>1488.97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F4-44EE-AB99-245DFE6C0725}"/>
            </c:ext>
          </c:extLst>
        </c:ser>
        <c:ser>
          <c:idx val="1"/>
          <c:order val="1"/>
          <c:tx>
            <c:strRef>
              <c:f>сэр2!$C$6</c:f>
              <c:strCache>
                <c:ptCount val="1"/>
                <c:pt idx="0">
                  <c:v>2016 год (оценка)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сэр2!$A$9</c:f>
              <c:strCache>
                <c:ptCount val="1"/>
                <c:pt idx="0">
                  <c:v>Выручка от реализации продукции, работ, услуг по полному кругу организаций, млн. руб.</c:v>
                </c:pt>
              </c:strCache>
            </c:strRef>
          </c:cat>
          <c:val>
            <c:numRef>
              <c:f>сэр2!$C$9</c:f>
              <c:numCache>
                <c:formatCode>0.00</c:formatCode>
                <c:ptCount val="1"/>
                <c:pt idx="0">
                  <c:v>1515.49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2F4-44EE-AB99-245DFE6C0725}"/>
            </c:ext>
          </c:extLst>
        </c:ser>
        <c:ser>
          <c:idx val="2"/>
          <c:order val="2"/>
          <c:tx>
            <c:strRef>
              <c:f>сэр2!$D$6</c:f>
              <c:strCache>
                <c:ptCount val="1"/>
                <c:pt idx="0">
                  <c:v>2017 год (прогноз)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сэр2!$A$9</c:f>
              <c:strCache>
                <c:ptCount val="1"/>
                <c:pt idx="0">
                  <c:v>Выручка от реализации продукции, работ, услуг по полному кругу организаций, млн. руб.</c:v>
                </c:pt>
              </c:strCache>
            </c:strRef>
          </c:cat>
          <c:val>
            <c:numRef>
              <c:f>сэр2!$D$9</c:f>
              <c:numCache>
                <c:formatCode>0.00</c:formatCode>
                <c:ptCount val="1"/>
                <c:pt idx="0">
                  <c:v>1570.27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F4-44EE-AB99-245DFE6C0725}"/>
            </c:ext>
          </c:extLst>
        </c:ser>
        <c:ser>
          <c:idx val="3"/>
          <c:order val="3"/>
          <c:tx>
            <c:strRef>
              <c:f>сэр2!$E$6</c:f>
              <c:strCache>
                <c:ptCount val="1"/>
                <c:pt idx="0">
                  <c:v>2018 год (прогноз)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сэр2!$A$9</c:f>
              <c:strCache>
                <c:ptCount val="1"/>
                <c:pt idx="0">
                  <c:v>Выручка от реализации продукции, работ, услуг по полному кругу организаций, млн. руб.</c:v>
                </c:pt>
              </c:strCache>
            </c:strRef>
          </c:cat>
          <c:val>
            <c:numRef>
              <c:f>сэр2!$E$9</c:f>
              <c:numCache>
                <c:formatCode>0.00</c:formatCode>
                <c:ptCount val="1"/>
                <c:pt idx="0">
                  <c:v>1577.94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2F4-44EE-AB99-245DFE6C0725}"/>
            </c:ext>
          </c:extLst>
        </c:ser>
        <c:ser>
          <c:idx val="4"/>
          <c:order val="4"/>
          <c:tx>
            <c:strRef>
              <c:f>сэр2!$F$6</c:f>
              <c:strCache>
                <c:ptCount val="1"/>
                <c:pt idx="0">
                  <c:v>2019 год (прогноз)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сэр2!$A$9</c:f>
              <c:strCache>
                <c:ptCount val="1"/>
                <c:pt idx="0">
                  <c:v>Выручка от реализации продукции, работ, услуг по полному кругу организаций, млн. руб.</c:v>
                </c:pt>
              </c:strCache>
            </c:strRef>
          </c:cat>
          <c:val>
            <c:numRef>
              <c:f>сэр2!$F$9</c:f>
              <c:numCache>
                <c:formatCode>0.00</c:formatCode>
                <c:ptCount val="1"/>
                <c:pt idx="0">
                  <c:v>1645.51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2F4-44EE-AB99-245DFE6C0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107968"/>
        <c:axId val="76220096"/>
      </c:barChart>
      <c:catAx>
        <c:axId val="8910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220096"/>
        <c:crosses val="autoZero"/>
        <c:auto val="1"/>
        <c:lblAlgn val="ctr"/>
        <c:lblOffset val="100"/>
        <c:noMultiLvlLbl val="0"/>
      </c:catAx>
      <c:valAx>
        <c:axId val="7622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10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сэр2!$B$6</c:f>
              <c:strCache>
                <c:ptCount val="1"/>
                <c:pt idx="0">
                  <c:v>2015 год (факт)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сэр2!$A$8</c:f>
              <c:strCache>
                <c:ptCount val="1"/>
                <c:pt idx="0">
                  <c:v>Оборот розничной торговли, млн. руб</c:v>
                </c:pt>
              </c:strCache>
            </c:strRef>
          </c:cat>
          <c:val>
            <c:numRef>
              <c:f>сэр2!$B$8</c:f>
              <c:numCache>
                <c:formatCode>0.00</c:formatCode>
                <c:ptCount val="1"/>
                <c:pt idx="0">
                  <c:v>1600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7B-4F93-9DC0-421E38417617}"/>
            </c:ext>
          </c:extLst>
        </c:ser>
        <c:ser>
          <c:idx val="1"/>
          <c:order val="1"/>
          <c:tx>
            <c:strRef>
              <c:f>сэр2!$C$6</c:f>
              <c:strCache>
                <c:ptCount val="1"/>
                <c:pt idx="0">
                  <c:v>2016 год (оценка)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сэр2!$A$8</c:f>
              <c:strCache>
                <c:ptCount val="1"/>
                <c:pt idx="0">
                  <c:v>Оборот розничной торговли, млн. руб</c:v>
                </c:pt>
              </c:strCache>
            </c:strRef>
          </c:cat>
          <c:val>
            <c:numRef>
              <c:f>сэр2!$C$8</c:f>
              <c:numCache>
                <c:formatCode>0.00</c:formatCode>
                <c:ptCount val="1"/>
                <c:pt idx="0">
                  <c:v>1820.38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7B-4F93-9DC0-421E38417617}"/>
            </c:ext>
          </c:extLst>
        </c:ser>
        <c:ser>
          <c:idx val="2"/>
          <c:order val="2"/>
          <c:tx>
            <c:strRef>
              <c:f>сэр2!$D$6</c:f>
              <c:strCache>
                <c:ptCount val="1"/>
                <c:pt idx="0">
                  <c:v>2017 год (прогноз)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сэр2!$A$8</c:f>
              <c:strCache>
                <c:ptCount val="1"/>
                <c:pt idx="0">
                  <c:v>Оборот розничной торговли, млн. руб</c:v>
                </c:pt>
              </c:strCache>
            </c:strRef>
          </c:cat>
          <c:val>
            <c:numRef>
              <c:f>сэр2!$D$8</c:f>
              <c:numCache>
                <c:formatCode>0.00</c:formatCode>
                <c:ptCount val="1"/>
                <c:pt idx="0">
                  <c:v>1875.01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7B-4F93-9DC0-421E38417617}"/>
            </c:ext>
          </c:extLst>
        </c:ser>
        <c:ser>
          <c:idx val="3"/>
          <c:order val="3"/>
          <c:tx>
            <c:strRef>
              <c:f>сэр2!$E$6</c:f>
              <c:strCache>
                <c:ptCount val="1"/>
                <c:pt idx="0">
                  <c:v>2018 год (прогноз)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сэр2!$A$8</c:f>
              <c:strCache>
                <c:ptCount val="1"/>
                <c:pt idx="0">
                  <c:v>Оборот розничной торговли, млн. руб</c:v>
                </c:pt>
              </c:strCache>
            </c:strRef>
          </c:cat>
          <c:val>
            <c:numRef>
              <c:f>сэр2!$E$8</c:f>
              <c:numCache>
                <c:formatCode>0.00</c:formatCode>
                <c:ptCount val="1"/>
                <c:pt idx="0">
                  <c:v>1923.65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7B-4F93-9DC0-421E38417617}"/>
            </c:ext>
          </c:extLst>
        </c:ser>
        <c:ser>
          <c:idx val="4"/>
          <c:order val="4"/>
          <c:tx>
            <c:strRef>
              <c:f>сэр2!$F$6</c:f>
              <c:strCache>
                <c:ptCount val="1"/>
                <c:pt idx="0">
                  <c:v>2019 год (прогноз)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сэр2!$A$8</c:f>
              <c:strCache>
                <c:ptCount val="1"/>
                <c:pt idx="0">
                  <c:v>Оборот розничной торговли, млн. руб</c:v>
                </c:pt>
              </c:strCache>
            </c:strRef>
          </c:cat>
          <c:val>
            <c:numRef>
              <c:f>сэр2!$F$8</c:f>
              <c:numCache>
                <c:formatCode>0.00</c:formatCode>
                <c:ptCount val="1"/>
                <c:pt idx="0">
                  <c:v>1981.36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97B-4F93-9DC0-421E38417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401024"/>
        <c:axId val="76224128"/>
        <c:axId val="0"/>
      </c:bar3DChart>
      <c:catAx>
        <c:axId val="10240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224128"/>
        <c:crosses val="autoZero"/>
        <c:auto val="1"/>
        <c:lblAlgn val="ctr"/>
        <c:lblOffset val="100"/>
        <c:noMultiLvlLbl val="0"/>
      </c:catAx>
      <c:valAx>
        <c:axId val="7622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240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сэр2!$B$6</c:f>
              <c:strCache>
                <c:ptCount val="1"/>
                <c:pt idx="0">
                  <c:v>2015 год (факт)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сэр2!$A$7</c:f>
              <c:strCache>
                <c:ptCount val="1"/>
                <c:pt idx="0">
                  <c:v>Индекс промышленного производства.%</c:v>
                </c:pt>
              </c:strCache>
            </c:strRef>
          </c:cat>
          <c:val>
            <c:numRef>
              <c:f>сэр2!$B$7</c:f>
              <c:numCache>
                <c:formatCode>General</c:formatCode>
                <c:ptCount val="1"/>
                <c:pt idx="0">
                  <c:v>112.5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E6-4605-8F9B-DED85C508915}"/>
            </c:ext>
          </c:extLst>
        </c:ser>
        <c:ser>
          <c:idx val="1"/>
          <c:order val="1"/>
          <c:tx>
            <c:strRef>
              <c:f>сэр2!$C$6</c:f>
              <c:strCache>
                <c:ptCount val="1"/>
                <c:pt idx="0">
                  <c:v>2016 год (оценка)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сэр2!$A$7</c:f>
              <c:strCache>
                <c:ptCount val="1"/>
                <c:pt idx="0">
                  <c:v>Индекс промышленного производства.%</c:v>
                </c:pt>
              </c:strCache>
            </c:strRef>
          </c:cat>
          <c:val>
            <c:numRef>
              <c:f>сэр2!$C$7</c:f>
              <c:numCache>
                <c:formatCode>General</c:formatCode>
                <c:ptCount val="1"/>
                <c:pt idx="0">
                  <c:v>105.92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E6-4605-8F9B-DED85C508915}"/>
            </c:ext>
          </c:extLst>
        </c:ser>
        <c:ser>
          <c:idx val="2"/>
          <c:order val="2"/>
          <c:tx>
            <c:strRef>
              <c:f>сэр2!$D$6</c:f>
              <c:strCache>
                <c:ptCount val="1"/>
                <c:pt idx="0">
                  <c:v>2017 год (прогноз)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сэр2!$A$7</c:f>
              <c:strCache>
                <c:ptCount val="1"/>
                <c:pt idx="0">
                  <c:v>Индекс промышленного производства.%</c:v>
                </c:pt>
              </c:strCache>
            </c:strRef>
          </c:cat>
          <c:val>
            <c:numRef>
              <c:f>сэр2!$D$7</c:f>
              <c:numCache>
                <c:formatCode>General</c:formatCode>
                <c:ptCount val="1"/>
                <c:pt idx="0">
                  <c:v>106.2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E6-4605-8F9B-DED85C508915}"/>
            </c:ext>
          </c:extLst>
        </c:ser>
        <c:ser>
          <c:idx val="3"/>
          <c:order val="3"/>
          <c:tx>
            <c:strRef>
              <c:f>сэр2!$E$6</c:f>
              <c:strCache>
                <c:ptCount val="1"/>
                <c:pt idx="0">
                  <c:v>2018 год (прогноз)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сэр2!$A$7</c:f>
              <c:strCache>
                <c:ptCount val="1"/>
                <c:pt idx="0">
                  <c:v>Индекс промышленного производства.%</c:v>
                </c:pt>
              </c:strCache>
            </c:strRef>
          </c:cat>
          <c:val>
            <c:numRef>
              <c:f>сэр2!$E$7</c:f>
              <c:numCache>
                <c:formatCode>General</c:formatCode>
                <c:ptCount val="1"/>
                <c:pt idx="0">
                  <c:v>107.4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E6-4605-8F9B-DED85C508915}"/>
            </c:ext>
          </c:extLst>
        </c:ser>
        <c:ser>
          <c:idx val="4"/>
          <c:order val="4"/>
          <c:tx>
            <c:strRef>
              <c:f>сэр2!$F$6</c:f>
              <c:strCache>
                <c:ptCount val="1"/>
                <c:pt idx="0">
                  <c:v>2019 год (прогноз)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сэр2!$A$7</c:f>
              <c:strCache>
                <c:ptCount val="1"/>
                <c:pt idx="0">
                  <c:v>Индекс промышленного производства.%</c:v>
                </c:pt>
              </c:strCache>
            </c:strRef>
          </c:cat>
          <c:val>
            <c:numRef>
              <c:f>сэр2!$F$7</c:f>
              <c:numCache>
                <c:formatCode>General</c:formatCode>
                <c:ptCount val="1"/>
                <c:pt idx="0">
                  <c:v>108.3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7E6-4605-8F9B-DED85C508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403072"/>
        <c:axId val="76225856"/>
      </c:barChart>
      <c:catAx>
        <c:axId val="10240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225856"/>
        <c:crosses val="autoZero"/>
        <c:auto val="1"/>
        <c:lblAlgn val="ctr"/>
        <c:lblOffset val="100"/>
        <c:noMultiLvlLbl val="0"/>
      </c:catAx>
      <c:valAx>
        <c:axId val="7622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240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028466274618137"/>
          <c:w val="1"/>
          <c:h val="0.168387634684453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77DC3-FC4C-4844-AC76-89EE6688FFF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094B44-A7F3-448E-A696-87CC6A05C2B2}">
      <dgm:prSet phldrT="[Текст]" custT="1"/>
      <dgm:spPr/>
      <dgm:t>
        <a:bodyPr/>
        <a:lstStyle/>
        <a:p>
          <a:r>
            <a:rPr lang="ru-RU" sz="1600" dirty="0" smtClean="0"/>
            <a:t>Собственные доходы муниципалитета</a:t>
          </a:r>
          <a:endParaRPr lang="ru-RU" sz="1600" dirty="0"/>
        </a:p>
      </dgm:t>
    </dgm:pt>
    <dgm:pt modelId="{AD59F34F-4032-40F6-9740-32D176BCF4D5}" type="parTrans" cxnId="{2704E5C0-3795-4EC4-BAA2-A06F6D43C7C2}">
      <dgm:prSet/>
      <dgm:spPr/>
      <dgm:t>
        <a:bodyPr/>
        <a:lstStyle/>
        <a:p>
          <a:endParaRPr lang="ru-RU"/>
        </a:p>
      </dgm:t>
    </dgm:pt>
    <dgm:pt modelId="{F73601FB-1280-4B10-A615-85733CCD9C91}" type="sibTrans" cxnId="{2704E5C0-3795-4EC4-BAA2-A06F6D43C7C2}">
      <dgm:prSet/>
      <dgm:spPr/>
      <dgm:t>
        <a:bodyPr/>
        <a:lstStyle/>
        <a:p>
          <a:endParaRPr lang="ru-RU"/>
        </a:p>
      </dgm:t>
    </dgm:pt>
    <dgm:pt modelId="{A9D4902B-30DC-451A-8A21-B098897325BD}">
      <dgm:prSet phldrT="[Текст]" custT="1"/>
      <dgm:spPr/>
      <dgm:t>
        <a:bodyPr/>
        <a:lstStyle/>
        <a:p>
          <a:r>
            <a:rPr lang="ru-RU" sz="1600" dirty="0" smtClean="0"/>
            <a:t>Налоговые доходы</a:t>
          </a:r>
          <a:endParaRPr lang="ru-RU" sz="1600" dirty="0"/>
        </a:p>
      </dgm:t>
    </dgm:pt>
    <dgm:pt modelId="{AF85F035-318D-4349-BA5A-DBA1F58D4BE5}" type="parTrans" cxnId="{C9E26330-78AB-41C9-8E9B-25F8FF72ABD7}">
      <dgm:prSet/>
      <dgm:spPr/>
      <dgm:t>
        <a:bodyPr/>
        <a:lstStyle/>
        <a:p>
          <a:endParaRPr lang="ru-RU"/>
        </a:p>
      </dgm:t>
    </dgm:pt>
    <dgm:pt modelId="{AFB843D3-E729-4929-95C0-296549E1B269}" type="sibTrans" cxnId="{C9E26330-78AB-41C9-8E9B-25F8FF72ABD7}">
      <dgm:prSet/>
      <dgm:spPr/>
      <dgm:t>
        <a:bodyPr/>
        <a:lstStyle/>
        <a:p>
          <a:endParaRPr lang="ru-RU"/>
        </a:p>
      </dgm:t>
    </dgm:pt>
    <dgm:pt modelId="{407E43C2-B9A5-4B8B-8D8B-840A0E13EE43}">
      <dgm:prSet phldrT="[Текст]" custT="1"/>
      <dgm:spPr/>
      <dgm:t>
        <a:bodyPr/>
        <a:lstStyle/>
        <a:p>
          <a:r>
            <a:rPr lang="ru-RU" sz="1600" dirty="0" smtClean="0"/>
            <a:t>Неналоговые доходы</a:t>
          </a:r>
          <a:endParaRPr lang="ru-RU" sz="1600" dirty="0"/>
        </a:p>
      </dgm:t>
    </dgm:pt>
    <dgm:pt modelId="{1E6AA2C4-60B3-48B6-9330-2B443DFA55AF}" type="parTrans" cxnId="{319D5C1C-6D24-4DC9-995F-F6CE2980DD2D}">
      <dgm:prSet/>
      <dgm:spPr/>
      <dgm:t>
        <a:bodyPr/>
        <a:lstStyle/>
        <a:p>
          <a:endParaRPr lang="ru-RU"/>
        </a:p>
      </dgm:t>
    </dgm:pt>
    <dgm:pt modelId="{13EF509A-4510-4548-A4D0-C1DB9DC9263B}" type="sibTrans" cxnId="{319D5C1C-6D24-4DC9-995F-F6CE2980DD2D}">
      <dgm:prSet/>
      <dgm:spPr/>
      <dgm:t>
        <a:bodyPr/>
        <a:lstStyle/>
        <a:p>
          <a:endParaRPr lang="ru-RU"/>
        </a:p>
      </dgm:t>
    </dgm:pt>
    <dgm:pt modelId="{7ECF1DE5-C4D5-4222-8BE4-531D806E6375}">
      <dgm:prSet phldrT="[Текст]" custT="1"/>
      <dgm:spPr/>
      <dgm:t>
        <a:bodyPr/>
        <a:lstStyle/>
        <a:p>
          <a:r>
            <a:rPr lang="ru-RU" sz="1600" dirty="0" smtClean="0"/>
            <a:t>Безвозмездные поступления</a:t>
          </a:r>
          <a:endParaRPr lang="ru-RU" sz="1600" dirty="0"/>
        </a:p>
      </dgm:t>
    </dgm:pt>
    <dgm:pt modelId="{962984CD-CF87-4A51-9486-381B9A03C26A}" type="parTrans" cxnId="{A7A74EFD-775C-45CB-B107-FFDED98114E1}">
      <dgm:prSet/>
      <dgm:spPr/>
      <dgm:t>
        <a:bodyPr/>
        <a:lstStyle/>
        <a:p>
          <a:endParaRPr lang="ru-RU"/>
        </a:p>
      </dgm:t>
    </dgm:pt>
    <dgm:pt modelId="{B4AAF8D8-4511-4997-BE94-18BF1CB2A7B9}" type="sibTrans" cxnId="{A7A74EFD-775C-45CB-B107-FFDED98114E1}">
      <dgm:prSet/>
      <dgm:spPr/>
      <dgm:t>
        <a:bodyPr/>
        <a:lstStyle/>
        <a:p>
          <a:endParaRPr lang="ru-RU"/>
        </a:p>
      </dgm:t>
    </dgm:pt>
    <dgm:pt modelId="{235B0AEF-D3E8-4899-9665-819DD83B1065}">
      <dgm:prSet phldrT="[Текст]" custT="1"/>
      <dgm:spPr/>
      <dgm:t>
        <a:bodyPr/>
        <a:lstStyle/>
        <a:p>
          <a:r>
            <a:rPr lang="ru-RU" sz="1600" dirty="0" smtClean="0"/>
            <a:t>Субвенции</a:t>
          </a:r>
          <a:endParaRPr lang="ru-RU" sz="1600" dirty="0"/>
        </a:p>
      </dgm:t>
    </dgm:pt>
    <dgm:pt modelId="{305FFB45-AC2A-4B99-8643-EE53BD7DC827}" type="parTrans" cxnId="{18C4A1FF-9C30-44C3-8C5A-AD964EF70563}">
      <dgm:prSet/>
      <dgm:spPr/>
      <dgm:t>
        <a:bodyPr/>
        <a:lstStyle/>
        <a:p>
          <a:endParaRPr lang="ru-RU"/>
        </a:p>
      </dgm:t>
    </dgm:pt>
    <dgm:pt modelId="{B6B67428-3576-4955-982B-846500BF403E}" type="sibTrans" cxnId="{18C4A1FF-9C30-44C3-8C5A-AD964EF70563}">
      <dgm:prSet/>
      <dgm:spPr/>
      <dgm:t>
        <a:bodyPr/>
        <a:lstStyle/>
        <a:p>
          <a:endParaRPr lang="ru-RU"/>
        </a:p>
      </dgm:t>
    </dgm:pt>
    <dgm:pt modelId="{8B712714-8B8D-454A-857F-1E673284DB28}">
      <dgm:prSet phldrT="[Текст]" custT="1"/>
      <dgm:spPr/>
      <dgm:t>
        <a:bodyPr/>
        <a:lstStyle/>
        <a:p>
          <a:r>
            <a:rPr lang="ru-RU" sz="1600" dirty="0" smtClean="0"/>
            <a:t>Субсидии</a:t>
          </a:r>
          <a:endParaRPr lang="ru-RU" sz="1600" dirty="0"/>
        </a:p>
      </dgm:t>
    </dgm:pt>
    <dgm:pt modelId="{D92B419C-4F9F-4A79-9219-C1D68DC275E2}" type="parTrans" cxnId="{74E36396-036B-4B17-8976-EDCF869EB209}">
      <dgm:prSet/>
      <dgm:spPr/>
      <dgm:t>
        <a:bodyPr/>
        <a:lstStyle/>
        <a:p>
          <a:endParaRPr lang="ru-RU"/>
        </a:p>
      </dgm:t>
    </dgm:pt>
    <dgm:pt modelId="{59E43500-E5EE-4E3C-B79D-B1D7C6EFACA3}" type="sibTrans" cxnId="{74E36396-036B-4B17-8976-EDCF869EB209}">
      <dgm:prSet/>
      <dgm:spPr/>
      <dgm:t>
        <a:bodyPr/>
        <a:lstStyle/>
        <a:p>
          <a:endParaRPr lang="ru-RU"/>
        </a:p>
      </dgm:t>
    </dgm:pt>
    <dgm:pt modelId="{43ED1ABD-CB77-4A39-B463-00D8E8B834BB}" type="pres">
      <dgm:prSet presAssocID="{C2377DC3-FC4C-4844-AC76-89EE6688FFF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98EB9D-3580-472F-BDA2-48C1BE4C0577}" type="pres">
      <dgm:prSet presAssocID="{65094B44-A7F3-448E-A696-87CC6A05C2B2}" presName="root" presStyleCnt="0"/>
      <dgm:spPr/>
    </dgm:pt>
    <dgm:pt modelId="{2AA8DEC9-DC7F-42D1-8478-FA25697D82DE}" type="pres">
      <dgm:prSet presAssocID="{65094B44-A7F3-448E-A696-87CC6A05C2B2}" presName="rootComposite" presStyleCnt="0"/>
      <dgm:spPr/>
    </dgm:pt>
    <dgm:pt modelId="{D3D1583C-37A7-4B27-8211-03AABEF54642}" type="pres">
      <dgm:prSet presAssocID="{65094B44-A7F3-448E-A696-87CC6A05C2B2}" presName="rootText" presStyleLbl="node1" presStyleIdx="0" presStyleCnt="2" custScaleX="89870" custScaleY="67957" custLinFactNeighborX="2426" custLinFactNeighborY="-85702"/>
      <dgm:spPr/>
      <dgm:t>
        <a:bodyPr/>
        <a:lstStyle/>
        <a:p>
          <a:endParaRPr lang="ru-RU"/>
        </a:p>
      </dgm:t>
    </dgm:pt>
    <dgm:pt modelId="{D7973E3B-BAD2-4B31-A1BB-1E80BD495210}" type="pres">
      <dgm:prSet presAssocID="{65094B44-A7F3-448E-A696-87CC6A05C2B2}" presName="rootConnector" presStyleLbl="node1" presStyleIdx="0" presStyleCnt="2"/>
      <dgm:spPr/>
      <dgm:t>
        <a:bodyPr/>
        <a:lstStyle/>
        <a:p>
          <a:endParaRPr lang="ru-RU"/>
        </a:p>
      </dgm:t>
    </dgm:pt>
    <dgm:pt modelId="{6B1D3B2F-C8B9-446C-9A6C-57E133389526}" type="pres">
      <dgm:prSet presAssocID="{65094B44-A7F3-448E-A696-87CC6A05C2B2}" presName="childShape" presStyleCnt="0"/>
      <dgm:spPr/>
    </dgm:pt>
    <dgm:pt modelId="{7642417C-8E5A-4070-9621-14785950775D}" type="pres">
      <dgm:prSet presAssocID="{AF85F035-318D-4349-BA5A-DBA1F58D4BE5}" presName="Name13" presStyleLbl="parChTrans1D2" presStyleIdx="0" presStyleCnt="4"/>
      <dgm:spPr/>
      <dgm:t>
        <a:bodyPr/>
        <a:lstStyle/>
        <a:p>
          <a:endParaRPr lang="ru-RU"/>
        </a:p>
      </dgm:t>
    </dgm:pt>
    <dgm:pt modelId="{5D280384-E62A-4867-BFC1-CCE177B61D78}" type="pres">
      <dgm:prSet presAssocID="{A9D4902B-30DC-451A-8A21-B098897325BD}" presName="childText" presStyleLbl="bgAcc1" presStyleIdx="0" presStyleCnt="4" custScaleX="94909" custScaleY="51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2716C-9663-42DA-A0CE-AAAF063B56E7}" type="pres">
      <dgm:prSet presAssocID="{1E6AA2C4-60B3-48B6-9330-2B443DFA55AF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6F049E5-181E-4071-81E4-3CC194AB1E49}" type="pres">
      <dgm:prSet presAssocID="{407E43C2-B9A5-4B8B-8D8B-840A0E13EE43}" presName="childText" presStyleLbl="bgAcc1" presStyleIdx="1" presStyleCnt="4" custScaleX="98978" custScaleY="46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446CFC-10E2-48EF-BD83-A26DBFF32D2A}" type="pres">
      <dgm:prSet presAssocID="{7ECF1DE5-C4D5-4222-8BE4-531D806E6375}" presName="root" presStyleCnt="0"/>
      <dgm:spPr/>
    </dgm:pt>
    <dgm:pt modelId="{056E4B8B-B03C-4150-AFB5-DE63D6F351CC}" type="pres">
      <dgm:prSet presAssocID="{7ECF1DE5-C4D5-4222-8BE4-531D806E6375}" presName="rootComposite" presStyleCnt="0"/>
      <dgm:spPr/>
    </dgm:pt>
    <dgm:pt modelId="{56AC385E-1BEB-43E2-8534-485AE04B0330}" type="pres">
      <dgm:prSet presAssocID="{7ECF1DE5-C4D5-4222-8BE4-531D806E6375}" presName="rootText" presStyleLbl="node1" presStyleIdx="1" presStyleCnt="2" custScaleX="93033" custScaleY="64089"/>
      <dgm:spPr/>
      <dgm:t>
        <a:bodyPr/>
        <a:lstStyle/>
        <a:p>
          <a:endParaRPr lang="ru-RU"/>
        </a:p>
      </dgm:t>
    </dgm:pt>
    <dgm:pt modelId="{102E7B74-99B7-46DC-BFB5-FF7C2595819D}" type="pres">
      <dgm:prSet presAssocID="{7ECF1DE5-C4D5-4222-8BE4-531D806E6375}" presName="rootConnector" presStyleLbl="node1" presStyleIdx="1" presStyleCnt="2"/>
      <dgm:spPr/>
      <dgm:t>
        <a:bodyPr/>
        <a:lstStyle/>
        <a:p>
          <a:endParaRPr lang="ru-RU"/>
        </a:p>
      </dgm:t>
    </dgm:pt>
    <dgm:pt modelId="{EAB010CE-9C8B-47FF-97AF-C4370873F58B}" type="pres">
      <dgm:prSet presAssocID="{7ECF1DE5-C4D5-4222-8BE4-531D806E6375}" presName="childShape" presStyleCnt="0"/>
      <dgm:spPr/>
    </dgm:pt>
    <dgm:pt modelId="{3D92F42F-2A1A-4A1A-B7A8-A03C9C8C8E27}" type="pres">
      <dgm:prSet presAssocID="{305FFB45-AC2A-4B99-8643-EE53BD7DC827}" presName="Name13" presStyleLbl="parChTrans1D2" presStyleIdx="2" presStyleCnt="4"/>
      <dgm:spPr/>
      <dgm:t>
        <a:bodyPr/>
        <a:lstStyle/>
        <a:p>
          <a:endParaRPr lang="ru-RU"/>
        </a:p>
      </dgm:t>
    </dgm:pt>
    <dgm:pt modelId="{E28D583B-0333-4283-B360-0C4AB36CF235}" type="pres">
      <dgm:prSet presAssocID="{235B0AEF-D3E8-4899-9665-819DD83B1065}" presName="childText" presStyleLbl="bgAcc1" presStyleIdx="2" presStyleCnt="4" custScaleX="81817" custScaleY="51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9A51F-5CEA-469D-AFDE-7A858DFBE8C2}" type="pres">
      <dgm:prSet presAssocID="{D92B419C-4F9F-4A79-9219-C1D68DC275E2}" presName="Name13" presStyleLbl="parChTrans1D2" presStyleIdx="3" presStyleCnt="4"/>
      <dgm:spPr/>
      <dgm:t>
        <a:bodyPr/>
        <a:lstStyle/>
        <a:p>
          <a:endParaRPr lang="ru-RU"/>
        </a:p>
      </dgm:t>
    </dgm:pt>
    <dgm:pt modelId="{CC1BBB65-E7A4-4FEB-AE8C-8892588C2715}" type="pres">
      <dgm:prSet presAssocID="{8B712714-8B8D-454A-857F-1E673284DB28}" presName="childText" presStyleLbl="bgAcc1" presStyleIdx="3" presStyleCnt="4" custScaleX="91653" custScaleY="461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2EEBBF-53DA-4831-A68F-C7996398D52B}" type="presOf" srcId="{7ECF1DE5-C4D5-4222-8BE4-531D806E6375}" destId="{102E7B74-99B7-46DC-BFB5-FF7C2595819D}" srcOrd="1" destOrd="0" presId="urn:microsoft.com/office/officeart/2005/8/layout/hierarchy3"/>
    <dgm:cxn modelId="{05D853F8-F8B8-499F-9CED-FF921F12C241}" type="presOf" srcId="{C2377DC3-FC4C-4844-AC76-89EE6688FFF6}" destId="{43ED1ABD-CB77-4A39-B463-00D8E8B834BB}" srcOrd="0" destOrd="0" presId="urn:microsoft.com/office/officeart/2005/8/layout/hierarchy3"/>
    <dgm:cxn modelId="{F84ABB2D-4D69-49AD-8136-4656D6202EB5}" type="presOf" srcId="{8B712714-8B8D-454A-857F-1E673284DB28}" destId="{CC1BBB65-E7A4-4FEB-AE8C-8892588C2715}" srcOrd="0" destOrd="0" presId="urn:microsoft.com/office/officeart/2005/8/layout/hierarchy3"/>
    <dgm:cxn modelId="{5B183B98-BED6-4CA5-B90C-B18309E86CDA}" type="presOf" srcId="{407E43C2-B9A5-4B8B-8D8B-840A0E13EE43}" destId="{B6F049E5-181E-4071-81E4-3CC194AB1E49}" srcOrd="0" destOrd="0" presId="urn:microsoft.com/office/officeart/2005/8/layout/hierarchy3"/>
    <dgm:cxn modelId="{C9E26330-78AB-41C9-8E9B-25F8FF72ABD7}" srcId="{65094B44-A7F3-448E-A696-87CC6A05C2B2}" destId="{A9D4902B-30DC-451A-8A21-B098897325BD}" srcOrd="0" destOrd="0" parTransId="{AF85F035-318D-4349-BA5A-DBA1F58D4BE5}" sibTransId="{AFB843D3-E729-4929-95C0-296549E1B269}"/>
    <dgm:cxn modelId="{DEF2A4EF-2839-4216-A8C6-63E723F45385}" type="presOf" srcId="{D92B419C-4F9F-4A79-9219-C1D68DC275E2}" destId="{DA39A51F-5CEA-469D-AFDE-7A858DFBE8C2}" srcOrd="0" destOrd="0" presId="urn:microsoft.com/office/officeart/2005/8/layout/hierarchy3"/>
    <dgm:cxn modelId="{1BFCE568-ABF7-4A4B-9056-DD03C1BC5978}" type="presOf" srcId="{A9D4902B-30DC-451A-8A21-B098897325BD}" destId="{5D280384-E62A-4867-BFC1-CCE177B61D78}" srcOrd="0" destOrd="0" presId="urn:microsoft.com/office/officeart/2005/8/layout/hierarchy3"/>
    <dgm:cxn modelId="{C9CDB04A-AF7C-4CE1-9A77-90BAA679CFA5}" type="presOf" srcId="{305FFB45-AC2A-4B99-8643-EE53BD7DC827}" destId="{3D92F42F-2A1A-4A1A-B7A8-A03C9C8C8E27}" srcOrd="0" destOrd="0" presId="urn:microsoft.com/office/officeart/2005/8/layout/hierarchy3"/>
    <dgm:cxn modelId="{18C4A1FF-9C30-44C3-8C5A-AD964EF70563}" srcId="{7ECF1DE5-C4D5-4222-8BE4-531D806E6375}" destId="{235B0AEF-D3E8-4899-9665-819DD83B1065}" srcOrd="0" destOrd="0" parTransId="{305FFB45-AC2A-4B99-8643-EE53BD7DC827}" sibTransId="{B6B67428-3576-4955-982B-846500BF403E}"/>
    <dgm:cxn modelId="{3563708C-D721-4B87-A276-6FAB78E1B04D}" type="presOf" srcId="{AF85F035-318D-4349-BA5A-DBA1F58D4BE5}" destId="{7642417C-8E5A-4070-9621-14785950775D}" srcOrd="0" destOrd="0" presId="urn:microsoft.com/office/officeart/2005/8/layout/hierarchy3"/>
    <dgm:cxn modelId="{FDF02A2F-6E06-47D8-93B5-7B7CF78BE499}" type="presOf" srcId="{7ECF1DE5-C4D5-4222-8BE4-531D806E6375}" destId="{56AC385E-1BEB-43E2-8534-485AE04B0330}" srcOrd="0" destOrd="0" presId="urn:microsoft.com/office/officeart/2005/8/layout/hierarchy3"/>
    <dgm:cxn modelId="{74E36396-036B-4B17-8976-EDCF869EB209}" srcId="{7ECF1DE5-C4D5-4222-8BE4-531D806E6375}" destId="{8B712714-8B8D-454A-857F-1E673284DB28}" srcOrd="1" destOrd="0" parTransId="{D92B419C-4F9F-4A79-9219-C1D68DC275E2}" sibTransId="{59E43500-E5EE-4E3C-B79D-B1D7C6EFACA3}"/>
    <dgm:cxn modelId="{A994F268-2624-4D82-B90F-4BD3C2489D5D}" type="presOf" srcId="{235B0AEF-D3E8-4899-9665-819DD83B1065}" destId="{E28D583B-0333-4283-B360-0C4AB36CF235}" srcOrd="0" destOrd="0" presId="urn:microsoft.com/office/officeart/2005/8/layout/hierarchy3"/>
    <dgm:cxn modelId="{A7A74EFD-775C-45CB-B107-FFDED98114E1}" srcId="{C2377DC3-FC4C-4844-AC76-89EE6688FFF6}" destId="{7ECF1DE5-C4D5-4222-8BE4-531D806E6375}" srcOrd="1" destOrd="0" parTransId="{962984CD-CF87-4A51-9486-381B9A03C26A}" sibTransId="{B4AAF8D8-4511-4997-BE94-18BF1CB2A7B9}"/>
    <dgm:cxn modelId="{8BEF31F2-B31B-43C9-A5E9-5006CC2F3CF7}" type="presOf" srcId="{1E6AA2C4-60B3-48B6-9330-2B443DFA55AF}" destId="{08B2716C-9663-42DA-A0CE-AAAF063B56E7}" srcOrd="0" destOrd="0" presId="urn:microsoft.com/office/officeart/2005/8/layout/hierarchy3"/>
    <dgm:cxn modelId="{601DE776-4F00-44D6-B2FC-7E783711FB76}" type="presOf" srcId="{65094B44-A7F3-448E-A696-87CC6A05C2B2}" destId="{D3D1583C-37A7-4B27-8211-03AABEF54642}" srcOrd="0" destOrd="0" presId="urn:microsoft.com/office/officeart/2005/8/layout/hierarchy3"/>
    <dgm:cxn modelId="{5C8A84E2-A7C3-4B9D-94E2-322E4D9A8875}" type="presOf" srcId="{65094B44-A7F3-448E-A696-87CC6A05C2B2}" destId="{D7973E3B-BAD2-4B31-A1BB-1E80BD495210}" srcOrd="1" destOrd="0" presId="urn:microsoft.com/office/officeart/2005/8/layout/hierarchy3"/>
    <dgm:cxn modelId="{319D5C1C-6D24-4DC9-995F-F6CE2980DD2D}" srcId="{65094B44-A7F3-448E-A696-87CC6A05C2B2}" destId="{407E43C2-B9A5-4B8B-8D8B-840A0E13EE43}" srcOrd="1" destOrd="0" parTransId="{1E6AA2C4-60B3-48B6-9330-2B443DFA55AF}" sibTransId="{13EF509A-4510-4548-A4D0-C1DB9DC9263B}"/>
    <dgm:cxn modelId="{2704E5C0-3795-4EC4-BAA2-A06F6D43C7C2}" srcId="{C2377DC3-FC4C-4844-AC76-89EE6688FFF6}" destId="{65094B44-A7F3-448E-A696-87CC6A05C2B2}" srcOrd="0" destOrd="0" parTransId="{AD59F34F-4032-40F6-9740-32D176BCF4D5}" sibTransId="{F73601FB-1280-4B10-A615-85733CCD9C91}"/>
    <dgm:cxn modelId="{172BE453-F0CE-40C0-84D8-B8594AA3BBE7}" type="presParOf" srcId="{43ED1ABD-CB77-4A39-B463-00D8E8B834BB}" destId="{7A98EB9D-3580-472F-BDA2-48C1BE4C0577}" srcOrd="0" destOrd="0" presId="urn:microsoft.com/office/officeart/2005/8/layout/hierarchy3"/>
    <dgm:cxn modelId="{A71BE244-AC9C-4951-8D85-504E23271CEE}" type="presParOf" srcId="{7A98EB9D-3580-472F-BDA2-48C1BE4C0577}" destId="{2AA8DEC9-DC7F-42D1-8478-FA25697D82DE}" srcOrd="0" destOrd="0" presId="urn:microsoft.com/office/officeart/2005/8/layout/hierarchy3"/>
    <dgm:cxn modelId="{6F620532-34D0-4A0D-BBF5-9554FA06947E}" type="presParOf" srcId="{2AA8DEC9-DC7F-42D1-8478-FA25697D82DE}" destId="{D3D1583C-37A7-4B27-8211-03AABEF54642}" srcOrd="0" destOrd="0" presId="urn:microsoft.com/office/officeart/2005/8/layout/hierarchy3"/>
    <dgm:cxn modelId="{72749571-820C-4191-AF11-557829523EA7}" type="presParOf" srcId="{2AA8DEC9-DC7F-42D1-8478-FA25697D82DE}" destId="{D7973E3B-BAD2-4B31-A1BB-1E80BD495210}" srcOrd="1" destOrd="0" presId="urn:microsoft.com/office/officeart/2005/8/layout/hierarchy3"/>
    <dgm:cxn modelId="{858025C7-9F9D-4F3A-851E-00C685001320}" type="presParOf" srcId="{7A98EB9D-3580-472F-BDA2-48C1BE4C0577}" destId="{6B1D3B2F-C8B9-446C-9A6C-57E133389526}" srcOrd="1" destOrd="0" presId="urn:microsoft.com/office/officeart/2005/8/layout/hierarchy3"/>
    <dgm:cxn modelId="{899F281B-FE90-4E7A-8007-286B8EC538D4}" type="presParOf" srcId="{6B1D3B2F-C8B9-446C-9A6C-57E133389526}" destId="{7642417C-8E5A-4070-9621-14785950775D}" srcOrd="0" destOrd="0" presId="urn:microsoft.com/office/officeart/2005/8/layout/hierarchy3"/>
    <dgm:cxn modelId="{A9F33154-5E3C-496E-B0A4-3FAA95E0879A}" type="presParOf" srcId="{6B1D3B2F-C8B9-446C-9A6C-57E133389526}" destId="{5D280384-E62A-4867-BFC1-CCE177B61D78}" srcOrd="1" destOrd="0" presId="urn:microsoft.com/office/officeart/2005/8/layout/hierarchy3"/>
    <dgm:cxn modelId="{55058842-33BD-419F-A194-D5067E33D6EA}" type="presParOf" srcId="{6B1D3B2F-C8B9-446C-9A6C-57E133389526}" destId="{08B2716C-9663-42DA-A0CE-AAAF063B56E7}" srcOrd="2" destOrd="0" presId="urn:microsoft.com/office/officeart/2005/8/layout/hierarchy3"/>
    <dgm:cxn modelId="{A6160BED-A95A-4AEE-925A-A839D327660D}" type="presParOf" srcId="{6B1D3B2F-C8B9-446C-9A6C-57E133389526}" destId="{B6F049E5-181E-4071-81E4-3CC194AB1E49}" srcOrd="3" destOrd="0" presId="urn:microsoft.com/office/officeart/2005/8/layout/hierarchy3"/>
    <dgm:cxn modelId="{316849C7-DC46-4014-915E-A3225EBAB034}" type="presParOf" srcId="{43ED1ABD-CB77-4A39-B463-00D8E8B834BB}" destId="{D1446CFC-10E2-48EF-BD83-A26DBFF32D2A}" srcOrd="1" destOrd="0" presId="urn:microsoft.com/office/officeart/2005/8/layout/hierarchy3"/>
    <dgm:cxn modelId="{7FFC95E6-BBBF-4C30-A887-DCE50DC81BA4}" type="presParOf" srcId="{D1446CFC-10E2-48EF-BD83-A26DBFF32D2A}" destId="{056E4B8B-B03C-4150-AFB5-DE63D6F351CC}" srcOrd="0" destOrd="0" presId="urn:microsoft.com/office/officeart/2005/8/layout/hierarchy3"/>
    <dgm:cxn modelId="{4868A623-335B-4AB7-A295-89DF0FA84D34}" type="presParOf" srcId="{056E4B8B-B03C-4150-AFB5-DE63D6F351CC}" destId="{56AC385E-1BEB-43E2-8534-485AE04B0330}" srcOrd="0" destOrd="0" presId="urn:microsoft.com/office/officeart/2005/8/layout/hierarchy3"/>
    <dgm:cxn modelId="{05CAB692-28E0-46AF-9F13-1F5FE1266A25}" type="presParOf" srcId="{056E4B8B-B03C-4150-AFB5-DE63D6F351CC}" destId="{102E7B74-99B7-46DC-BFB5-FF7C2595819D}" srcOrd="1" destOrd="0" presId="urn:microsoft.com/office/officeart/2005/8/layout/hierarchy3"/>
    <dgm:cxn modelId="{86DC3073-957B-40AF-BB6B-8CA33CD025F5}" type="presParOf" srcId="{D1446CFC-10E2-48EF-BD83-A26DBFF32D2A}" destId="{EAB010CE-9C8B-47FF-97AF-C4370873F58B}" srcOrd="1" destOrd="0" presId="urn:microsoft.com/office/officeart/2005/8/layout/hierarchy3"/>
    <dgm:cxn modelId="{887007D0-780F-4CF4-989B-671023358066}" type="presParOf" srcId="{EAB010CE-9C8B-47FF-97AF-C4370873F58B}" destId="{3D92F42F-2A1A-4A1A-B7A8-A03C9C8C8E27}" srcOrd="0" destOrd="0" presId="urn:microsoft.com/office/officeart/2005/8/layout/hierarchy3"/>
    <dgm:cxn modelId="{96F20175-C423-4665-BDAA-A86D9DB5C53A}" type="presParOf" srcId="{EAB010CE-9C8B-47FF-97AF-C4370873F58B}" destId="{E28D583B-0333-4283-B360-0C4AB36CF235}" srcOrd="1" destOrd="0" presId="urn:microsoft.com/office/officeart/2005/8/layout/hierarchy3"/>
    <dgm:cxn modelId="{1506AA53-13EC-4766-A460-11C147FD91BC}" type="presParOf" srcId="{EAB010CE-9C8B-47FF-97AF-C4370873F58B}" destId="{DA39A51F-5CEA-469D-AFDE-7A858DFBE8C2}" srcOrd="2" destOrd="0" presId="urn:microsoft.com/office/officeart/2005/8/layout/hierarchy3"/>
    <dgm:cxn modelId="{E917A2DB-F03E-4D09-8E45-7F90B5179E8E}" type="presParOf" srcId="{EAB010CE-9C8B-47FF-97AF-C4370873F58B}" destId="{CC1BBB65-E7A4-4FEB-AE8C-8892588C271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260DF7-EA2B-4CAA-B6EA-748434082A5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E19DE1-69B9-4066-8EC3-88A6E8C810D1}">
      <dgm:prSet phldrT="[Текст]" custT="1"/>
      <dgm:spPr/>
      <dgm:t>
        <a:bodyPr/>
        <a:lstStyle/>
        <a:p>
          <a:r>
            <a:rPr lang="ru-RU" sz="1600" i="1" dirty="0" smtClean="0"/>
            <a:t>РАССМОТРЕНИЕ ДЕЯТЕЛЬНОСТИ   ХОЗЯЙСТВУЮЩИХ СУБЪЕКТОВ, ИМЕЮЩИХ  ЗАДОЛЖЕННОСТЬ ПО  ПЕРЕЧИСЛЕНИЮ НАЛОГОВ В БЮДЖЕТ РАЙОНА</a:t>
          </a:r>
          <a:endParaRPr lang="ru-RU" sz="1600" i="1" dirty="0"/>
        </a:p>
      </dgm:t>
    </dgm:pt>
    <dgm:pt modelId="{0C03E230-E02B-4DBE-B071-C8E49943BBF4}" type="parTrans" cxnId="{A5D37486-6071-4DD2-9100-EA982BFAB3C2}">
      <dgm:prSet/>
      <dgm:spPr/>
      <dgm:t>
        <a:bodyPr/>
        <a:lstStyle/>
        <a:p>
          <a:endParaRPr lang="ru-RU"/>
        </a:p>
      </dgm:t>
    </dgm:pt>
    <dgm:pt modelId="{56B36EE6-6D59-4CA9-85DC-84EB1FC45183}" type="sibTrans" cxnId="{A5D37486-6071-4DD2-9100-EA982BFAB3C2}">
      <dgm:prSet/>
      <dgm:spPr/>
      <dgm:t>
        <a:bodyPr/>
        <a:lstStyle/>
        <a:p>
          <a:endParaRPr lang="ru-RU"/>
        </a:p>
      </dgm:t>
    </dgm:pt>
    <dgm:pt modelId="{43BAE950-E764-4FA1-A9AC-516BAFC6E512}">
      <dgm:prSet phldrT="[Текст]" custT="1"/>
      <dgm:spPr/>
      <dgm:t>
        <a:bodyPr/>
        <a:lstStyle/>
        <a:p>
          <a:r>
            <a:rPr lang="ru-RU" sz="1600" i="1" dirty="0" smtClean="0"/>
            <a:t>ПРОВЕДЕНИЕ МЕРОПРИЯТИЙ, НАПРАВЛЕННЫХ НА СНИЖЕНИЕ НЕДОИМКИ ПО НАЛОГОВЫМ И НЕНАЛОГОВЫМ ПЛАТЕЖАМ</a:t>
          </a:r>
          <a:endParaRPr lang="ru-RU" sz="1600" i="1" dirty="0"/>
        </a:p>
      </dgm:t>
    </dgm:pt>
    <dgm:pt modelId="{7DE5EB38-744E-4487-93AD-8D9A0C8E3548}" type="parTrans" cxnId="{4787AA72-08AA-4CE7-8CE0-3DAF6CD5AA19}">
      <dgm:prSet/>
      <dgm:spPr/>
      <dgm:t>
        <a:bodyPr/>
        <a:lstStyle/>
        <a:p>
          <a:endParaRPr lang="ru-RU"/>
        </a:p>
      </dgm:t>
    </dgm:pt>
    <dgm:pt modelId="{925A5CBA-52E2-4E58-BC20-CDA57717F31B}" type="sibTrans" cxnId="{4787AA72-08AA-4CE7-8CE0-3DAF6CD5AA19}">
      <dgm:prSet/>
      <dgm:spPr/>
      <dgm:t>
        <a:bodyPr/>
        <a:lstStyle/>
        <a:p>
          <a:endParaRPr lang="ru-RU"/>
        </a:p>
      </dgm:t>
    </dgm:pt>
    <dgm:pt modelId="{72CA2AB8-F8C2-460B-BBA5-93F3C026EFFA}">
      <dgm:prSet phldrT="[Текст]" custT="1"/>
      <dgm:spPr/>
      <dgm:t>
        <a:bodyPr/>
        <a:lstStyle/>
        <a:p>
          <a:r>
            <a:rPr lang="ru-RU" sz="1600" i="1" dirty="0" smtClean="0"/>
            <a:t>ПОВЫШЕНИЕ КАЧЕСТВА АДМИНИСТРИРОВАНИЯ ДОХОДНЫХ ИСТОЧНИКОВ, ПОВЫШЕНИЕ ОТВЕСТВЕННОСТИ ГЛДАВНЫХ АДМИНИСТРАТОРОВ ДОХОДОВ ЗА ВЫПОЛНЕНИЕ ПРОГНОЗНЫХ ПОКАЗАТЕЛЕЙ</a:t>
          </a:r>
          <a:endParaRPr lang="ru-RU" sz="1600" i="1" dirty="0"/>
        </a:p>
      </dgm:t>
    </dgm:pt>
    <dgm:pt modelId="{09FB54F3-AB45-45CB-88F2-628D759ECC51}" type="parTrans" cxnId="{AD916F52-FA54-490B-AB28-C4E3DCB9C43D}">
      <dgm:prSet/>
      <dgm:spPr/>
      <dgm:t>
        <a:bodyPr/>
        <a:lstStyle/>
        <a:p>
          <a:endParaRPr lang="ru-RU"/>
        </a:p>
      </dgm:t>
    </dgm:pt>
    <dgm:pt modelId="{C030B1A6-3370-445D-9475-5F899900ABC2}" type="sibTrans" cxnId="{AD916F52-FA54-490B-AB28-C4E3DCB9C43D}">
      <dgm:prSet/>
      <dgm:spPr/>
      <dgm:t>
        <a:bodyPr/>
        <a:lstStyle/>
        <a:p>
          <a:endParaRPr lang="ru-RU"/>
        </a:p>
      </dgm:t>
    </dgm:pt>
    <dgm:pt modelId="{6EFCDA7B-636B-4F3E-9ABC-C46E6E3B5568}" type="pres">
      <dgm:prSet presAssocID="{6D260DF7-EA2B-4CAA-B6EA-748434082A5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09467F-709A-4DE0-B5BA-DAA908B11225}" type="pres">
      <dgm:prSet presAssocID="{A2E19DE1-69B9-4066-8EC3-88A6E8C810D1}" presName="parentLin" presStyleCnt="0"/>
      <dgm:spPr/>
    </dgm:pt>
    <dgm:pt modelId="{7061FAB5-AB43-4617-9E13-AF9890ACB5B6}" type="pres">
      <dgm:prSet presAssocID="{A2E19DE1-69B9-4066-8EC3-88A6E8C810D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9885B10-2572-4E14-A2ED-56E4420AFD5F}" type="pres">
      <dgm:prSet presAssocID="{A2E19DE1-69B9-4066-8EC3-88A6E8C810D1}" presName="parentText" presStyleLbl="node1" presStyleIdx="0" presStyleCnt="3" custScaleY="131660" custLinFactNeighborX="9091" custLinFactNeighborY="75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C1FB5-6B6F-418C-B119-36F8F7B8CB6D}" type="pres">
      <dgm:prSet presAssocID="{A2E19DE1-69B9-4066-8EC3-88A6E8C810D1}" presName="negativeSpace" presStyleCnt="0"/>
      <dgm:spPr/>
    </dgm:pt>
    <dgm:pt modelId="{C3249CA9-418E-4BE0-A3AC-2B988D78B6FC}" type="pres">
      <dgm:prSet presAssocID="{A2E19DE1-69B9-4066-8EC3-88A6E8C810D1}" presName="childText" presStyleLbl="conFgAcc1" presStyleIdx="0" presStyleCnt="3">
        <dgm:presLayoutVars>
          <dgm:bulletEnabled val="1"/>
        </dgm:presLayoutVars>
      </dgm:prSet>
      <dgm:spPr/>
    </dgm:pt>
    <dgm:pt modelId="{CDA49112-B44A-487A-A6C5-ACC72ABC73D9}" type="pres">
      <dgm:prSet presAssocID="{56B36EE6-6D59-4CA9-85DC-84EB1FC45183}" presName="spaceBetweenRectangles" presStyleCnt="0"/>
      <dgm:spPr/>
    </dgm:pt>
    <dgm:pt modelId="{273A462B-B57E-4951-85B7-8A55D1FF9D24}" type="pres">
      <dgm:prSet presAssocID="{43BAE950-E764-4FA1-A9AC-516BAFC6E512}" presName="parentLin" presStyleCnt="0"/>
      <dgm:spPr/>
    </dgm:pt>
    <dgm:pt modelId="{010D72BB-22C2-47F4-96BB-2C4A2C60E998}" type="pres">
      <dgm:prSet presAssocID="{43BAE950-E764-4FA1-A9AC-516BAFC6E51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36AC81E-1999-4FF5-AF06-054793EE072F}" type="pres">
      <dgm:prSet presAssocID="{43BAE950-E764-4FA1-A9AC-516BAFC6E512}" presName="parentText" presStyleLbl="node1" presStyleIdx="1" presStyleCnt="3" custScaleX="100745" custScaleY="1409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F1682-C6A7-4B17-B836-DAD142948A7C}" type="pres">
      <dgm:prSet presAssocID="{43BAE950-E764-4FA1-A9AC-516BAFC6E512}" presName="negativeSpace" presStyleCnt="0"/>
      <dgm:spPr/>
    </dgm:pt>
    <dgm:pt modelId="{6D319C64-82A2-4E68-917F-A24825E753CD}" type="pres">
      <dgm:prSet presAssocID="{43BAE950-E764-4FA1-A9AC-516BAFC6E512}" presName="childText" presStyleLbl="conFgAcc1" presStyleIdx="1" presStyleCnt="3">
        <dgm:presLayoutVars>
          <dgm:bulletEnabled val="1"/>
        </dgm:presLayoutVars>
      </dgm:prSet>
      <dgm:spPr/>
    </dgm:pt>
    <dgm:pt modelId="{DB87310A-4E10-4F78-AF26-371CBE191F7D}" type="pres">
      <dgm:prSet presAssocID="{925A5CBA-52E2-4E58-BC20-CDA57717F31B}" presName="spaceBetweenRectangles" presStyleCnt="0"/>
      <dgm:spPr/>
    </dgm:pt>
    <dgm:pt modelId="{2FCC6F19-13BE-4C68-9A6C-A3B399D07A97}" type="pres">
      <dgm:prSet presAssocID="{72CA2AB8-F8C2-460B-BBA5-93F3C026EFFA}" presName="parentLin" presStyleCnt="0"/>
      <dgm:spPr/>
    </dgm:pt>
    <dgm:pt modelId="{72F0771E-5363-405F-9231-B9C086A5325C}" type="pres">
      <dgm:prSet presAssocID="{72CA2AB8-F8C2-460B-BBA5-93F3C026EFF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AC49ACA-7E25-4E06-B2EF-E5A49E811F15}" type="pres">
      <dgm:prSet presAssocID="{72CA2AB8-F8C2-460B-BBA5-93F3C026EFFA}" presName="parentText" presStyleLbl="node1" presStyleIdx="2" presStyleCnt="3" custScaleX="97482" custScaleY="1851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E9B96-E9E8-4B8A-9BF5-002C05239EF7}" type="pres">
      <dgm:prSet presAssocID="{72CA2AB8-F8C2-460B-BBA5-93F3C026EFFA}" presName="negativeSpace" presStyleCnt="0"/>
      <dgm:spPr/>
    </dgm:pt>
    <dgm:pt modelId="{396A2AE3-0B83-4A00-8654-5394943B3994}" type="pres">
      <dgm:prSet presAssocID="{72CA2AB8-F8C2-460B-BBA5-93F3C026EFFA}" presName="childText" presStyleLbl="conFgAcc1" presStyleIdx="2" presStyleCnt="3" custScaleY="48158">
        <dgm:presLayoutVars>
          <dgm:bulletEnabled val="1"/>
        </dgm:presLayoutVars>
      </dgm:prSet>
      <dgm:spPr/>
    </dgm:pt>
  </dgm:ptLst>
  <dgm:cxnLst>
    <dgm:cxn modelId="{4787AA72-08AA-4CE7-8CE0-3DAF6CD5AA19}" srcId="{6D260DF7-EA2B-4CAA-B6EA-748434082A55}" destId="{43BAE950-E764-4FA1-A9AC-516BAFC6E512}" srcOrd="1" destOrd="0" parTransId="{7DE5EB38-744E-4487-93AD-8D9A0C8E3548}" sibTransId="{925A5CBA-52E2-4E58-BC20-CDA57717F31B}"/>
    <dgm:cxn modelId="{E8BA129B-410B-41FE-AB09-1B5AA6F040FF}" type="presOf" srcId="{72CA2AB8-F8C2-460B-BBA5-93F3C026EFFA}" destId="{AAC49ACA-7E25-4E06-B2EF-E5A49E811F15}" srcOrd="1" destOrd="0" presId="urn:microsoft.com/office/officeart/2005/8/layout/list1"/>
    <dgm:cxn modelId="{E8094BF3-429F-451E-8D99-247ED817309B}" type="presOf" srcId="{A2E19DE1-69B9-4066-8EC3-88A6E8C810D1}" destId="{59885B10-2572-4E14-A2ED-56E4420AFD5F}" srcOrd="1" destOrd="0" presId="urn:microsoft.com/office/officeart/2005/8/layout/list1"/>
    <dgm:cxn modelId="{AAA6E854-1F76-4056-A34D-352B5604246E}" type="presOf" srcId="{43BAE950-E764-4FA1-A9AC-516BAFC6E512}" destId="{436AC81E-1999-4FF5-AF06-054793EE072F}" srcOrd="1" destOrd="0" presId="urn:microsoft.com/office/officeart/2005/8/layout/list1"/>
    <dgm:cxn modelId="{B96CECAD-F32B-4D6C-A9FA-0BE65757EDB7}" type="presOf" srcId="{6D260DF7-EA2B-4CAA-B6EA-748434082A55}" destId="{6EFCDA7B-636B-4F3E-9ABC-C46E6E3B5568}" srcOrd="0" destOrd="0" presId="urn:microsoft.com/office/officeart/2005/8/layout/list1"/>
    <dgm:cxn modelId="{269B6AB8-5CBB-4348-BA37-42CF8144B80A}" type="presOf" srcId="{A2E19DE1-69B9-4066-8EC3-88A6E8C810D1}" destId="{7061FAB5-AB43-4617-9E13-AF9890ACB5B6}" srcOrd="0" destOrd="0" presId="urn:microsoft.com/office/officeart/2005/8/layout/list1"/>
    <dgm:cxn modelId="{AD916F52-FA54-490B-AB28-C4E3DCB9C43D}" srcId="{6D260DF7-EA2B-4CAA-B6EA-748434082A55}" destId="{72CA2AB8-F8C2-460B-BBA5-93F3C026EFFA}" srcOrd="2" destOrd="0" parTransId="{09FB54F3-AB45-45CB-88F2-628D759ECC51}" sibTransId="{C030B1A6-3370-445D-9475-5F899900ABC2}"/>
    <dgm:cxn modelId="{A5D37486-6071-4DD2-9100-EA982BFAB3C2}" srcId="{6D260DF7-EA2B-4CAA-B6EA-748434082A55}" destId="{A2E19DE1-69B9-4066-8EC3-88A6E8C810D1}" srcOrd="0" destOrd="0" parTransId="{0C03E230-E02B-4DBE-B071-C8E49943BBF4}" sibTransId="{56B36EE6-6D59-4CA9-85DC-84EB1FC45183}"/>
    <dgm:cxn modelId="{6591022A-5370-4AB9-8950-27C490DC4E88}" type="presOf" srcId="{43BAE950-E764-4FA1-A9AC-516BAFC6E512}" destId="{010D72BB-22C2-47F4-96BB-2C4A2C60E998}" srcOrd="0" destOrd="0" presId="urn:microsoft.com/office/officeart/2005/8/layout/list1"/>
    <dgm:cxn modelId="{AB781EF8-A957-4F3D-AF08-CFC7D7DB500B}" type="presOf" srcId="{72CA2AB8-F8C2-460B-BBA5-93F3C026EFFA}" destId="{72F0771E-5363-405F-9231-B9C086A5325C}" srcOrd="0" destOrd="0" presId="urn:microsoft.com/office/officeart/2005/8/layout/list1"/>
    <dgm:cxn modelId="{24435D9E-9B86-4829-8B19-75A1F6B51FCB}" type="presParOf" srcId="{6EFCDA7B-636B-4F3E-9ABC-C46E6E3B5568}" destId="{F109467F-709A-4DE0-B5BA-DAA908B11225}" srcOrd="0" destOrd="0" presId="urn:microsoft.com/office/officeart/2005/8/layout/list1"/>
    <dgm:cxn modelId="{32018199-7171-4C18-ACDC-7F68AB7BF826}" type="presParOf" srcId="{F109467F-709A-4DE0-B5BA-DAA908B11225}" destId="{7061FAB5-AB43-4617-9E13-AF9890ACB5B6}" srcOrd="0" destOrd="0" presId="urn:microsoft.com/office/officeart/2005/8/layout/list1"/>
    <dgm:cxn modelId="{20EB4871-1A5F-4202-A36A-3AB6E8A55C38}" type="presParOf" srcId="{F109467F-709A-4DE0-B5BA-DAA908B11225}" destId="{59885B10-2572-4E14-A2ED-56E4420AFD5F}" srcOrd="1" destOrd="0" presId="urn:microsoft.com/office/officeart/2005/8/layout/list1"/>
    <dgm:cxn modelId="{99156B2E-3DC5-4FAA-B296-6AC44793277D}" type="presParOf" srcId="{6EFCDA7B-636B-4F3E-9ABC-C46E6E3B5568}" destId="{543C1FB5-6B6F-418C-B119-36F8F7B8CB6D}" srcOrd="1" destOrd="0" presId="urn:microsoft.com/office/officeart/2005/8/layout/list1"/>
    <dgm:cxn modelId="{7F558444-E7E9-43F3-844E-15341FC37036}" type="presParOf" srcId="{6EFCDA7B-636B-4F3E-9ABC-C46E6E3B5568}" destId="{C3249CA9-418E-4BE0-A3AC-2B988D78B6FC}" srcOrd="2" destOrd="0" presId="urn:microsoft.com/office/officeart/2005/8/layout/list1"/>
    <dgm:cxn modelId="{86DA2D4E-8638-4B9E-83C6-A343123FB4E9}" type="presParOf" srcId="{6EFCDA7B-636B-4F3E-9ABC-C46E6E3B5568}" destId="{CDA49112-B44A-487A-A6C5-ACC72ABC73D9}" srcOrd="3" destOrd="0" presId="urn:microsoft.com/office/officeart/2005/8/layout/list1"/>
    <dgm:cxn modelId="{65DF52CA-55BC-4D65-85AB-892DCB53F221}" type="presParOf" srcId="{6EFCDA7B-636B-4F3E-9ABC-C46E6E3B5568}" destId="{273A462B-B57E-4951-85B7-8A55D1FF9D24}" srcOrd="4" destOrd="0" presId="urn:microsoft.com/office/officeart/2005/8/layout/list1"/>
    <dgm:cxn modelId="{467D1672-2A55-41FA-A83B-636735BEE495}" type="presParOf" srcId="{273A462B-B57E-4951-85B7-8A55D1FF9D24}" destId="{010D72BB-22C2-47F4-96BB-2C4A2C60E998}" srcOrd="0" destOrd="0" presId="urn:microsoft.com/office/officeart/2005/8/layout/list1"/>
    <dgm:cxn modelId="{EC6300BB-A649-4F6C-A51F-BC4360CEDD64}" type="presParOf" srcId="{273A462B-B57E-4951-85B7-8A55D1FF9D24}" destId="{436AC81E-1999-4FF5-AF06-054793EE072F}" srcOrd="1" destOrd="0" presId="urn:microsoft.com/office/officeart/2005/8/layout/list1"/>
    <dgm:cxn modelId="{853B7A88-F21E-4F82-B80E-04E207B0C481}" type="presParOf" srcId="{6EFCDA7B-636B-4F3E-9ABC-C46E6E3B5568}" destId="{027F1682-C6A7-4B17-B836-DAD142948A7C}" srcOrd="5" destOrd="0" presId="urn:microsoft.com/office/officeart/2005/8/layout/list1"/>
    <dgm:cxn modelId="{B9412D7B-3CE9-4F9F-B013-ADAF3ECEC261}" type="presParOf" srcId="{6EFCDA7B-636B-4F3E-9ABC-C46E6E3B5568}" destId="{6D319C64-82A2-4E68-917F-A24825E753CD}" srcOrd="6" destOrd="0" presId="urn:microsoft.com/office/officeart/2005/8/layout/list1"/>
    <dgm:cxn modelId="{67407D8C-1415-4EE9-A682-EFCB0D028AB3}" type="presParOf" srcId="{6EFCDA7B-636B-4F3E-9ABC-C46E6E3B5568}" destId="{DB87310A-4E10-4F78-AF26-371CBE191F7D}" srcOrd="7" destOrd="0" presId="urn:microsoft.com/office/officeart/2005/8/layout/list1"/>
    <dgm:cxn modelId="{5D455A5C-2FFE-43DB-B52B-A66DD84A1DF1}" type="presParOf" srcId="{6EFCDA7B-636B-4F3E-9ABC-C46E6E3B5568}" destId="{2FCC6F19-13BE-4C68-9A6C-A3B399D07A97}" srcOrd="8" destOrd="0" presId="urn:microsoft.com/office/officeart/2005/8/layout/list1"/>
    <dgm:cxn modelId="{F85FAFA1-1224-4AA2-B7DA-5890FA403B0C}" type="presParOf" srcId="{2FCC6F19-13BE-4C68-9A6C-A3B399D07A97}" destId="{72F0771E-5363-405F-9231-B9C086A5325C}" srcOrd="0" destOrd="0" presId="urn:microsoft.com/office/officeart/2005/8/layout/list1"/>
    <dgm:cxn modelId="{7EA1E5F5-6690-400E-B4C2-B4E52C472EBC}" type="presParOf" srcId="{2FCC6F19-13BE-4C68-9A6C-A3B399D07A97}" destId="{AAC49ACA-7E25-4E06-B2EF-E5A49E811F15}" srcOrd="1" destOrd="0" presId="urn:microsoft.com/office/officeart/2005/8/layout/list1"/>
    <dgm:cxn modelId="{43F875D8-D367-4777-A0ED-C1DE180D4FEE}" type="presParOf" srcId="{6EFCDA7B-636B-4F3E-9ABC-C46E6E3B5568}" destId="{881E9B96-E9E8-4B8A-9BF5-002C05239EF7}" srcOrd="9" destOrd="0" presId="urn:microsoft.com/office/officeart/2005/8/layout/list1"/>
    <dgm:cxn modelId="{BE36326E-DF6F-48C2-91DA-B49B310F534F}" type="presParOf" srcId="{6EFCDA7B-636B-4F3E-9ABC-C46E6E3B5568}" destId="{396A2AE3-0B83-4A00-8654-5394943B399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846460-EAD5-4786-A22C-9768B66DA97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4B648E-C9F8-4D3A-A7F6-B7D77DF24ACF}">
      <dgm:prSet phldrT="[Текст]" custT="1"/>
      <dgm:spPr/>
      <dgm:t>
        <a:bodyPr/>
        <a:lstStyle/>
        <a:p>
          <a:pPr algn="ctr"/>
          <a:r>
            <a:rPr lang="ru-RU" sz="1600" dirty="0" smtClean="0"/>
            <a:t>Налог на доходы физических лиц  тыс. руб.</a:t>
          </a:r>
        </a:p>
        <a:p>
          <a:pPr algn="ctr"/>
          <a:r>
            <a:rPr lang="ru-RU" sz="1600" dirty="0" smtClean="0"/>
            <a:t>2017 год        75 380</a:t>
          </a:r>
        </a:p>
        <a:p>
          <a:pPr algn="ctr"/>
          <a:r>
            <a:rPr lang="ru-RU" sz="1600" dirty="0" smtClean="0"/>
            <a:t>2018 год        72 876</a:t>
          </a:r>
        </a:p>
        <a:p>
          <a:pPr algn="ctr"/>
          <a:r>
            <a:rPr lang="ru-RU" sz="1600" dirty="0" smtClean="0"/>
            <a:t>2019 год        73 736</a:t>
          </a:r>
          <a:endParaRPr lang="ru-RU" sz="1600" dirty="0"/>
        </a:p>
      </dgm:t>
    </dgm:pt>
    <dgm:pt modelId="{52F8D63D-F724-4ECB-8DC2-AC660E64B5F7}" type="parTrans" cxnId="{EAF359A6-3215-42D9-B0CD-26C52A6EE38D}">
      <dgm:prSet/>
      <dgm:spPr/>
      <dgm:t>
        <a:bodyPr/>
        <a:lstStyle/>
        <a:p>
          <a:endParaRPr lang="ru-RU"/>
        </a:p>
      </dgm:t>
    </dgm:pt>
    <dgm:pt modelId="{20A78319-C66E-4BF7-BDA3-9D54F08A6B4C}" type="sibTrans" cxnId="{EAF359A6-3215-42D9-B0CD-26C52A6EE38D}">
      <dgm:prSet/>
      <dgm:spPr/>
      <dgm:t>
        <a:bodyPr/>
        <a:lstStyle/>
        <a:p>
          <a:endParaRPr lang="ru-RU"/>
        </a:p>
      </dgm:t>
    </dgm:pt>
    <dgm:pt modelId="{88E6524E-FA4F-47BD-A4AD-6ED01CC33F91}">
      <dgm:prSet phldrT="[Текст]" custT="1"/>
      <dgm:spPr/>
      <dgm:t>
        <a:bodyPr/>
        <a:lstStyle/>
        <a:p>
          <a:pPr algn="ctr"/>
          <a:r>
            <a:rPr lang="ru-RU" sz="1600" dirty="0" smtClean="0"/>
            <a:t>Налоги на совокупный доход тыс. рублей</a:t>
          </a:r>
        </a:p>
        <a:p>
          <a:pPr algn="ctr"/>
          <a:r>
            <a:rPr lang="ru-RU" sz="1600" dirty="0" smtClean="0"/>
            <a:t>2017 год          12 884</a:t>
          </a:r>
        </a:p>
        <a:p>
          <a:pPr algn="ctr"/>
          <a:r>
            <a:rPr lang="ru-RU" sz="1600" dirty="0" smtClean="0"/>
            <a:t>2018 год          12 884</a:t>
          </a:r>
        </a:p>
        <a:p>
          <a:pPr algn="ctr"/>
          <a:r>
            <a:rPr lang="ru-RU" sz="1600" dirty="0" smtClean="0"/>
            <a:t>2019 год          12 884</a:t>
          </a:r>
          <a:endParaRPr lang="ru-RU" sz="1600" dirty="0"/>
        </a:p>
      </dgm:t>
    </dgm:pt>
    <dgm:pt modelId="{5C99CA60-B51D-43EF-BCEB-A4DCAFA70257}" type="parTrans" cxnId="{D6E3FD83-A5DA-41F5-9E41-8850C98F208B}">
      <dgm:prSet/>
      <dgm:spPr/>
      <dgm:t>
        <a:bodyPr/>
        <a:lstStyle/>
        <a:p>
          <a:endParaRPr lang="ru-RU"/>
        </a:p>
      </dgm:t>
    </dgm:pt>
    <dgm:pt modelId="{362CB4AA-1FDA-4677-8040-D5C46392A3D4}" type="sibTrans" cxnId="{D6E3FD83-A5DA-41F5-9E41-8850C98F208B}">
      <dgm:prSet/>
      <dgm:spPr/>
      <dgm:t>
        <a:bodyPr/>
        <a:lstStyle/>
        <a:p>
          <a:endParaRPr lang="ru-RU"/>
        </a:p>
      </dgm:t>
    </dgm:pt>
    <dgm:pt modelId="{4090CD63-CA5A-4D68-A1C9-79EB8EA05407}">
      <dgm:prSet phldrT="[Текст]" custT="1"/>
      <dgm:spPr/>
      <dgm:t>
        <a:bodyPr/>
        <a:lstStyle/>
        <a:p>
          <a:pPr algn="ctr"/>
          <a:r>
            <a:rPr lang="ru-RU" sz="1600" dirty="0" smtClean="0"/>
            <a:t>Государственная пошлина тыс. рублей</a:t>
          </a:r>
        </a:p>
        <a:p>
          <a:pPr algn="ctr"/>
          <a:r>
            <a:rPr lang="ru-RU" sz="1600" dirty="0" smtClean="0"/>
            <a:t>2017 год             3 270  </a:t>
          </a:r>
        </a:p>
        <a:p>
          <a:pPr algn="ctr"/>
          <a:r>
            <a:rPr lang="ru-RU" sz="1600" dirty="0" smtClean="0"/>
            <a:t>2018 год             2 920</a:t>
          </a:r>
        </a:p>
        <a:p>
          <a:pPr algn="ctr"/>
          <a:r>
            <a:rPr lang="ru-RU" sz="1600" dirty="0" smtClean="0"/>
            <a:t>2019 год             2 920</a:t>
          </a:r>
          <a:endParaRPr lang="ru-RU" sz="1600" dirty="0"/>
        </a:p>
      </dgm:t>
    </dgm:pt>
    <dgm:pt modelId="{5A3607DF-C73E-47BF-9676-76E8AE10109A}" type="parTrans" cxnId="{B55C0F08-E3BC-4466-884B-9CCCCF73CF5F}">
      <dgm:prSet/>
      <dgm:spPr/>
      <dgm:t>
        <a:bodyPr/>
        <a:lstStyle/>
        <a:p>
          <a:endParaRPr lang="ru-RU"/>
        </a:p>
      </dgm:t>
    </dgm:pt>
    <dgm:pt modelId="{72153E2B-05F6-4FD6-8087-AD0C99FF4D1C}" type="sibTrans" cxnId="{B55C0F08-E3BC-4466-884B-9CCCCF73CF5F}">
      <dgm:prSet/>
      <dgm:spPr/>
      <dgm:t>
        <a:bodyPr/>
        <a:lstStyle/>
        <a:p>
          <a:endParaRPr lang="ru-RU"/>
        </a:p>
      </dgm:t>
    </dgm:pt>
    <dgm:pt modelId="{9C9D85EA-1517-4B47-9537-C9CB34CCCD5F}">
      <dgm:prSet phldrT="[Текст]" custT="1"/>
      <dgm:spPr/>
      <dgm:t>
        <a:bodyPr/>
        <a:lstStyle/>
        <a:p>
          <a:pPr algn="ctr"/>
          <a:r>
            <a:rPr lang="ru-RU" sz="1600" dirty="0" smtClean="0"/>
            <a:t>Доходы от использования муниципального имущества тыс. рублей</a:t>
          </a:r>
        </a:p>
        <a:p>
          <a:pPr algn="ctr"/>
          <a:r>
            <a:rPr lang="ru-RU" sz="1600" dirty="0" smtClean="0"/>
            <a:t>2017 год                4 500</a:t>
          </a:r>
        </a:p>
        <a:p>
          <a:pPr algn="ctr"/>
          <a:r>
            <a:rPr lang="ru-RU" sz="1600" dirty="0" smtClean="0"/>
            <a:t>2018 год                4 500</a:t>
          </a:r>
        </a:p>
        <a:p>
          <a:pPr algn="ctr"/>
          <a:r>
            <a:rPr lang="ru-RU" sz="1600" dirty="0" smtClean="0"/>
            <a:t>2019 год                4 500   </a:t>
          </a:r>
          <a:endParaRPr lang="ru-RU" sz="1600" dirty="0"/>
        </a:p>
      </dgm:t>
    </dgm:pt>
    <dgm:pt modelId="{768D8BEE-EE14-40FD-8182-2E04B7ABA5C1}" type="parTrans" cxnId="{F6F90E4B-5DB9-4D4C-A1AA-B06957E76BA2}">
      <dgm:prSet/>
      <dgm:spPr/>
      <dgm:t>
        <a:bodyPr/>
        <a:lstStyle/>
        <a:p>
          <a:endParaRPr lang="ru-RU"/>
        </a:p>
      </dgm:t>
    </dgm:pt>
    <dgm:pt modelId="{813E607B-70CC-437A-9C4A-26A3BAEEDC58}" type="sibTrans" cxnId="{F6F90E4B-5DB9-4D4C-A1AA-B06957E76BA2}">
      <dgm:prSet/>
      <dgm:spPr/>
      <dgm:t>
        <a:bodyPr/>
        <a:lstStyle/>
        <a:p>
          <a:endParaRPr lang="ru-RU"/>
        </a:p>
      </dgm:t>
    </dgm:pt>
    <dgm:pt modelId="{FD0C3F43-C476-45CA-AFD4-9793ABA03BE3}">
      <dgm:prSet phldrT="[Текст]" custT="1"/>
      <dgm:spPr/>
      <dgm:t>
        <a:bodyPr/>
        <a:lstStyle/>
        <a:p>
          <a:pPr algn="ctr"/>
          <a:endParaRPr lang="ru-RU" sz="1600" dirty="0" smtClean="0"/>
        </a:p>
        <a:p>
          <a:pPr algn="ctr"/>
          <a:r>
            <a:rPr lang="ru-RU" sz="1600" dirty="0" smtClean="0"/>
            <a:t>Прочие неналоговые доходы, тыс. рублей</a:t>
          </a:r>
        </a:p>
        <a:p>
          <a:pPr algn="ctr"/>
          <a:r>
            <a:rPr lang="ru-RU" sz="1600" dirty="0" smtClean="0"/>
            <a:t>2017 год          2 919</a:t>
          </a:r>
        </a:p>
        <a:p>
          <a:pPr algn="ctr"/>
          <a:r>
            <a:rPr lang="ru-RU" sz="1600" dirty="0" smtClean="0"/>
            <a:t>2018 год          2 673</a:t>
          </a:r>
        </a:p>
        <a:p>
          <a:pPr algn="ctr"/>
          <a:r>
            <a:rPr lang="ru-RU" sz="1600" dirty="0" smtClean="0"/>
            <a:t>2019 год          2 678</a:t>
          </a:r>
          <a:endParaRPr lang="ru-RU" sz="1600" dirty="0"/>
        </a:p>
      </dgm:t>
    </dgm:pt>
    <dgm:pt modelId="{B3D7F6F3-9A0E-4B00-AB98-0F6017E264E9}" type="parTrans" cxnId="{1E9B0E0F-4392-4093-AE85-7FF868146C76}">
      <dgm:prSet/>
      <dgm:spPr/>
      <dgm:t>
        <a:bodyPr/>
        <a:lstStyle/>
        <a:p>
          <a:endParaRPr lang="ru-RU"/>
        </a:p>
      </dgm:t>
    </dgm:pt>
    <dgm:pt modelId="{9B9C71E1-92E7-41DD-8577-318AED804B5A}" type="sibTrans" cxnId="{1E9B0E0F-4392-4093-AE85-7FF868146C76}">
      <dgm:prSet/>
      <dgm:spPr/>
      <dgm:t>
        <a:bodyPr/>
        <a:lstStyle/>
        <a:p>
          <a:endParaRPr lang="ru-RU"/>
        </a:p>
      </dgm:t>
    </dgm:pt>
    <dgm:pt modelId="{11AC14EB-5E10-4DC7-AC7D-D78EC431F954}" type="pres">
      <dgm:prSet presAssocID="{C3846460-EAD5-4786-A22C-9768B66DA9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B14790-D4E8-42C3-AA5D-85B8CF80A5D3}" type="pres">
      <dgm:prSet presAssocID="{D04B648E-C9F8-4D3A-A7F6-B7D77DF24ACF}" presName="node" presStyleLbl="node1" presStyleIdx="0" presStyleCnt="5" custScaleX="93443" custScaleY="116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BDBB-71DE-45FE-ABBE-40DFD9BEEC80}" type="pres">
      <dgm:prSet presAssocID="{20A78319-C66E-4BF7-BDA3-9D54F08A6B4C}" presName="sibTrans" presStyleCnt="0"/>
      <dgm:spPr/>
    </dgm:pt>
    <dgm:pt modelId="{63C3740E-621D-4B4D-BFC0-23CA7E74B734}" type="pres">
      <dgm:prSet presAssocID="{88E6524E-FA4F-47BD-A4AD-6ED01CC33F91}" presName="node" presStyleLbl="node1" presStyleIdx="1" presStyleCnt="5" custScaleX="93443" custScaleY="116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DA9D3-5045-4333-B581-B7C7E4638AA2}" type="pres">
      <dgm:prSet presAssocID="{362CB4AA-1FDA-4677-8040-D5C46392A3D4}" presName="sibTrans" presStyleCnt="0"/>
      <dgm:spPr/>
    </dgm:pt>
    <dgm:pt modelId="{3AF04F0B-1010-4A4A-92C9-1C4D76FA282F}" type="pres">
      <dgm:prSet presAssocID="{4090CD63-CA5A-4D68-A1C9-79EB8EA05407}" presName="node" presStyleLbl="node1" presStyleIdx="2" presStyleCnt="5" custScaleX="98720" custScaleY="121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AC592-3365-4B9B-83EE-8FB92F4743C6}" type="pres">
      <dgm:prSet presAssocID="{72153E2B-05F6-4FD6-8087-AD0C99FF4D1C}" presName="sibTrans" presStyleCnt="0"/>
      <dgm:spPr/>
    </dgm:pt>
    <dgm:pt modelId="{D8590E0E-7E89-4D03-963F-8E2E22F5A67C}" type="pres">
      <dgm:prSet presAssocID="{9C9D85EA-1517-4B47-9537-C9CB34CCCD5F}" presName="node" presStyleLbl="node1" presStyleIdx="3" presStyleCnt="5" custScaleX="106044" custScaleY="132555" custLinFactNeighborX="-6187" custLinFactNeighborY="-4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F1A71-44E7-49A4-BC25-51E05706A327}" type="pres">
      <dgm:prSet presAssocID="{813E607B-70CC-437A-9C4A-26A3BAEEDC58}" presName="sibTrans" presStyleCnt="0"/>
      <dgm:spPr/>
    </dgm:pt>
    <dgm:pt modelId="{F1E3D209-8C93-4D04-8CEF-9E73F0341E15}" type="pres">
      <dgm:prSet presAssocID="{FD0C3F43-C476-45CA-AFD4-9793ABA03BE3}" presName="node" presStyleLbl="node1" presStyleIdx="4" presStyleCnt="5" custScaleX="106044" custScaleY="130991" custLinFactNeighborX="-5767" custLinFactNeighborY="-3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9D89FC-3F24-4D53-9D37-E0DCDCEC0BC5}" type="presOf" srcId="{4090CD63-CA5A-4D68-A1C9-79EB8EA05407}" destId="{3AF04F0B-1010-4A4A-92C9-1C4D76FA282F}" srcOrd="0" destOrd="0" presId="urn:microsoft.com/office/officeart/2005/8/layout/default"/>
    <dgm:cxn modelId="{23F5F6BD-1C5A-4CB1-B1C6-37203E27476D}" type="presOf" srcId="{88E6524E-FA4F-47BD-A4AD-6ED01CC33F91}" destId="{63C3740E-621D-4B4D-BFC0-23CA7E74B734}" srcOrd="0" destOrd="0" presId="urn:microsoft.com/office/officeart/2005/8/layout/default"/>
    <dgm:cxn modelId="{853858A7-A466-42D5-BD19-74B6C44C096C}" type="presOf" srcId="{FD0C3F43-C476-45CA-AFD4-9793ABA03BE3}" destId="{F1E3D209-8C93-4D04-8CEF-9E73F0341E15}" srcOrd="0" destOrd="0" presId="urn:microsoft.com/office/officeart/2005/8/layout/default"/>
    <dgm:cxn modelId="{B55C0F08-E3BC-4466-884B-9CCCCF73CF5F}" srcId="{C3846460-EAD5-4786-A22C-9768B66DA97A}" destId="{4090CD63-CA5A-4D68-A1C9-79EB8EA05407}" srcOrd="2" destOrd="0" parTransId="{5A3607DF-C73E-47BF-9676-76E8AE10109A}" sibTransId="{72153E2B-05F6-4FD6-8087-AD0C99FF4D1C}"/>
    <dgm:cxn modelId="{F6F90E4B-5DB9-4D4C-A1AA-B06957E76BA2}" srcId="{C3846460-EAD5-4786-A22C-9768B66DA97A}" destId="{9C9D85EA-1517-4B47-9537-C9CB34CCCD5F}" srcOrd="3" destOrd="0" parTransId="{768D8BEE-EE14-40FD-8182-2E04B7ABA5C1}" sibTransId="{813E607B-70CC-437A-9C4A-26A3BAEEDC58}"/>
    <dgm:cxn modelId="{1E9B0E0F-4392-4093-AE85-7FF868146C76}" srcId="{C3846460-EAD5-4786-A22C-9768B66DA97A}" destId="{FD0C3F43-C476-45CA-AFD4-9793ABA03BE3}" srcOrd="4" destOrd="0" parTransId="{B3D7F6F3-9A0E-4B00-AB98-0F6017E264E9}" sibTransId="{9B9C71E1-92E7-41DD-8577-318AED804B5A}"/>
    <dgm:cxn modelId="{4F672943-E9E5-45A9-80F5-21580F65AB5E}" type="presOf" srcId="{D04B648E-C9F8-4D3A-A7F6-B7D77DF24ACF}" destId="{2AB14790-D4E8-42C3-AA5D-85B8CF80A5D3}" srcOrd="0" destOrd="0" presId="urn:microsoft.com/office/officeart/2005/8/layout/default"/>
    <dgm:cxn modelId="{D6E3FD83-A5DA-41F5-9E41-8850C98F208B}" srcId="{C3846460-EAD5-4786-A22C-9768B66DA97A}" destId="{88E6524E-FA4F-47BD-A4AD-6ED01CC33F91}" srcOrd="1" destOrd="0" parTransId="{5C99CA60-B51D-43EF-BCEB-A4DCAFA70257}" sibTransId="{362CB4AA-1FDA-4677-8040-D5C46392A3D4}"/>
    <dgm:cxn modelId="{94593DD0-669C-487A-B3A1-C54C823BE734}" type="presOf" srcId="{9C9D85EA-1517-4B47-9537-C9CB34CCCD5F}" destId="{D8590E0E-7E89-4D03-963F-8E2E22F5A67C}" srcOrd="0" destOrd="0" presId="urn:microsoft.com/office/officeart/2005/8/layout/default"/>
    <dgm:cxn modelId="{EAF359A6-3215-42D9-B0CD-26C52A6EE38D}" srcId="{C3846460-EAD5-4786-A22C-9768B66DA97A}" destId="{D04B648E-C9F8-4D3A-A7F6-B7D77DF24ACF}" srcOrd="0" destOrd="0" parTransId="{52F8D63D-F724-4ECB-8DC2-AC660E64B5F7}" sibTransId="{20A78319-C66E-4BF7-BDA3-9D54F08A6B4C}"/>
    <dgm:cxn modelId="{6282B05D-BD97-448E-A6E0-451B96910D36}" type="presOf" srcId="{C3846460-EAD5-4786-A22C-9768B66DA97A}" destId="{11AC14EB-5E10-4DC7-AC7D-D78EC431F954}" srcOrd="0" destOrd="0" presId="urn:microsoft.com/office/officeart/2005/8/layout/default"/>
    <dgm:cxn modelId="{1AE22636-2126-4FA2-84D3-D3542C6EC241}" type="presParOf" srcId="{11AC14EB-5E10-4DC7-AC7D-D78EC431F954}" destId="{2AB14790-D4E8-42C3-AA5D-85B8CF80A5D3}" srcOrd="0" destOrd="0" presId="urn:microsoft.com/office/officeart/2005/8/layout/default"/>
    <dgm:cxn modelId="{1DAB0366-3330-44E4-B862-4F58BE4900CC}" type="presParOf" srcId="{11AC14EB-5E10-4DC7-AC7D-D78EC431F954}" destId="{9B66BDBB-71DE-45FE-ABBE-40DFD9BEEC80}" srcOrd="1" destOrd="0" presId="urn:microsoft.com/office/officeart/2005/8/layout/default"/>
    <dgm:cxn modelId="{CC058283-34E8-47BC-8731-0A7F7B418DEA}" type="presParOf" srcId="{11AC14EB-5E10-4DC7-AC7D-D78EC431F954}" destId="{63C3740E-621D-4B4D-BFC0-23CA7E74B734}" srcOrd="2" destOrd="0" presId="urn:microsoft.com/office/officeart/2005/8/layout/default"/>
    <dgm:cxn modelId="{967A5BEE-797D-4A64-8806-1EBA9DC270C9}" type="presParOf" srcId="{11AC14EB-5E10-4DC7-AC7D-D78EC431F954}" destId="{AC9DA9D3-5045-4333-B581-B7C7E4638AA2}" srcOrd="3" destOrd="0" presId="urn:microsoft.com/office/officeart/2005/8/layout/default"/>
    <dgm:cxn modelId="{6EF8B6E3-38D6-4CA2-9F01-841A3DD33FBD}" type="presParOf" srcId="{11AC14EB-5E10-4DC7-AC7D-D78EC431F954}" destId="{3AF04F0B-1010-4A4A-92C9-1C4D76FA282F}" srcOrd="4" destOrd="0" presId="urn:microsoft.com/office/officeart/2005/8/layout/default"/>
    <dgm:cxn modelId="{41A95EF8-1913-4897-B691-E9906697D309}" type="presParOf" srcId="{11AC14EB-5E10-4DC7-AC7D-D78EC431F954}" destId="{F28AC592-3365-4B9B-83EE-8FB92F4743C6}" srcOrd="5" destOrd="0" presId="urn:microsoft.com/office/officeart/2005/8/layout/default"/>
    <dgm:cxn modelId="{71EBDCE6-F8E4-43B6-8194-E7B0177E3E43}" type="presParOf" srcId="{11AC14EB-5E10-4DC7-AC7D-D78EC431F954}" destId="{D8590E0E-7E89-4D03-963F-8E2E22F5A67C}" srcOrd="6" destOrd="0" presId="urn:microsoft.com/office/officeart/2005/8/layout/default"/>
    <dgm:cxn modelId="{4E7075EB-1B47-40F6-86CC-7D420ED59A61}" type="presParOf" srcId="{11AC14EB-5E10-4DC7-AC7D-D78EC431F954}" destId="{45CF1A71-44E7-49A4-BC25-51E05706A327}" srcOrd="7" destOrd="0" presId="urn:microsoft.com/office/officeart/2005/8/layout/default"/>
    <dgm:cxn modelId="{92BAE005-A02D-4E09-9C8D-BC3F40CA0FD5}" type="presParOf" srcId="{11AC14EB-5E10-4DC7-AC7D-D78EC431F954}" destId="{F1E3D209-8C93-4D04-8CEF-9E73F0341E1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0C630C-CB37-4505-96BE-CA4B64B83AE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14C580-0D24-4ABC-950A-19CF35797F17}">
      <dgm:prSet phldrT="[Текст]" custT="1"/>
      <dgm:spPr/>
      <dgm:t>
        <a:bodyPr/>
        <a:lstStyle/>
        <a:p>
          <a:r>
            <a:rPr lang="ru-RU" sz="1600" dirty="0" smtClean="0"/>
            <a:t>дотации</a:t>
          </a:r>
          <a:endParaRPr lang="ru-RU" sz="1600" dirty="0"/>
        </a:p>
      </dgm:t>
    </dgm:pt>
    <dgm:pt modelId="{91B853A9-FEA9-464A-935C-5B31E7612185}" type="parTrans" cxnId="{2A294233-9E2F-4F95-96DF-159F6783B1B1}">
      <dgm:prSet/>
      <dgm:spPr/>
      <dgm:t>
        <a:bodyPr/>
        <a:lstStyle/>
        <a:p>
          <a:endParaRPr lang="ru-RU"/>
        </a:p>
      </dgm:t>
    </dgm:pt>
    <dgm:pt modelId="{C7723F75-E506-45AC-A266-AB62970DBA80}" type="sibTrans" cxnId="{2A294233-9E2F-4F95-96DF-159F6783B1B1}">
      <dgm:prSet/>
      <dgm:spPr/>
      <dgm:t>
        <a:bodyPr/>
        <a:lstStyle/>
        <a:p>
          <a:endParaRPr lang="ru-RU"/>
        </a:p>
      </dgm:t>
    </dgm:pt>
    <dgm:pt modelId="{042BCFC2-B674-435B-87B9-7A7C2F7455E3}">
      <dgm:prSet phldrT="[Текст]"/>
      <dgm:spPr/>
      <dgm:t>
        <a:bodyPr/>
        <a:lstStyle/>
        <a:p>
          <a:r>
            <a:rPr lang="ru-RU" dirty="0" smtClean="0"/>
            <a:t>2017 год        45 470 тыс. рублей</a:t>
          </a:r>
          <a:endParaRPr lang="ru-RU" dirty="0"/>
        </a:p>
      </dgm:t>
    </dgm:pt>
    <dgm:pt modelId="{C1921972-DD05-497A-9954-4A96B7F85FA9}" type="parTrans" cxnId="{22916A3A-0651-453C-B18A-0A2B88A3A539}">
      <dgm:prSet/>
      <dgm:spPr/>
      <dgm:t>
        <a:bodyPr/>
        <a:lstStyle/>
        <a:p>
          <a:endParaRPr lang="ru-RU"/>
        </a:p>
      </dgm:t>
    </dgm:pt>
    <dgm:pt modelId="{91CD3FEB-56FB-45CD-8030-0CE22B976E40}" type="sibTrans" cxnId="{22916A3A-0651-453C-B18A-0A2B88A3A539}">
      <dgm:prSet/>
      <dgm:spPr/>
      <dgm:t>
        <a:bodyPr/>
        <a:lstStyle/>
        <a:p>
          <a:endParaRPr lang="ru-RU"/>
        </a:p>
      </dgm:t>
    </dgm:pt>
    <dgm:pt modelId="{3C1B8D73-727A-4720-AE3B-D9ED15B82BDF}">
      <dgm:prSet phldrT="[Текст]"/>
      <dgm:spPr/>
      <dgm:t>
        <a:bodyPr/>
        <a:lstStyle/>
        <a:p>
          <a:r>
            <a:rPr lang="ru-RU" dirty="0" smtClean="0"/>
            <a:t>2018 год        38 266  тыс. рублей</a:t>
          </a:r>
          <a:endParaRPr lang="ru-RU" dirty="0"/>
        </a:p>
      </dgm:t>
    </dgm:pt>
    <dgm:pt modelId="{6E569CBD-145E-493C-81D5-06065D3A8E21}" type="parTrans" cxnId="{3CFA75B0-D4A6-4FD9-BD16-7FEB0D5E1530}">
      <dgm:prSet/>
      <dgm:spPr/>
      <dgm:t>
        <a:bodyPr/>
        <a:lstStyle/>
        <a:p>
          <a:endParaRPr lang="ru-RU"/>
        </a:p>
      </dgm:t>
    </dgm:pt>
    <dgm:pt modelId="{608F9BE7-22B2-45F1-8839-8D73EF8BA348}" type="sibTrans" cxnId="{3CFA75B0-D4A6-4FD9-BD16-7FEB0D5E1530}">
      <dgm:prSet/>
      <dgm:spPr/>
      <dgm:t>
        <a:bodyPr/>
        <a:lstStyle/>
        <a:p>
          <a:endParaRPr lang="ru-RU"/>
        </a:p>
      </dgm:t>
    </dgm:pt>
    <dgm:pt modelId="{A4852894-1961-46B7-8096-29ECCD51BCFA}">
      <dgm:prSet phldrT="[Текст]" custT="1"/>
      <dgm:spPr/>
      <dgm:t>
        <a:bodyPr/>
        <a:lstStyle/>
        <a:p>
          <a:r>
            <a:rPr lang="ru-RU" sz="1600" dirty="0" smtClean="0"/>
            <a:t>субсидии</a:t>
          </a:r>
          <a:endParaRPr lang="ru-RU" sz="1600" dirty="0"/>
        </a:p>
      </dgm:t>
    </dgm:pt>
    <dgm:pt modelId="{10B92B70-7990-4B24-BEEF-C34BA64243B9}" type="parTrans" cxnId="{0CEA1F30-3A96-4263-B0E3-A6BFE891831C}">
      <dgm:prSet/>
      <dgm:spPr/>
      <dgm:t>
        <a:bodyPr/>
        <a:lstStyle/>
        <a:p>
          <a:endParaRPr lang="ru-RU"/>
        </a:p>
      </dgm:t>
    </dgm:pt>
    <dgm:pt modelId="{857B5EBB-05E6-42B7-A7C5-3BAEAA598306}" type="sibTrans" cxnId="{0CEA1F30-3A96-4263-B0E3-A6BFE891831C}">
      <dgm:prSet/>
      <dgm:spPr/>
      <dgm:t>
        <a:bodyPr/>
        <a:lstStyle/>
        <a:p>
          <a:endParaRPr lang="ru-RU"/>
        </a:p>
      </dgm:t>
    </dgm:pt>
    <dgm:pt modelId="{FFE3EAF2-70D5-41BB-B44F-CEB79C275AE2}">
      <dgm:prSet phldrT="[Текст]"/>
      <dgm:spPr/>
      <dgm:t>
        <a:bodyPr/>
        <a:lstStyle/>
        <a:p>
          <a:r>
            <a:rPr lang="ru-RU" dirty="0" smtClean="0"/>
            <a:t>2017 год         39 080 тыс. рублей</a:t>
          </a:r>
          <a:endParaRPr lang="ru-RU" dirty="0"/>
        </a:p>
      </dgm:t>
    </dgm:pt>
    <dgm:pt modelId="{D14957B7-2F0E-4740-8C35-FF4362F82CC5}" type="parTrans" cxnId="{63488AE9-14ED-48F0-9380-5D4CDE482F12}">
      <dgm:prSet/>
      <dgm:spPr/>
      <dgm:t>
        <a:bodyPr/>
        <a:lstStyle/>
        <a:p>
          <a:endParaRPr lang="ru-RU"/>
        </a:p>
      </dgm:t>
    </dgm:pt>
    <dgm:pt modelId="{83375C78-F28B-4F5F-B5A9-8A6BB33C34E6}" type="sibTrans" cxnId="{63488AE9-14ED-48F0-9380-5D4CDE482F12}">
      <dgm:prSet/>
      <dgm:spPr/>
      <dgm:t>
        <a:bodyPr/>
        <a:lstStyle/>
        <a:p>
          <a:endParaRPr lang="ru-RU"/>
        </a:p>
      </dgm:t>
    </dgm:pt>
    <dgm:pt modelId="{3E81E2CC-2100-4B81-A089-2A5DC90B419D}">
      <dgm:prSet phldrT="[Текст]"/>
      <dgm:spPr/>
      <dgm:t>
        <a:bodyPr/>
        <a:lstStyle/>
        <a:p>
          <a:r>
            <a:rPr lang="ru-RU" dirty="0" smtClean="0"/>
            <a:t>2019 год         25 128  тыс. рублей</a:t>
          </a:r>
          <a:endParaRPr lang="ru-RU" dirty="0"/>
        </a:p>
      </dgm:t>
    </dgm:pt>
    <dgm:pt modelId="{13525C80-2DC4-440A-92A7-8A11C4974E87}" type="parTrans" cxnId="{1AF2CCC3-E33D-4FAD-86A3-FDCD103DF269}">
      <dgm:prSet/>
      <dgm:spPr/>
      <dgm:t>
        <a:bodyPr/>
        <a:lstStyle/>
        <a:p>
          <a:endParaRPr lang="ru-RU"/>
        </a:p>
      </dgm:t>
    </dgm:pt>
    <dgm:pt modelId="{6CF089C6-8C34-4B2D-8569-2BBE2794C285}" type="sibTrans" cxnId="{1AF2CCC3-E33D-4FAD-86A3-FDCD103DF269}">
      <dgm:prSet/>
      <dgm:spPr/>
      <dgm:t>
        <a:bodyPr/>
        <a:lstStyle/>
        <a:p>
          <a:endParaRPr lang="ru-RU"/>
        </a:p>
      </dgm:t>
    </dgm:pt>
    <dgm:pt modelId="{E68D77BC-E603-4256-9DAD-4F8564221B0C}">
      <dgm:prSet phldrT="[Текст]" custT="1"/>
      <dgm:spPr/>
      <dgm:t>
        <a:bodyPr/>
        <a:lstStyle/>
        <a:p>
          <a:r>
            <a:rPr lang="ru-RU" sz="1600" dirty="0" smtClean="0"/>
            <a:t>субвенции</a:t>
          </a:r>
          <a:endParaRPr lang="ru-RU" sz="1600" dirty="0"/>
        </a:p>
      </dgm:t>
    </dgm:pt>
    <dgm:pt modelId="{109E09E1-424F-4EC1-83EC-08B43511C49C}" type="parTrans" cxnId="{B7DF821B-ECAA-42AF-A231-B88C52D60F14}">
      <dgm:prSet/>
      <dgm:spPr/>
      <dgm:t>
        <a:bodyPr/>
        <a:lstStyle/>
        <a:p>
          <a:endParaRPr lang="ru-RU"/>
        </a:p>
      </dgm:t>
    </dgm:pt>
    <dgm:pt modelId="{3B62C28D-5A39-4043-A053-92DC990FD55D}" type="sibTrans" cxnId="{B7DF821B-ECAA-42AF-A231-B88C52D60F14}">
      <dgm:prSet/>
      <dgm:spPr/>
      <dgm:t>
        <a:bodyPr/>
        <a:lstStyle/>
        <a:p>
          <a:endParaRPr lang="ru-RU"/>
        </a:p>
      </dgm:t>
    </dgm:pt>
    <dgm:pt modelId="{293ADFDD-D319-4A2F-A5A6-86BE83EB274A}">
      <dgm:prSet phldrT="[Текст]"/>
      <dgm:spPr/>
      <dgm:t>
        <a:bodyPr/>
        <a:lstStyle/>
        <a:p>
          <a:r>
            <a:rPr lang="ru-RU" dirty="0" smtClean="0"/>
            <a:t>2017 год         531 557  тыс. рублей</a:t>
          </a:r>
          <a:endParaRPr lang="ru-RU" dirty="0"/>
        </a:p>
      </dgm:t>
    </dgm:pt>
    <dgm:pt modelId="{2B59439D-5B13-42EC-BDFE-121904FE5ADD}" type="parTrans" cxnId="{4F16197A-118A-45B2-9267-B0E89490CF4A}">
      <dgm:prSet/>
      <dgm:spPr/>
      <dgm:t>
        <a:bodyPr/>
        <a:lstStyle/>
        <a:p>
          <a:endParaRPr lang="ru-RU"/>
        </a:p>
      </dgm:t>
    </dgm:pt>
    <dgm:pt modelId="{BCEB3B28-0AD2-4D42-BB04-B0328255AF60}" type="sibTrans" cxnId="{4F16197A-118A-45B2-9267-B0E89490CF4A}">
      <dgm:prSet/>
      <dgm:spPr/>
      <dgm:t>
        <a:bodyPr/>
        <a:lstStyle/>
        <a:p>
          <a:endParaRPr lang="ru-RU"/>
        </a:p>
      </dgm:t>
    </dgm:pt>
    <dgm:pt modelId="{AF7FACCB-F38C-44FE-A729-3905F06E44F3}">
      <dgm:prSet phldrT="[Текст]"/>
      <dgm:spPr/>
      <dgm:t>
        <a:bodyPr/>
        <a:lstStyle/>
        <a:p>
          <a:r>
            <a:rPr lang="ru-RU" dirty="0" smtClean="0"/>
            <a:t>2018 год         530 596 тыс. рублей</a:t>
          </a:r>
          <a:endParaRPr lang="ru-RU" dirty="0"/>
        </a:p>
      </dgm:t>
    </dgm:pt>
    <dgm:pt modelId="{1448E893-33EC-4FC7-964C-BEE136DC8D55}" type="parTrans" cxnId="{9473FB10-C89F-46B0-BBDA-ACC48A3F549C}">
      <dgm:prSet/>
      <dgm:spPr/>
      <dgm:t>
        <a:bodyPr/>
        <a:lstStyle/>
        <a:p>
          <a:endParaRPr lang="ru-RU"/>
        </a:p>
      </dgm:t>
    </dgm:pt>
    <dgm:pt modelId="{C224068F-F43A-474A-8848-181A3E1F0D65}" type="sibTrans" cxnId="{9473FB10-C89F-46B0-BBDA-ACC48A3F549C}">
      <dgm:prSet/>
      <dgm:spPr/>
      <dgm:t>
        <a:bodyPr/>
        <a:lstStyle/>
        <a:p>
          <a:endParaRPr lang="ru-RU"/>
        </a:p>
      </dgm:t>
    </dgm:pt>
    <dgm:pt modelId="{236CDE23-8B4A-45D0-A8C3-6F3F621F140F}">
      <dgm:prSet phldrT="[Текст]"/>
      <dgm:spPr/>
      <dgm:t>
        <a:bodyPr/>
        <a:lstStyle/>
        <a:p>
          <a:r>
            <a:rPr lang="ru-RU" dirty="0" smtClean="0"/>
            <a:t>2019 год        38 444  тыс. рублей</a:t>
          </a:r>
          <a:endParaRPr lang="ru-RU" dirty="0"/>
        </a:p>
      </dgm:t>
    </dgm:pt>
    <dgm:pt modelId="{FAFC1414-9AD6-4834-8643-E6EFAA11B1DD}" type="parTrans" cxnId="{16E51534-3613-486E-B51C-DC96DA0FE7A3}">
      <dgm:prSet/>
      <dgm:spPr/>
      <dgm:t>
        <a:bodyPr/>
        <a:lstStyle/>
        <a:p>
          <a:endParaRPr lang="ru-RU"/>
        </a:p>
      </dgm:t>
    </dgm:pt>
    <dgm:pt modelId="{C0B9A8F2-C9C1-4D58-8E73-C293B3254C5A}" type="sibTrans" cxnId="{16E51534-3613-486E-B51C-DC96DA0FE7A3}">
      <dgm:prSet/>
      <dgm:spPr/>
      <dgm:t>
        <a:bodyPr/>
        <a:lstStyle/>
        <a:p>
          <a:endParaRPr lang="ru-RU"/>
        </a:p>
      </dgm:t>
    </dgm:pt>
    <dgm:pt modelId="{FB78784E-F7EC-4CAC-81C0-B73380F03B01}">
      <dgm:prSet phldrT="[Текст]"/>
      <dgm:spPr/>
      <dgm:t>
        <a:bodyPr/>
        <a:lstStyle/>
        <a:p>
          <a:r>
            <a:rPr lang="ru-RU" dirty="0" smtClean="0"/>
            <a:t>2018 год         25 304  тыс. рублей</a:t>
          </a:r>
          <a:endParaRPr lang="ru-RU" dirty="0"/>
        </a:p>
      </dgm:t>
    </dgm:pt>
    <dgm:pt modelId="{BFED416F-B10F-496A-8B0A-47979B71FFB0}" type="parTrans" cxnId="{AFB94E53-90A9-45C5-853E-E66534FCD4DD}">
      <dgm:prSet/>
      <dgm:spPr/>
      <dgm:t>
        <a:bodyPr/>
        <a:lstStyle/>
        <a:p>
          <a:endParaRPr lang="ru-RU"/>
        </a:p>
      </dgm:t>
    </dgm:pt>
    <dgm:pt modelId="{19219245-58B8-422F-B32A-053F8383AC79}" type="sibTrans" cxnId="{AFB94E53-90A9-45C5-853E-E66534FCD4DD}">
      <dgm:prSet/>
      <dgm:spPr/>
      <dgm:t>
        <a:bodyPr/>
        <a:lstStyle/>
        <a:p>
          <a:endParaRPr lang="ru-RU"/>
        </a:p>
      </dgm:t>
    </dgm:pt>
    <dgm:pt modelId="{150623BB-BBF3-41C8-B542-EB8811338B7D}">
      <dgm:prSet phldrT="[Текст]"/>
      <dgm:spPr/>
      <dgm:t>
        <a:bodyPr/>
        <a:lstStyle/>
        <a:p>
          <a:r>
            <a:rPr lang="ru-RU" dirty="0" smtClean="0"/>
            <a:t>2019 год         504 076 тыс. рублей</a:t>
          </a:r>
          <a:endParaRPr lang="ru-RU" dirty="0"/>
        </a:p>
      </dgm:t>
    </dgm:pt>
    <dgm:pt modelId="{28E111C3-FC33-49F8-9BCB-0E1B9DD73ADE}" type="parTrans" cxnId="{02847577-F64F-4D24-AD70-0A8644B47458}">
      <dgm:prSet/>
      <dgm:spPr/>
      <dgm:t>
        <a:bodyPr/>
        <a:lstStyle/>
        <a:p>
          <a:endParaRPr lang="ru-RU"/>
        </a:p>
      </dgm:t>
    </dgm:pt>
    <dgm:pt modelId="{0FE6459E-283A-4934-9745-A4968F58248D}" type="sibTrans" cxnId="{02847577-F64F-4D24-AD70-0A8644B47458}">
      <dgm:prSet/>
      <dgm:spPr/>
      <dgm:t>
        <a:bodyPr/>
        <a:lstStyle/>
        <a:p>
          <a:endParaRPr lang="ru-RU"/>
        </a:p>
      </dgm:t>
    </dgm:pt>
    <dgm:pt modelId="{E73FBB0C-20ED-440B-AD0E-ADEC03A94769}" type="pres">
      <dgm:prSet presAssocID="{EA0C630C-CB37-4505-96BE-CA4B64B83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2B42A7-D991-4509-8BBF-77FE48BEC019}" type="pres">
      <dgm:prSet presAssocID="{7114C580-0D24-4ABC-950A-19CF35797F17}" presName="composite" presStyleCnt="0"/>
      <dgm:spPr/>
    </dgm:pt>
    <dgm:pt modelId="{EC1409C9-9C06-4B69-BB57-1CD36CA91CA9}" type="pres">
      <dgm:prSet presAssocID="{7114C580-0D24-4ABC-950A-19CF35797F1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F19B1-EF29-4D3C-91D9-45C063A147D3}" type="pres">
      <dgm:prSet presAssocID="{7114C580-0D24-4ABC-950A-19CF35797F17}" presName="descendantText" presStyleLbl="alignAcc1" presStyleIdx="0" presStyleCnt="3" custLinFactNeighborY="-4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40030-FB51-4308-A64B-8A203457DEF8}" type="pres">
      <dgm:prSet presAssocID="{C7723F75-E506-45AC-A266-AB62970DBA80}" presName="sp" presStyleCnt="0"/>
      <dgm:spPr/>
    </dgm:pt>
    <dgm:pt modelId="{A5AC5B62-9D27-4366-874F-0026204A7060}" type="pres">
      <dgm:prSet presAssocID="{A4852894-1961-46B7-8096-29ECCD51BCFA}" presName="composite" presStyleCnt="0"/>
      <dgm:spPr/>
    </dgm:pt>
    <dgm:pt modelId="{ACC77EB8-880E-444D-8E1D-12317C4754D9}" type="pres">
      <dgm:prSet presAssocID="{A4852894-1961-46B7-8096-29ECCD51BCF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04D9A-E46F-44DA-9D31-FDFE7E84AE17}" type="pres">
      <dgm:prSet presAssocID="{A4852894-1961-46B7-8096-29ECCD51BCF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DBA94-C2DD-4713-ADBF-7DF196092099}" type="pres">
      <dgm:prSet presAssocID="{857B5EBB-05E6-42B7-A7C5-3BAEAA598306}" presName="sp" presStyleCnt="0"/>
      <dgm:spPr/>
    </dgm:pt>
    <dgm:pt modelId="{C85F3E27-86DE-4948-B007-FC4449559963}" type="pres">
      <dgm:prSet presAssocID="{E68D77BC-E603-4256-9DAD-4F8564221B0C}" presName="composite" presStyleCnt="0"/>
      <dgm:spPr/>
    </dgm:pt>
    <dgm:pt modelId="{1A6D4E12-E0F9-4B00-A810-192E2E513246}" type="pres">
      <dgm:prSet presAssocID="{E68D77BC-E603-4256-9DAD-4F8564221B0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307877-9E05-4F44-9174-9B2DCDC6C133}" type="pres">
      <dgm:prSet presAssocID="{E68D77BC-E603-4256-9DAD-4F8564221B0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9AC417-34D5-4A51-A2F1-2844E7E3C02D}" type="presOf" srcId="{150623BB-BBF3-41C8-B542-EB8811338B7D}" destId="{C7307877-9E05-4F44-9174-9B2DCDC6C133}" srcOrd="0" destOrd="2" presId="urn:microsoft.com/office/officeart/2005/8/layout/chevron2"/>
    <dgm:cxn modelId="{4F16197A-118A-45B2-9267-B0E89490CF4A}" srcId="{E68D77BC-E603-4256-9DAD-4F8564221B0C}" destId="{293ADFDD-D319-4A2F-A5A6-86BE83EB274A}" srcOrd="0" destOrd="0" parTransId="{2B59439D-5B13-42EC-BDFE-121904FE5ADD}" sibTransId="{BCEB3B28-0AD2-4D42-BB04-B0328255AF60}"/>
    <dgm:cxn modelId="{2623A064-079C-4762-A944-07D3B05E12CB}" type="presOf" srcId="{E68D77BC-E603-4256-9DAD-4F8564221B0C}" destId="{1A6D4E12-E0F9-4B00-A810-192E2E513246}" srcOrd="0" destOrd="0" presId="urn:microsoft.com/office/officeart/2005/8/layout/chevron2"/>
    <dgm:cxn modelId="{2A294233-9E2F-4F95-96DF-159F6783B1B1}" srcId="{EA0C630C-CB37-4505-96BE-CA4B64B83AE1}" destId="{7114C580-0D24-4ABC-950A-19CF35797F17}" srcOrd="0" destOrd="0" parTransId="{91B853A9-FEA9-464A-935C-5B31E7612185}" sibTransId="{C7723F75-E506-45AC-A266-AB62970DBA80}"/>
    <dgm:cxn modelId="{53E7369D-E30B-4C5B-BCAE-036A4342ABEC}" type="presOf" srcId="{042BCFC2-B674-435B-87B9-7A7C2F7455E3}" destId="{654F19B1-EF29-4D3C-91D9-45C063A147D3}" srcOrd="0" destOrd="0" presId="urn:microsoft.com/office/officeart/2005/8/layout/chevron2"/>
    <dgm:cxn modelId="{0CEA1F30-3A96-4263-B0E3-A6BFE891831C}" srcId="{EA0C630C-CB37-4505-96BE-CA4B64B83AE1}" destId="{A4852894-1961-46B7-8096-29ECCD51BCFA}" srcOrd="1" destOrd="0" parTransId="{10B92B70-7990-4B24-BEEF-C34BA64243B9}" sibTransId="{857B5EBB-05E6-42B7-A7C5-3BAEAA598306}"/>
    <dgm:cxn modelId="{02847577-F64F-4D24-AD70-0A8644B47458}" srcId="{E68D77BC-E603-4256-9DAD-4F8564221B0C}" destId="{150623BB-BBF3-41C8-B542-EB8811338B7D}" srcOrd="2" destOrd="0" parTransId="{28E111C3-FC33-49F8-9BCB-0E1B9DD73ADE}" sibTransId="{0FE6459E-283A-4934-9745-A4968F58248D}"/>
    <dgm:cxn modelId="{64C23ECA-9AA5-4E8D-843C-5E9FF936B2E2}" type="presOf" srcId="{A4852894-1961-46B7-8096-29ECCD51BCFA}" destId="{ACC77EB8-880E-444D-8E1D-12317C4754D9}" srcOrd="0" destOrd="0" presId="urn:microsoft.com/office/officeart/2005/8/layout/chevron2"/>
    <dgm:cxn modelId="{63488AE9-14ED-48F0-9380-5D4CDE482F12}" srcId="{A4852894-1961-46B7-8096-29ECCD51BCFA}" destId="{FFE3EAF2-70D5-41BB-B44F-CEB79C275AE2}" srcOrd="0" destOrd="0" parTransId="{D14957B7-2F0E-4740-8C35-FF4362F82CC5}" sibTransId="{83375C78-F28B-4F5F-B5A9-8A6BB33C34E6}"/>
    <dgm:cxn modelId="{B7DF821B-ECAA-42AF-A231-B88C52D60F14}" srcId="{EA0C630C-CB37-4505-96BE-CA4B64B83AE1}" destId="{E68D77BC-E603-4256-9DAD-4F8564221B0C}" srcOrd="2" destOrd="0" parTransId="{109E09E1-424F-4EC1-83EC-08B43511C49C}" sibTransId="{3B62C28D-5A39-4043-A053-92DC990FD55D}"/>
    <dgm:cxn modelId="{4CA84686-F676-4BDB-8384-0C299DD1FCA0}" type="presOf" srcId="{236CDE23-8B4A-45D0-A8C3-6F3F621F140F}" destId="{654F19B1-EF29-4D3C-91D9-45C063A147D3}" srcOrd="0" destOrd="2" presId="urn:microsoft.com/office/officeart/2005/8/layout/chevron2"/>
    <dgm:cxn modelId="{452C5300-2430-4A67-B9DD-FE4EBCF6BB32}" type="presOf" srcId="{3C1B8D73-727A-4720-AE3B-D9ED15B82BDF}" destId="{654F19B1-EF29-4D3C-91D9-45C063A147D3}" srcOrd="0" destOrd="1" presId="urn:microsoft.com/office/officeart/2005/8/layout/chevron2"/>
    <dgm:cxn modelId="{16E51534-3613-486E-B51C-DC96DA0FE7A3}" srcId="{7114C580-0D24-4ABC-950A-19CF35797F17}" destId="{236CDE23-8B4A-45D0-A8C3-6F3F621F140F}" srcOrd="2" destOrd="0" parTransId="{FAFC1414-9AD6-4834-8643-E6EFAA11B1DD}" sibTransId="{C0B9A8F2-C9C1-4D58-8E73-C293B3254C5A}"/>
    <dgm:cxn modelId="{81051B8F-1DFF-4F2D-A531-4622A207BD18}" type="presOf" srcId="{293ADFDD-D319-4A2F-A5A6-86BE83EB274A}" destId="{C7307877-9E05-4F44-9174-9B2DCDC6C133}" srcOrd="0" destOrd="0" presId="urn:microsoft.com/office/officeart/2005/8/layout/chevron2"/>
    <dgm:cxn modelId="{22916A3A-0651-453C-B18A-0A2B88A3A539}" srcId="{7114C580-0D24-4ABC-950A-19CF35797F17}" destId="{042BCFC2-B674-435B-87B9-7A7C2F7455E3}" srcOrd="0" destOrd="0" parTransId="{C1921972-DD05-497A-9954-4A96B7F85FA9}" sibTransId="{91CD3FEB-56FB-45CD-8030-0CE22B976E40}"/>
    <dgm:cxn modelId="{8B3A5CEA-6C8C-4550-8CA4-0639B8031342}" type="presOf" srcId="{FFE3EAF2-70D5-41BB-B44F-CEB79C275AE2}" destId="{1FB04D9A-E46F-44DA-9D31-FDFE7E84AE17}" srcOrd="0" destOrd="0" presId="urn:microsoft.com/office/officeart/2005/8/layout/chevron2"/>
    <dgm:cxn modelId="{1AF2CCC3-E33D-4FAD-86A3-FDCD103DF269}" srcId="{A4852894-1961-46B7-8096-29ECCD51BCFA}" destId="{3E81E2CC-2100-4B81-A089-2A5DC90B419D}" srcOrd="2" destOrd="0" parTransId="{13525C80-2DC4-440A-92A7-8A11C4974E87}" sibTransId="{6CF089C6-8C34-4B2D-8569-2BBE2794C285}"/>
    <dgm:cxn modelId="{3CFA75B0-D4A6-4FD9-BD16-7FEB0D5E1530}" srcId="{7114C580-0D24-4ABC-950A-19CF35797F17}" destId="{3C1B8D73-727A-4720-AE3B-D9ED15B82BDF}" srcOrd="1" destOrd="0" parTransId="{6E569CBD-145E-493C-81D5-06065D3A8E21}" sibTransId="{608F9BE7-22B2-45F1-8839-8D73EF8BA348}"/>
    <dgm:cxn modelId="{C0120934-3496-40EB-A512-CE80C3388D13}" type="presOf" srcId="{3E81E2CC-2100-4B81-A089-2A5DC90B419D}" destId="{1FB04D9A-E46F-44DA-9D31-FDFE7E84AE17}" srcOrd="0" destOrd="2" presId="urn:microsoft.com/office/officeart/2005/8/layout/chevron2"/>
    <dgm:cxn modelId="{9AFEF359-F6BE-40A2-9608-EB684C2DCED4}" type="presOf" srcId="{FB78784E-F7EC-4CAC-81C0-B73380F03B01}" destId="{1FB04D9A-E46F-44DA-9D31-FDFE7E84AE17}" srcOrd="0" destOrd="1" presId="urn:microsoft.com/office/officeart/2005/8/layout/chevron2"/>
    <dgm:cxn modelId="{58620082-5CE4-4C2F-98C9-AA6646A8658D}" type="presOf" srcId="{AF7FACCB-F38C-44FE-A729-3905F06E44F3}" destId="{C7307877-9E05-4F44-9174-9B2DCDC6C133}" srcOrd="0" destOrd="1" presId="urn:microsoft.com/office/officeart/2005/8/layout/chevron2"/>
    <dgm:cxn modelId="{9473FB10-C89F-46B0-BBDA-ACC48A3F549C}" srcId="{E68D77BC-E603-4256-9DAD-4F8564221B0C}" destId="{AF7FACCB-F38C-44FE-A729-3905F06E44F3}" srcOrd="1" destOrd="0" parTransId="{1448E893-33EC-4FC7-964C-BEE136DC8D55}" sibTransId="{C224068F-F43A-474A-8848-181A3E1F0D65}"/>
    <dgm:cxn modelId="{CA7A4BF0-7416-41C6-8C8C-67264EF7A18C}" type="presOf" srcId="{7114C580-0D24-4ABC-950A-19CF35797F17}" destId="{EC1409C9-9C06-4B69-BB57-1CD36CA91CA9}" srcOrd="0" destOrd="0" presId="urn:microsoft.com/office/officeart/2005/8/layout/chevron2"/>
    <dgm:cxn modelId="{DB41C1EE-477C-42E5-A003-10C9B36541CB}" type="presOf" srcId="{EA0C630C-CB37-4505-96BE-CA4B64B83AE1}" destId="{E73FBB0C-20ED-440B-AD0E-ADEC03A94769}" srcOrd="0" destOrd="0" presId="urn:microsoft.com/office/officeart/2005/8/layout/chevron2"/>
    <dgm:cxn modelId="{AFB94E53-90A9-45C5-853E-E66534FCD4DD}" srcId="{A4852894-1961-46B7-8096-29ECCD51BCFA}" destId="{FB78784E-F7EC-4CAC-81C0-B73380F03B01}" srcOrd="1" destOrd="0" parTransId="{BFED416F-B10F-496A-8B0A-47979B71FFB0}" sibTransId="{19219245-58B8-422F-B32A-053F8383AC79}"/>
    <dgm:cxn modelId="{FAE92CB9-3B6A-40C1-BB02-ACA57D6FD32A}" type="presParOf" srcId="{E73FBB0C-20ED-440B-AD0E-ADEC03A94769}" destId="{C42B42A7-D991-4509-8BBF-77FE48BEC019}" srcOrd="0" destOrd="0" presId="urn:microsoft.com/office/officeart/2005/8/layout/chevron2"/>
    <dgm:cxn modelId="{37BF9896-7036-4FFD-A324-0B52CB82240F}" type="presParOf" srcId="{C42B42A7-D991-4509-8BBF-77FE48BEC019}" destId="{EC1409C9-9C06-4B69-BB57-1CD36CA91CA9}" srcOrd="0" destOrd="0" presId="urn:microsoft.com/office/officeart/2005/8/layout/chevron2"/>
    <dgm:cxn modelId="{8502F801-EECF-4987-B708-AF83C067AAF5}" type="presParOf" srcId="{C42B42A7-D991-4509-8BBF-77FE48BEC019}" destId="{654F19B1-EF29-4D3C-91D9-45C063A147D3}" srcOrd="1" destOrd="0" presId="urn:microsoft.com/office/officeart/2005/8/layout/chevron2"/>
    <dgm:cxn modelId="{13126D18-E515-4E8B-8F90-B8D5E6C3C200}" type="presParOf" srcId="{E73FBB0C-20ED-440B-AD0E-ADEC03A94769}" destId="{53A40030-FB51-4308-A64B-8A203457DEF8}" srcOrd="1" destOrd="0" presId="urn:microsoft.com/office/officeart/2005/8/layout/chevron2"/>
    <dgm:cxn modelId="{FB7BA50C-FA80-488A-93A5-8EC68CE2FAD4}" type="presParOf" srcId="{E73FBB0C-20ED-440B-AD0E-ADEC03A94769}" destId="{A5AC5B62-9D27-4366-874F-0026204A7060}" srcOrd="2" destOrd="0" presId="urn:microsoft.com/office/officeart/2005/8/layout/chevron2"/>
    <dgm:cxn modelId="{07FEEBDB-B340-40F0-B412-68B43AB38709}" type="presParOf" srcId="{A5AC5B62-9D27-4366-874F-0026204A7060}" destId="{ACC77EB8-880E-444D-8E1D-12317C4754D9}" srcOrd="0" destOrd="0" presId="urn:microsoft.com/office/officeart/2005/8/layout/chevron2"/>
    <dgm:cxn modelId="{0D4D115B-D1AD-413E-89B2-AE7B9578868B}" type="presParOf" srcId="{A5AC5B62-9D27-4366-874F-0026204A7060}" destId="{1FB04D9A-E46F-44DA-9D31-FDFE7E84AE17}" srcOrd="1" destOrd="0" presId="urn:microsoft.com/office/officeart/2005/8/layout/chevron2"/>
    <dgm:cxn modelId="{02CD6875-0034-4361-B4AF-0EEECAFA5D91}" type="presParOf" srcId="{E73FBB0C-20ED-440B-AD0E-ADEC03A94769}" destId="{E91DBA94-C2DD-4713-ADBF-7DF196092099}" srcOrd="3" destOrd="0" presId="urn:microsoft.com/office/officeart/2005/8/layout/chevron2"/>
    <dgm:cxn modelId="{71DFBB14-2169-4143-A72B-5A94A6A9FB69}" type="presParOf" srcId="{E73FBB0C-20ED-440B-AD0E-ADEC03A94769}" destId="{C85F3E27-86DE-4948-B007-FC4449559963}" srcOrd="4" destOrd="0" presId="urn:microsoft.com/office/officeart/2005/8/layout/chevron2"/>
    <dgm:cxn modelId="{9C026C9C-2845-454E-A8BD-FC94D4650BE5}" type="presParOf" srcId="{C85F3E27-86DE-4948-B007-FC4449559963}" destId="{1A6D4E12-E0F9-4B00-A810-192E2E513246}" srcOrd="0" destOrd="0" presId="urn:microsoft.com/office/officeart/2005/8/layout/chevron2"/>
    <dgm:cxn modelId="{3B4549FB-DDBE-4BC4-99EE-87A354B379F7}" type="presParOf" srcId="{C85F3E27-86DE-4948-B007-FC4449559963}" destId="{C7307877-9E05-4F44-9174-9B2DCDC6C1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3CAD05-D937-4456-B9E4-EEFEB8143C2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9B5CDF-3083-4BB9-9980-4F580097E6F6}">
      <dgm:prSet phldrT="[Текст]"/>
      <dgm:spPr/>
      <dgm:t>
        <a:bodyPr/>
        <a:lstStyle/>
        <a:p>
          <a:r>
            <a:rPr lang="ru-RU" dirty="0" smtClean="0"/>
            <a:t>Источники финансирования дефицита бюджета</a:t>
          </a:r>
          <a:endParaRPr lang="ru-RU" dirty="0"/>
        </a:p>
      </dgm:t>
    </dgm:pt>
    <dgm:pt modelId="{B46514B2-81A5-4670-B199-A648A54E0EFB}" type="parTrans" cxnId="{0350DDE3-F60A-4893-8029-A06029F14720}">
      <dgm:prSet/>
      <dgm:spPr/>
      <dgm:t>
        <a:bodyPr/>
        <a:lstStyle/>
        <a:p>
          <a:endParaRPr lang="ru-RU"/>
        </a:p>
      </dgm:t>
    </dgm:pt>
    <dgm:pt modelId="{5940363E-9279-43E2-94B4-A421F8B178F3}" type="sibTrans" cxnId="{0350DDE3-F60A-4893-8029-A06029F14720}">
      <dgm:prSet/>
      <dgm:spPr/>
      <dgm:t>
        <a:bodyPr/>
        <a:lstStyle/>
        <a:p>
          <a:endParaRPr lang="ru-RU"/>
        </a:p>
      </dgm:t>
    </dgm:pt>
    <dgm:pt modelId="{422F3C99-EB01-4288-82C9-06784588979D}">
      <dgm:prSet phldrT="[Текст]" custT="1"/>
      <dgm:spPr/>
      <dgm:t>
        <a:bodyPr/>
        <a:lstStyle/>
        <a:p>
          <a:r>
            <a:rPr lang="ru-RU" sz="1400" b="1" u="sng" dirty="0" smtClean="0"/>
            <a:t>Бюджетные кредиты</a:t>
          </a:r>
          <a:r>
            <a:rPr lang="ru-RU" sz="1400" dirty="0" smtClean="0"/>
            <a:t>, полученные от бюджетов других уровней бюджетной системы РФ</a:t>
          </a:r>
          <a:endParaRPr lang="ru-RU" sz="1400" dirty="0"/>
        </a:p>
      </dgm:t>
    </dgm:pt>
    <dgm:pt modelId="{FD9295DD-EBE2-48EC-AA2E-E19FE94B44B4}" type="parTrans" cxnId="{19B62DA0-0319-4E3F-8524-30EB0F9EAA71}">
      <dgm:prSet/>
      <dgm:spPr/>
      <dgm:t>
        <a:bodyPr/>
        <a:lstStyle/>
        <a:p>
          <a:endParaRPr lang="ru-RU"/>
        </a:p>
      </dgm:t>
    </dgm:pt>
    <dgm:pt modelId="{464EFF59-7D9F-4A99-A139-E89177B392FA}" type="sibTrans" cxnId="{19B62DA0-0319-4E3F-8524-30EB0F9EAA71}">
      <dgm:prSet/>
      <dgm:spPr/>
      <dgm:t>
        <a:bodyPr/>
        <a:lstStyle/>
        <a:p>
          <a:endParaRPr lang="ru-RU"/>
        </a:p>
      </dgm:t>
    </dgm:pt>
    <dgm:pt modelId="{74D01F0B-8C14-41A3-B4E7-176EB5ACAA67}">
      <dgm:prSet phldrT="[Текст]" custT="1"/>
      <dgm:spPr/>
      <dgm:t>
        <a:bodyPr/>
        <a:lstStyle/>
        <a:p>
          <a:r>
            <a:rPr lang="ru-RU" sz="1400" b="1" u="sng" dirty="0" smtClean="0"/>
            <a:t>Кредиты,</a:t>
          </a:r>
          <a:r>
            <a:rPr lang="ru-RU" sz="1400" dirty="0" smtClean="0"/>
            <a:t> </a:t>
          </a:r>
        </a:p>
        <a:p>
          <a:r>
            <a:rPr lang="ru-RU" sz="1400" dirty="0" smtClean="0"/>
            <a:t>полученные от кредитных организаций</a:t>
          </a:r>
          <a:endParaRPr lang="ru-RU" sz="1400" dirty="0"/>
        </a:p>
      </dgm:t>
    </dgm:pt>
    <dgm:pt modelId="{0FE8EE86-48BA-4ED3-B79C-FF958364E3E2}" type="parTrans" cxnId="{2AC9B46F-6351-469E-8683-5023F7EC064E}">
      <dgm:prSet/>
      <dgm:spPr/>
      <dgm:t>
        <a:bodyPr/>
        <a:lstStyle/>
        <a:p>
          <a:endParaRPr lang="ru-RU"/>
        </a:p>
      </dgm:t>
    </dgm:pt>
    <dgm:pt modelId="{8853DD40-6C4C-4730-BE36-BF938AC8E36A}" type="sibTrans" cxnId="{2AC9B46F-6351-469E-8683-5023F7EC064E}">
      <dgm:prSet/>
      <dgm:spPr/>
      <dgm:t>
        <a:bodyPr/>
        <a:lstStyle/>
        <a:p>
          <a:endParaRPr lang="ru-RU"/>
        </a:p>
      </dgm:t>
    </dgm:pt>
    <dgm:pt modelId="{5CA3C18D-92B0-4A4E-9A9D-299180A4F85E}">
      <dgm:prSet phldrT="[Текст]" custT="1"/>
      <dgm:spPr/>
      <dgm:t>
        <a:bodyPr/>
        <a:lstStyle/>
        <a:p>
          <a:r>
            <a:rPr lang="ru-RU" sz="1400" b="1" u="sng" dirty="0" smtClean="0"/>
            <a:t>Изменение остатков </a:t>
          </a:r>
        </a:p>
        <a:p>
          <a:r>
            <a:rPr lang="ru-RU" sz="1400" dirty="0" smtClean="0"/>
            <a:t>средств по учету средств местного бюджета</a:t>
          </a:r>
          <a:endParaRPr lang="ru-RU" sz="1400" dirty="0"/>
        </a:p>
      </dgm:t>
    </dgm:pt>
    <dgm:pt modelId="{E3A261E4-FCFE-4EC8-A329-FF11F2AF3057}" type="parTrans" cxnId="{50538C47-CB74-40ED-ACE8-8E37A0566947}">
      <dgm:prSet/>
      <dgm:spPr/>
      <dgm:t>
        <a:bodyPr/>
        <a:lstStyle/>
        <a:p>
          <a:endParaRPr lang="ru-RU"/>
        </a:p>
      </dgm:t>
    </dgm:pt>
    <dgm:pt modelId="{D7247DCE-FE01-4B60-9747-7B43FC7143A7}" type="sibTrans" cxnId="{50538C47-CB74-40ED-ACE8-8E37A0566947}">
      <dgm:prSet/>
      <dgm:spPr/>
      <dgm:t>
        <a:bodyPr/>
        <a:lstStyle/>
        <a:p>
          <a:endParaRPr lang="ru-RU"/>
        </a:p>
      </dgm:t>
    </dgm:pt>
    <dgm:pt modelId="{9D0BFD65-E118-46C7-9098-D4B613447915}" type="pres">
      <dgm:prSet presAssocID="{9F3CAD05-D937-4456-B9E4-EEFEB8143C2E}" presName="composite" presStyleCnt="0">
        <dgm:presLayoutVars>
          <dgm:chMax val="1"/>
          <dgm:dir/>
          <dgm:resizeHandles val="exact"/>
        </dgm:presLayoutVars>
      </dgm:prSet>
      <dgm:spPr/>
    </dgm:pt>
    <dgm:pt modelId="{73548781-5882-42BE-814C-6798E1422EFB}" type="pres">
      <dgm:prSet presAssocID="{A59B5CDF-3083-4BB9-9980-4F580097E6F6}" presName="roof" presStyleLbl="dkBgShp" presStyleIdx="0" presStyleCnt="2"/>
      <dgm:spPr/>
    </dgm:pt>
    <dgm:pt modelId="{A00E95CA-E2B0-4206-87DE-91C6423EED76}" type="pres">
      <dgm:prSet presAssocID="{A59B5CDF-3083-4BB9-9980-4F580097E6F6}" presName="pillars" presStyleCnt="0"/>
      <dgm:spPr/>
    </dgm:pt>
    <dgm:pt modelId="{3D74ADD2-E58D-4849-A627-99A352E6B9ED}" type="pres">
      <dgm:prSet presAssocID="{A59B5CDF-3083-4BB9-9980-4F580097E6F6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D4BBB-3CAE-47B9-BE92-5A618371A54D}" type="pres">
      <dgm:prSet presAssocID="{74D01F0B-8C14-41A3-B4E7-176EB5ACAA67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ABABC-B592-4DEB-945C-F93A7846573A}" type="pres">
      <dgm:prSet presAssocID="{5CA3C18D-92B0-4A4E-9A9D-299180A4F85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BFBB9-CCE8-4771-96C0-E1BD5E706945}" type="pres">
      <dgm:prSet presAssocID="{A59B5CDF-3083-4BB9-9980-4F580097E6F6}" presName="base" presStyleLbl="dkBgShp" presStyleIdx="1" presStyleCnt="2"/>
      <dgm:spPr/>
    </dgm:pt>
  </dgm:ptLst>
  <dgm:cxnLst>
    <dgm:cxn modelId="{2AC9B46F-6351-469E-8683-5023F7EC064E}" srcId="{A59B5CDF-3083-4BB9-9980-4F580097E6F6}" destId="{74D01F0B-8C14-41A3-B4E7-176EB5ACAA67}" srcOrd="1" destOrd="0" parTransId="{0FE8EE86-48BA-4ED3-B79C-FF958364E3E2}" sibTransId="{8853DD40-6C4C-4730-BE36-BF938AC8E36A}"/>
    <dgm:cxn modelId="{50538C47-CB74-40ED-ACE8-8E37A0566947}" srcId="{A59B5CDF-3083-4BB9-9980-4F580097E6F6}" destId="{5CA3C18D-92B0-4A4E-9A9D-299180A4F85E}" srcOrd="2" destOrd="0" parTransId="{E3A261E4-FCFE-4EC8-A329-FF11F2AF3057}" sibTransId="{D7247DCE-FE01-4B60-9747-7B43FC7143A7}"/>
    <dgm:cxn modelId="{2BCAE7CE-FA61-472B-AF5A-11696A77C82B}" type="presOf" srcId="{5CA3C18D-92B0-4A4E-9A9D-299180A4F85E}" destId="{9DFABABC-B592-4DEB-945C-F93A7846573A}" srcOrd="0" destOrd="0" presId="urn:microsoft.com/office/officeart/2005/8/layout/hList3"/>
    <dgm:cxn modelId="{90B9B5DC-1173-4478-A97B-9A57B03B38A4}" type="presOf" srcId="{74D01F0B-8C14-41A3-B4E7-176EB5ACAA67}" destId="{692D4BBB-3CAE-47B9-BE92-5A618371A54D}" srcOrd="0" destOrd="0" presId="urn:microsoft.com/office/officeart/2005/8/layout/hList3"/>
    <dgm:cxn modelId="{AEF6AD5A-0341-4333-8170-368B0ADB7F10}" type="presOf" srcId="{422F3C99-EB01-4288-82C9-06784588979D}" destId="{3D74ADD2-E58D-4849-A627-99A352E6B9ED}" srcOrd="0" destOrd="0" presId="urn:microsoft.com/office/officeart/2005/8/layout/hList3"/>
    <dgm:cxn modelId="{6DFE8FB0-BB3B-4193-99E6-1B9B815D4C36}" type="presOf" srcId="{9F3CAD05-D937-4456-B9E4-EEFEB8143C2E}" destId="{9D0BFD65-E118-46C7-9098-D4B613447915}" srcOrd="0" destOrd="0" presId="urn:microsoft.com/office/officeart/2005/8/layout/hList3"/>
    <dgm:cxn modelId="{0350DDE3-F60A-4893-8029-A06029F14720}" srcId="{9F3CAD05-D937-4456-B9E4-EEFEB8143C2E}" destId="{A59B5CDF-3083-4BB9-9980-4F580097E6F6}" srcOrd="0" destOrd="0" parTransId="{B46514B2-81A5-4670-B199-A648A54E0EFB}" sibTransId="{5940363E-9279-43E2-94B4-A421F8B178F3}"/>
    <dgm:cxn modelId="{120C1A2D-7640-46CC-9DFF-D635F9812FEA}" type="presOf" srcId="{A59B5CDF-3083-4BB9-9980-4F580097E6F6}" destId="{73548781-5882-42BE-814C-6798E1422EFB}" srcOrd="0" destOrd="0" presId="urn:microsoft.com/office/officeart/2005/8/layout/hList3"/>
    <dgm:cxn modelId="{19B62DA0-0319-4E3F-8524-30EB0F9EAA71}" srcId="{A59B5CDF-3083-4BB9-9980-4F580097E6F6}" destId="{422F3C99-EB01-4288-82C9-06784588979D}" srcOrd="0" destOrd="0" parTransId="{FD9295DD-EBE2-48EC-AA2E-E19FE94B44B4}" sibTransId="{464EFF59-7D9F-4A99-A139-E89177B392FA}"/>
    <dgm:cxn modelId="{2424E455-8C66-4ACC-9636-64DA1908F796}" type="presParOf" srcId="{9D0BFD65-E118-46C7-9098-D4B613447915}" destId="{73548781-5882-42BE-814C-6798E1422EFB}" srcOrd="0" destOrd="0" presId="urn:microsoft.com/office/officeart/2005/8/layout/hList3"/>
    <dgm:cxn modelId="{ED604A4D-7A0C-41FC-868E-E5C1357E90B8}" type="presParOf" srcId="{9D0BFD65-E118-46C7-9098-D4B613447915}" destId="{A00E95CA-E2B0-4206-87DE-91C6423EED76}" srcOrd="1" destOrd="0" presId="urn:microsoft.com/office/officeart/2005/8/layout/hList3"/>
    <dgm:cxn modelId="{4A145E6F-C663-4D69-8F47-321F4319A8CB}" type="presParOf" srcId="{A00E95CA-E2B0-4206-87DE-91C6423EED76}" destId="{3D74ADD2-E58D-4849-A627-99A352E6B9ED}" srcOrd="0" destOrd="0" presId="urn:microsoft.com/office/officeart/2005/8/layout/hList3"/>
    <dgm:cxn modelId="{CEEFFBBE-FDAC-4C31-BB41-FD8BFD182D50}" type="presParOf" srcId="{A00E95CA-E2B0-4206-87DE-91C6423EED76}" destId="{692D4BBB-3CAE-47B9-BE92-5A618371A54D}" srcOrd="1" destOrd="0" presId="urn:microsoft.com/office/officeart/2005/8/layout/hList3"/>
    <dgm:cxn modelId="{63EF35CA-6BE5-4D54-A290-B9915F6402AA}" type="presParOf" srcId="{A00E95CA-E2B0-4206-87DE-91C6423EED76}" destId="{9DFABABC-B592-4DEB-945C-F93A7846573A}" srcOrd="2" destOrd="0" presId="urn:microsoft.com/office/officeart/2005/8/layout/hList3"/>
    <dgm:cxn modelId="{228B0034-C09D-4E98-9B95-C33B94EFB0AF}" type="presParOf" srcId="{9D0BFD65-E118-46C7-9098-D4B613447915}" destId="{F6BBFBB9-CCE8-4771-96C0-E1BD5E70694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163AFA-6AFE-4967-A26B-38A203BD54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1A8613-E94F-47D0-BDC4-BB4DDFA4166E}">
      <dgm:prSet phldrT="[Текст]" custT="1"/>
      <dgm:spPr/>
      <dgm:t>
        <a:bodyPr/>
        <a:lstStyle/>
        <a:p>
          <a:r>
            <a:rPr lang="ru-RU" sz="1400" dirty="0" smtClean="0"/>
            <a:t>Стратегическая задача:</a:t>
          </a:r>
        </a:p>
        <a:p>
          <a:r>
            <a:rPr lang="ru-RU" sz="1400" dirty="0" smtClean="0"/>
            <a:t>Социальное развитие</a:t>
          </a:r>
          <a:endParaRPr lang="ru-RU" sz="1400" dirty="0"/>
        </a:p>
      </dgm:t>
    </dgm:pt>
    <dgm:pt modelId="{6440E28A-2142-4146-A21D-5BE27A8F5673}" type="parTrans" cxnId="{4CC8B642-6B13-4886-B588-369563230D09}">
      <dgm:prSet/>
      <dgm:spPr/>
      <dgm:t>
        <a:bodyPr/>
        <a:lstStyle/>
        <a:p>
          <a:endParaRPr lang="ru-RU"/>
        </a:p>
      </dgm:t>
    </dgm:pt>
    <dgm:pt modelId="{21F08933-909C-4182-977A-E3C13A62B3AE}" type="sibTrans" cxnId="{4CC8B642-6B13-4886-B588-369563230D09}">
      <dgm:prSet/>
      <dgm:spPr/>
      <dgm:t>
        <a:bodyPr/>
        <a:lstStyle/>
        <a:p>
          <a:endParaRPr lang="ru-RU"/>
        </a:p>
      </dgm:t>
    </dgm:pt>
    <dgm:pt modelId="{D0F41507-9F75-43B0-B58F-8E9383A7EB9C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доступности качественного образования, обеспечение его соответствия потребностям социально-экономического развития</a:t>
          </a:r>
          <a:endParaRPr lang="ru-RU" sz="1200" dirty="0"/>
        </a:p>
      </dgm:t>
    </dgm:pt>
    <dgm:pt modelId="{0E8A0419-F4C5-4B5F-9DAD-B4DC42399011}" type="parTrans" cxnId="{D1F9DFE5-3D41-4C33-9781-D8EA54063A92}">
      <dgm:prSet/>
      <dgm:spPr/>
      <dgm:t>
        <a:bodyPr/>
        <a:lstStyle/>
        <a:p>
          <a:endParaRPr lang="ru-RU"/>
        </a:p>
      </dgm:t>
    </dgm:pt>
    <dgm:pt modelId="{C5613231-3425-40C7-9E24-4CED87FF60E2}" type="sibTrans" cxnId="{D1F9DFE5-3D41-4C33-9781-D8EA54063A92}">
      <dgm:prSet/>
      <dgm:spPr/>
      <dgm:t>
        <a:bodyPr/>
        <a:lstStyle/>
        <a:p>
          <a:endParaRPr lang="ru-RU"/>
        </a:p>
      </dgm:t>
    </dgm:pt>
    <dgm:pt modelId="{4C1AC820-3BA0-40B4-95A3-95F1EB13CBC5}">
      <dgm:prSet phldrT="[Текст]" custT="1"/>
      <dgm:spPr/>
      <dgm:t>
        <a:bodyPr/>
        <a:lstStyle/>
        <a:p>
          <a:pPr algn="just"/>
          <a:r>
            <a:rPr lang="ru-RU" sz="1200" dirty="0" smtClean="0"/>
            <a:t>Обеспечение успешной социализации и эффективной самореализации молодежи</a:t>
          </a:r>
          <a:endParaRPr lang="ru-RU" sz="1200" dirty="0"/>
        </a:p>
      </dgm:t>
    </dgm:pt>
    <dgm:pt modelId="{A5F56CF9-A64C-4D3B-A8BC-865398B68006}" type="parTrans" cxnId="{9EBE6A78-A8D9-4AB9-B87A-61937A7BE061}">
      <dgm:prSet/>
      <dgm:spPr/>
      <dgm:t>
        <a:bodyPr/>
        <a:lstStyle/>
        <a:p>
          <a:endParaRPr lang="ru-RU"/>
        </a:p>
      </dgm:t>
    </dgm:pt>
    <dgm:pt modelId="{0348AFE6-91A3-4AAE-BB8A-094585A8E6E1}" type="sibTrans" cxnId="{9EBE6A78-A8D9-4AB9-B87A-61937A7BE061}">
      <dgm:prSet/>
      <dgm:spPr/>
      <dgm:t>
        <a:bodyPr/>
        <a:lstStyle/>
        <a:p>
          <a:endParaRPr lang="ru-RU"/>
        </a:p>
      </dgm:t>
    </dgm:pt>
    <dgm:pt modelId="{1B1C9B38-B06C-4738-9D68-9178A4C392EE}">
      <dgm:prSet phldrT="[Текст]" custT="1"/>
      <dgm:spPr/>
      <dgm:t>
        <a:bodyPr/>
        <a:lstStyle/>
        <a:p>
          <a:r>
            <a:rPr lang="ru-RU" sz="1400" dirty="0" smtClean="0"/>
            <a:t>Стратегическая задача:</a:t>
          </a:r>
        </a:p>
        <a:p>
          <a:r>
            <a:rPr lang="ru-RU" sz="1400" dirty="0" smtClean="0"/>
            <a:t>Развитие инфраструктуры и обеспечение  условий жизнедеятельности</a:t>
          </a:r>
          <a:endParaRPr lang="ru-RU" sz="1400" dirty="0"/>
        </a:p>
      </dgm:t>
    </dgm:pt>
    <dgm:pt modelId="{C0336AC4-3927-41E7-B72D-43E6713711FB}" type="parTrans" cxnId="{248D7DA4-79E3-4F44-854D-8CC55017567A}">
      <dgm:prSet/>
      <dgm:spPr/>
      <dgm:t>
        <a:bodyPr/>
        <a:lstStyle/>
        <a:p>
          <a:endParaRPr lang="ru-RU"/>
        </a:p>
      </dgm:t>
    </dgm:pt>
    <dgm:pt modelId="{CCA45CA3-6C35-4ADD-9112-598F272267A5}" type="sibTrans" cxnId="{248D7DA4-79E3-4F44-854D-8CC55017567A}">
      <dgm:prSet/>
      <dgm:spPr/>
      <dgm:t>
        <a:bodyPr/>
        <a:lstStyle/>
        <a:p>
          <a:endParaRPr lang="ru-RU"/>
        </a:p>
      </dgm:t>
    </dgm:pt>
    <dgm:pt modelId="{404753B0-F9BD-4762-87E3-3D44546E74B7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качества предоставляемых коммунальных услуг, модернизация и реформирование коммунальной инфраструктуры социальной сферы</a:t>
          </a:r>
          <a:endParaRPr lang="ru-RU" sz="1200" dirty="0"/>
        </a:p>
      </dgm:t>
    </dgm:pt>
    <dgm:pt modelId="{6515029D-5E32-45EF-A7FE-70A74D8B9F1B}" type="parTrans" cxnId="{BE793516-EE40-4A24-8C99-ED77BECA9204}">
      <dgm:prSet/>
      <dgm:spPr/>
      <dgm:t>
        <a:bodyPr/>
        <a:lstStyle/>
        <a:p>
          <a:endParaRPr lang="ru-RU"/>
        </a:p>
      </dgm:t>
    </dgm:pt>
    <dgm:pt modelId="{1D9B0447-2DF4-4A8D-A221-AAADE9E7216A}" type="sibTrans" cxnId="{BE793516-EE40-4A24-8C99-ED77BECA9204}">
      <dgm:prSet/>
      <dgm:spPr/>
      <dgm:t>
        <a:bodyPr/>
        <a:lstStyle/>
        <a:p>
          <a:endParaRPr lang="ru-RU"/>
        </a:p>
      </dgm:t>
    </dgm:pt>
    <dgm:pt modelId="{C0A6C123-91A2-40F6-9632-0B06DA126356}">
      <dgm:prSet phldrT="[Текст]" custT="1"/>
      <dgm:spPr/>
      <dgm:t>
        <a:bodyPr/>
        <a:lstStyle/>
        <a:p>
          <a:r>
            <a:rPr lang="ru-RU" sz="1400" dirty="0" smtClean="0"/>
            <a:t>Стратегическая задача:</a:t>
          </a:r>
        </a:p>
        <a:p>
          <a:r>
            <a:rPr lang="ru-RU" sz="1400" dirty="0" smtClean="0"/>
            <a:t>Обеспечение экономического роста</a:t>
          </a:r>
          <a:endParaRPr lang="ru-RU" sz="1400" dirty="0"/>
        </a:p>
      </dgm:t>
    </dgm:pt>
    <dgm:pt modelId="{8228C0E7-42BB-49A7-8DD9-1F91B8AAAC41}" type="parTrans" cxnId="{3B309878-AF2B-4AE4-B089-DCCB9F6EB902}">
      <dgm:prSet/>
      <dgm:spPr/>
      <dgm:t>
        <a:bodyPr/>
        <a:lstStyle/>
        <a:p>
          <a:endParaRPr lang="ru-RU"/>
        </a:p>
      </dgm:t>
    </dgm:pt>
    <dgm:pt modelId="{4C3DB0A1-E6F2-4875-BC83-46F4C4EB90CD}" type="sibTrans" cxnId="{3B309878-AF2B-4AE4-B089-DCCB9F6EB902}">
      <dgm:prSet/>
      <dgm:spPr/>
      <dgm:t>
        <a:bodyPr/>
        <a:lstStyle/>
        <a:p>
          <a:endParaRPr lang="ru-RU"/>
        </a:p>
      </dgm:t>
    </dgm:pt>
    <dgm:pt modelId="{9B4025D2-E909-4C6A-854F-9509AF66E31A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эффективности поддержки приоритетных отраслей экономики</a:t>
          </a:r>
          <a:endParaRPr lang="ru-RU" sz="1200" dirty="0"/>
        </a:p>
      </dgm:t>
    </dgm:pt>
    <dgm:pt modelId="{6F1C2287-5803-46FC-8234-9444D22D633E}" type="parTrans" cxnId="{35831701-3B63-49CE-9759-D567F2D6C532}">
      <dgm:prSet/>
      <dgm:spPr/>
      <dgm:t>
        <a:bodyPr/>
        <a:lstStyle/>
        <a:p>
          <a:endParaRPr lang="ru-RU"/>
        </a:p>
      </dgm:t>
    </dgm:pt>
    <dgm:pt modelId="{840D192E-4379-4DE7-BD1C-41DC08A8D052}" type="sibTrans" cxnId="{35831701-3B63-49CE-9759-D567F2D6C532}">
      <dgm:prSet/>
      <dgm:spPr/>
      <dgm:t>
        <a:bodyPr/>
        <a:lstStyle/>
        <a:p>
          <a:endParaRPr lang="ru-RU"/>
        </a:p>
      </dgm:t>
    </dgm:pt>
    <dgm:pt modelId="{7ABA8067-F8DF-47A6-B04E-FD7F5AE22C65}">
      <dgm:prSet custT="1"/>
      <dgm:spPr/>
      <dgm:t>
        <a:bodyPr/>
        <a:lstStyle/>
        <a:p>
          <a:pPr algn="just"/>
          <a:r>
            <a:rPr lang="ru-RU" sz="1200" dirty="0" smtClean="0"/>
            <a:t>Формирование здорового образа жизни населения, развитие физической культуры и спорта</a:t>
          </a:r>
        </a:p>
      </dgm:t>
    </dgm:pt>
    <dgm:pt modelId="{8FE84E90-30EA-4F72-9A19-5C86E0AFB9C6}" type="parTrans" cxnId="{030D39D3-27BC-4130-9D65-F4CDDEA73CF4}">
      <dgm:prSet/>
      <dgm:spPr/>
      <dgm:t>
        <a:bodyPr/>
        <a:lstStyle/>
        <a:p>
          <a:endParaRPr lang="ru-RU"/>
        </a:p>
      </dgm:t>
    </dgm:pt>
    <dgm:pt modelId="{1C1A725F-6045-4EF2-AF83-4C5ACB8C18DC}" type="sibTrans" cxnId="{030D39D3-27BC-4130-9D65-F4CDDEA73CF4}">
      <dgm:prSet/>
      <dgm:spPr/>
      <dgm:t>
        <a:bodyPr/>
        <a:lstStyle/>
        <a:p>
          <a:endParaRPr lang="ru-RU"/>
        </a:p>
      </dgm:t>
    </dgm:pt>
    <dgm:pt modelId="{8322A67E-7737-4AAA-9073-79DDE301BE54}">
      <dgm:prSet custT="1"/>
      <dgm:spPr/>
      <dgm:t>
        <a:bodyPr/>
        <a:lstStyle/>
        <a:p>
          <a:pPr algn="just"/>
          <a:r>
            <a:rPr lang="ru-RU" sz="1200" dirty="0" smtClean="0"/>
            <a:t>Развитие культурного потенциала личности и общества</a:t>
          </a:r>
        </a:p>
      </dgm:t>
    </dgm:pt>
    <dgm:pt modelId="{8356ECC5-2EFE-469B-8A9F-D9548F0CD679}" type="parTrans" cxnId="{D4815FDC-7862-4E01-84A7-207E9AB4ADA7}">
      <dgm:prSet/>
      <dgm:spPr/>
      <dgm:t>
        <a:bodyPr/>
        <a:lstStyle/>
        <a:p>
          <a:endParaRPr lang="ru-RU"/>
        </a:p>
      </dgm:t>
    </dgm:pt>
    <dgm:pt modelId="{57700D09-433E-41E6-B581-B4C153FED57E}" type="sibTrans" cxnId="{D4815FDC-7862-4E01-84A7-207E9AB4ADA7}">
      <dgm:prSet/>
      <dgm:spPr/>
      <dgm:t>
        <a:bodyPr/>
        <a:lstStyle/>
        <a:p>
          <a:endParaRPr lang="ru-RU"/>
        </a:p>
      </dgm:t>
    </dgm:pt>
    <dgm:pt modelId="{D1DC1DDD-1D43-4779-9633-D6364D5EAF80}">
      <dgm:prSet phldrT="[Текст]" custT="1"/>
      <dgm:spPr/>
      <dgm:t>
        <a:bodyPr/>
        <a:lstStyle/>
        <a:p>
          <a:pPr algn="just"/>
          <a:endParaRPr lang="ru-RU" sz="1400" dirty="0"/>
        </a:p>
      </dgm:t>
    </dgm:pt>
    <dgm:pt modelId="{3E09725D-9CF2-401A-9C29-F73650B6B8E5}" type="parTrans" cxnId="{19559D3C-A06F-4744-BE70-6B860A89746A}">
      <dgm:prSet/>
      <dgm:spPr/>
      <dgm:t>
        <a:bodyPr/>
        <a:lstStyle/>
        <a:p>
          <a:endParaRPr lang="ru-RU"/>
        </a:p>
      </dgm:t>
    </dgm:pt>
    <dgm:pt modelId="{CAD4A00D-8DF0-4233-8D21-25A596FEE639}" type="sibTrans" cxnId="{19559D3C-A06F-4744-BE70-6B860A89746A}">
      <dgm:prSet/>
      <dgm:spPr/>
      <dgm:t>
        <a:bodyPr/>
        <a:lstStyle/>
        <a:p>
          <a:endParaRPr lang="ru-RU"/>
        </a:p>
      </dgm:t>
    </dgm:pt>
    <dgm:pt modelId="{5019E7E7-E223-4F15-A34C-DAD0AA31FCDE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эффективности по социальной защите населения</a:t>
          </a:r>
          <a:endParaRPr lang="ru-RU" sz="1200" dirty="0"/>
        </a:p>
      </dgm:t>
    </dgm:pt>
    <dgm:pt modelId="{58435AA9-ADC8-4A57-9B8F-F56495FE897D}" type="parTrans" cxnId="{E151A1F4-E153-4E22-A079-47C35F27C4F3}">
      <dgm:prSet/>
      <dgm:spPr/>
    </dgm:pt>
    <dgm:pt modelId="{E98DC89C-D928-4D93-AB5B-491F9ABA1B31}" type="sibTrans" cxnId="{E151A1F4-E153-4E22-A079-47C35F27C4F3}">
      <dgm:prSet/>
      <dgm:spPr/>
    </dgm:pt>
    <dgm:pt modelId="{BA448BB5-4A9C-4A5C-826A-348CF3B07F7E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безопасности дорожного движения</a:t>
          </a:r>
          <a:endParaRPr lang="ru-RU" sz="1200" dirty="0"/>
        </a:p>
      </dgm:t>
    </dgm:pt>
    <dgm:pt modelId="{01EB527C-38D3-4548-A5DE-3F4AAE9F196D}" type="parTrans" cxnId="{BBBDAA99-97A8-491C-B463-CA6E60F0319F}">
      <dgm:prSet/>
      <dgm:spPr/>
    </dgm:pt>
    <dgm:pt modelId="{E77BCDA8-36B1-46D5-B3F5-4E38E921A987}" type="sibTrans" cxnId="{BBBDAA99-97A8-491C-B463-CA6E60F0319F}">
      <dgm:prSet/>
      <dgm:spPr/>
    </dgm:pt>
    <dgm:pt modelId="{ED36722E-EE96-4915-BC0B-DE7F291496BB}">
      <dgm:prSet phldrT="[Текст]" custT="1"/>
      <dgm:spPr/>
      <dgm:t>
        <a:bodyPr/>
        <a:lstStyle/>
        <a:p>
          <a:pPr algn="just"/>
          <a:r>
            <a:rPr lang="ru-RU" sz="1200" dirty="0" smtClean="0"/>
            <a:t>Сохранение и защита окружающей среды</a:t>
          </a:r>
          <a:endParaRPr lang="ru-RU" sz="1200" dirty="0"/>
        </a:p>
      </dgm:t>
    </dgm:pt>
    <dgm:pt modelId="{28A862A8-5CD5-4BA3-B7D6-707FCF0337EB}" type="parTrans" cxnId="{021C8193-A2BA-4440-9008-0EA31327993C}">
      <dgm:prSet/>
      <dgm:spPr/>
    </dgm:pt>
    <dgm:pt modelId="{434BDA9A-4764-4D95-AB1D-8641929D96D3}" type="sibTrans" cxnId="{021C8193-A2BA-4440-9008-0EA31327993C}">
      <dgm:prSet/>
      <dgm:spPr/>
    </dgm:pt>
    <dgm:pt modelId="{03186846-9DC3-485D-B724-F0F6202AF52B}">
      <dgm:prSet phldrT="[Текст]" custT="1"/>
      <dgm:spPr/>
      <dgm:t>
        <a:bodyPr/>
        <a:lstStyle/>
        <a:p>
          <a:pPr algn="just"/>
          <a:r>
            <a:rPr lang="ru-RU" sz="1200" dirty="0" smtClean="0"/>
            <a:t>Обеспечение комплексных мер противодействия чрезвычайным ситуациям природного и техногенного характера</a:t>
          </a:r>
          <a:endParaRPr lang="ru-RU" sz="1200" dirty="0"/>
        </a:p>
      </dgm:t>
    </dgm:pt>
    <dgm:pt modelId="{0D084CC6-DD98-4CF1-8505-6640BD80BF46}" type="parTrans" cxnId="{56AC54F2-ACD3-4649-A308-89F6957F76AC}">
      <dgm:prSet/>
      <dgm:spPr/>
    </dgm:pt>
    <dgm:pt modelId="{ACCA578A-D8D5-4FB1-A0F4-0D051F8739B8}" type="sibTrans" cxnId="{56AC54F2-ACD3-4649-A308-89F6957F76AC}">
      <dgm:prSet/>
      <dgm:spPr/>
    </dgm:pt>
    <dgm:pt modelId="{D2F2E3E2-5FB2-49CB-A5AB-1AE4C70BE256}">
      <dgm:prSet phldrT="[Текст]" custT="1"/>
      <dgm:spPr/>
      <dgm:t>
        <a:bodyPr/>
        <a:lstStyle/>
        <a:p>
          <a:pPr algn="just"/>
          <a:r>
            <a:rPr lang="ru-RU" sz="1200" dirty="0" smtClean="0"/>
            <a:t>Укрепление общественной безопасности и снижение уровня преступности</a:t>
          </a:r>
          <a:endParaRPr lang="ru-RU" sz="1200" dirty="0"/>
        </a:p>
      </dgm:t>
    </dgm:pt>
    <dgm:pt modelId="{D87B829C-0C7B-4910-8D94-19CEB18BF97E}" type="parTrans" cxnId="{CE918B85-53FD-4B19-AD5E-F5A6E845C6FF}">
      <dgm:prSet/>
      <dgm:spPr/>
    </dgm:pt>
    <dgm:pt modelId="{93F876E8-B7CE-4689-B3A0-A3084789254F}" type="sibTrans" cxnId="{CE918B85-53FD-4B19-AD5E-F5A6E845C6FF}">
      <dgm:prSet/>
      <dgm:spPr/>
    </dgm:pt>
    <dgm:pt modelId="{38A4CFD8-5F06-4C7A-BE64-1597F7F33125}">
      <dgm:prSet phldrT="[Текст]" custT="1"/>
      <dgm:spPr/>
      <dgm:t>
        <a:bodyPr/>
        <a:lstStyle/>
        <a:p>
          <a:pPr algn="l"/>
          <a:endParaRPr lang="ru-RU" sz="1200" dirty="0"/>
        </a:p>
      </dgm:t>
    </dgm:pt>
    <dgm:pt modelId="{B081EB4E-0DCF-4E66-A0F5-314D68123CEE}" type="parTrans" cxnId="{39B460E1-FB1B-4DBC-95FB-3CBBF5A55851}">
      <dgm:prSet/>
      <dgm:spPr/>
    </dgm:pt>
    <dgm:pt modelId="{E4E1F129-D427-4CA6-A9E4-E57E81FA2EBA}" type="sibTrans" cxnId="{39B460E1-FB1B-4DBC-95FB-3CBBF5A55851}">
      <dgm:prSet/>
      <dgm:spPr/>
    </dgm:pt>
    <dgm:pt modelId="{674A16E9-3466-4E2E-BC65-84D601F93371}">
      <dgm:prSet phldrT="[Текст]" custT="1"/>
      <dgm:spPr/>
      <dgm:t>
        <a:bodyPr/>
        <a:lstStyle/>
        <a:p>
          <a:pPr algn="just"/>
          <a:r>
            <a:rPr lang="ru-RU" sz="1200" dirty="0" smtClean="0"/>
            <a:t>Повышение эффективности механизмов управления социально-экономическим развитием муниципального образования "</a:t>
          </a:r>
          <a:r>
            <a:rPr lang="ru-RU" sz="1200" dirty="0" err="1" smtClean="0"/>
            <a:t>Эхирит-Булагатский</a:t>
          </a:r>
          <a:r>
            <a:rPr lang="ru-RU" sz="1200" dirty="0" smtClean="0"/>
            <a:t> район"</a:t>
          </a:r>
          <a:endParaRPr lang="ru-RU" sz="1200" dirty="0"/>
        </a:p>
      </dgm:t>
    </dgm:pt>
    <dgm:pt modelId="{8CEC9BB5-B899-4C80-A357-00B8683953B0}" type="parTrans" cxnId="{72C3EAEC-0AA5-4CA7-BC36-FA4A78A026D2}">
      <dgm:prSet/>
      <dgm:spPr/>
    </dgm:pt>
    <dgm:pt modelId="{254ECF83-8A38-46FF-9482-5372BC4A5733}" type="sibTrans" cxnId="{72C3EAEC-0AA5-4CA7-BC36-FA4A78A026D2}">
      <dgm:prSet/>
      <dgm:spPr/>
    </dgm:pt>
    <dgm:pt modelId="{AACDD182-5B7D-4FF2-B45B-B268DD78BEC4}" type="pres">
      <dgm:prSet presAssocID="{E2163AFA-6AFE-4967-A26B-38A203BD54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AFE369-B48C-4183-B435-D35B3D610436}" type="pres">
      <dgm:prSet presAssocID="{381A8613-E94F-47D0-BDC4-BB4DDFA4166E}" presName="composite" presStyleCnt="0"/>
      <dgm:spPr/>
    </dgm:pt>
    <dgm:pt modelId="{B2350A48-C7E3-4F4A-842F-CCFF9CD03DF7}" type="pres">
      <dgm:prSet presAssocID="{381A8613-E94F-47D0-BDC4-BB4DDFA4166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CFB57-5975-4A32-BC90-2F1BD85127D3}" type="pres">
      <dgm:prSet presAssocID="{381A8613-E94F-47D0-BDC4-BB4DDFA4166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FD05D-1CCB-4987-9D7B-09D6420AECF9}" type="pres">
      <dgm:prSet presAssocID="{21F08933-909C-4182-977A-E3C13A62B3AE}" presName="space" presStyleCnt="0"/>
      <dgm:spPr/>
    </dgm:pt>
    <dgm:pt modelId="{DD01E891-8FE7-4F0B-ABDB-9DB181E43B3C}" type="pres">
      <dgm:prSet presAssocID="{1B1C9B38-B06C-4738-9D68-9178A4C392EE}" presName="composite" presStyleCnt="0"/>
      <dgm:spPr/>
    </dgm:pt>
    <dgm:pt modelId="{2A9B4962-60FC-47E5-9219-85204F162A5B}" type="pres">
      <dgm:prSet presAssocID="{1B1C9B38-B06C-4738-9D68-9178A4C392E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E2EC2-36CA-4CA3-810B-DBD70935310B}" type="pres">
      <dgm:prSet presAssocID="{1B1C9B38-B06C-4738-9D68-9178A4C392E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39EC6-3F63-4B4A-9643-B3A69BE39904}" type="pres">
      <dgm:prSet presAssocID="{CCA45CA3-6C35-4ADD-9112-598F272267A5}" presName="space" presStyleCnt="0"/>
      <dgm:spPr/>
    </dgm:pt>
    <dgm:pt modelId="{CF0EF2EF-7A26-47AF-B4DB-DE9160753204}" type="pres">
      <dgm:prSet presAssocID="{C0A6C123-91A2-40F6-9632-0B06DA126356}" presName="composite" presStyleCnt="0"/>
      <dgm:spPr/>
    </dgm:pt>
    <dgm:pt modelId="{7735A40F-8848-49F5-BBB9-958EEF514032}" type="pres">
      <dgm:prSet presAssocID="{C0A6C123-91A2-40F6-9632-0B06DA12635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AC65A-F58C-43B0-B373-D68356AB962B}" type="pres">
      <dgm:prSet presAssocID="{C0A6C123-91A2-40F6-9632-0B06DA12635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EC61E7-AF07-4827-9008-D765C6A2C2FA}" type="presOf" srcId="{38A4CFD8-5F06-4C7A-BE64-1597F7F33125}" destId="{FE7AC65A-F58C-43B0-B373-D68356AB962B}" srcOrd="0" destOrd="2" presId="urn:microsoft.com/office/officeart/2005/8/layout/hList1"/>
    <dgm:cxn modelId="{39B460E1-FB1B-4DBC-95FB-3CBBF5A55851}" srcId="{C0A6C123-91A2-40F6-9632-0B06DA126356}" destId="{38A4CFD8-5F06-4C7A-BE64-1597F7F33125}" srcOrd="2" destOrd="0" parTransId="{B081EB4E-0DCF-4E66-A0F5-314D68123CEE}" sibTransId="{E4E1F129-D427-4CA6-A9E4-E57E81FA2EBA}"/>
    <dgm:cxn modelId="{CE918B85-53FD-4B19-AD5E-F5A6E845C6FF}" srcId="{1B1C9B38-B06C-4738-9D68-9178A4C392EE}" destId="{D2F2E3E2-5FB2-49CB-A5AB-1AE4C70BE256}" srcOrd="4" destOrd="0" parTransId="{D87B829C-0C7B-4910-8D94-19CEB18BF97E}" sibTransId="{93F876E8-B7CE-4689-B3A0-A3084789254F}"/>
    <dgm:cxn modelId="{39670585-ADBB-4CF7-A8EA-A49963EB53D0}" type="presOf" srcId="{5019E7E7-E223-4F15-A34C-DAD0AA31FCDE}" destId="{F30CFB57-5975-4A32-BC90-2F1BD85127D3}" srcOrd="0" destOrd="4" presId="urn:microsoft.com/office/officeart/2005/8/layout/hList1"/>
    <dgm:cxn modelId="{021C8193-A2BA-4440-9008-0EA31327993C}" srcId="{1B1C9B38-B06C-4738-9D68-9178A4C392EE}" destId="{ED36722E-EE96-4915-BC0B-DE7F291496BB}" srcOrd="2" destOrd="0" parTransId="{28A862A8-5CD5-4BA3-B7D6-707FCF0337EB}" sibTransId="{434BDA9A-4764-4D95-AB1D-8641929D96D3}"/>
    <dgm:cxn modelId="{DD5AAA0F-FCDB-41C4-AE31-983C7F12DB44}" type="presOf" srcId="{D1DC1DDD-1D43-4779-9633-D6364D5EAF80}" destId="{F30CFB57-5975-4A32-BC90-2F1BD85127D3}" srcOrd="0" destOrd="5" presId="urn:microsoft.com/office/officeart/2005/8/layout/hList1"/>
    <dgm:cxn modelId="{D4815FDC-7862-4E01-84A7-207E9AB4ADA7}" srcId="{381A8613-E94F-47D0-BDC4-BB4DDFA4166E}" destId="{8322A67E-7737-4AAA-9073-79DDE301BE54}" srcOrd="1" destOrd="0" parTransId="{8356ECC5-2EFE-469B-8A9F-D9548F0CD679}" sibTransId="{57700D09-433E-41E6-B581-B4C153FED57E}"/>
    <dgm:cxn modelId="{248D7DA4-79E3-4F44-854D-8CC55017567A}" srcId="{E2163AFA-6AFE-4967-A26B-38A203BD54C3}" destId="{1B1C9B38-B06C-4738-9D68-9178A4C392EE}" srcOrd="1" destOrd="0" parTransId="{C0336AC4-3927-41E7-B72D-43E6713711FB}" sibTransId="{CCA45CA3-6C35-4ADD-9112-598F272267A5}"/>
    <dgm:cxn modelId="{6367697E-1AD2-40CF-B357-CE0311DFCB10}" type="presOf" srcId="{381A8613-E94F-47D0-BDC4-BB4DDFA4166E}" destId="{B2350A48-C7E3-4F4A-842F-CCFF9CD03DF7}" srcOrd="0" destOrd="0" presId="urn:microsoft.com/office/officeart/2005/8/layout/hList1"/>
    <dgm:cxn modelId="{E151A1F4-E153-4E22-A079-47C35F27C4F3}" srcId="{381A8613-E94F-47D0-BDC4-BB4DDFA4166E}" destId="{5019E7E7-E223-4F15-A34C-DAD0AA31FCDE}" srcOrd="4" destOrd="0" parTransId="{58435AA9-ADC8-4A57-9B8F-F56495FE897D}" sibTransId="{E98DC89C-D928-4D93-AB5B-491F9ABA1B31}"/>
    <dgm:cxn modelId="{D1F9DFE5-3D41-4C33-9781-D8EA54063A92}" srcId="{381A8613-E94F-47D0-BDC4-BB4DDFA4166E}" destId="{D0F41507-9F75-43B0-B58F-8E9383A7EB9C}" srcOrd="0" destOrd="0" parTransId="{0E8A0419-F4C5-4B5F-9DAD-B4DC42399011}" sibTransId="{C5613231-3425-40C7-9E24-4CED87FF60E2}"/>
    <dgm:cxn modelId="{56AC54F2-ACD3-4649-A308-89F6957F76AC}" srcId="{1B1C9B38-B06C-4738-9D68-9178A4C392EE}" destId="{03186846-9DC3-485D-B724-F0F6202AF52B}" srcOrd="3" destOrd="0" parTransId="{0D084CC6-DD98-4CF1-8505-6640BD80BF46}" sibTransId="{ACCA578A-D8D5-4FB1-A0F4-0D051F8739B8}"/>
    <dgm:cxn modelId="{3B309878-AF2B-4AE4-B089-DCCB9F6EB902}" srcId="{E2163AFA-6AFE-4967-A26B-38A203BD54C3}" destId="{C0A6C123-91A2-40F6-9632-0B06DA126356}" srcOrd="2" destOrd="0" parTransId="{8228C0E7-42BB-49A7-8DD9-1F91B8AAAC41}" sibTransId="{4C3DB0A1-E6F2-4875-BC83-46F4C4EB90CD}"/>
    <dgm:cxn modelId="{5F554171-677D-4B72-9B08-9A36DC2A35CD}" type="presOf" srcId="{4C1AC820-3BA0-40B4-95A3-95F1EB13CBC5}" destId="{F30CFB57-5975-4A32-BC90-2F1BD85127D3}" srcOrd="0" destOrd="3" presId="urn:microsoft.com/office/officeart/2005/8/layout/hList1"/>
    <dgm:cxn modelId="{A900D6A9-528C-4B80-B028-4CBFFB186637}" type="presOf" srcId="{D2F2E3E2-5FB2-49CB-A5AB-1AE4C70BE256}" destId="{FA8E2EC2-36CA-4CA3-810B-DBD70935310B}" srcOrd="0" destOrd="4" presId="urn:microsoft.com/office/officeart/2005/8/layout/hList1"/>
    <dgm:cxn modelId="{35831701-3B63-49CE-9759-D567F2D6C532}" srcId="{C0A6C123-91A2-40F6-9632-0B06DA126356}" destId="{9B4025D2-E909-4C6A-854F-9509AF66E31A}" srcOrd="0" destOrd="0" parTransId="{6F1C2287-5803-46FC-8234-9444D22D633E}" sibTransId="{840D192E-4379-4DE7-BD1C-41DC08A8D052}"/>
    <dgm:cxn modelId="{2E3FEAF0-2B7D-4BF7-95E5-D66060DCE266}" type="presOf" srcId="{7ABA8067-F8DF-47A6-B04E-FD7F5AE22C65}" destId="{F30CFB57-5975-4A32-BC90-2F1BD85127D3}" srcOrd="0" destOrd="2" presId="urn:microsoft.com/office/officeart/2005/8/layout/hList1"/>
    <dgm:cxn modelId="{F417DAB3-3304-476D-956C-F967BDCC7258}" type="presOf" srcId="{8322A67E-7737-4AAA-9073-79DDE301BE54}" destId="{F30CFB57-5975-4A32-BC90-2F1BD85127D3}" srcOrd="0" destOrd="1" presId="urn:microsoft.com/office/officeart/2005/8/layout/hList1"/>
    <dgm:cxn modelId="{9EBE6A78-A8D9-4AB9-B87A-61937A7BE061}" srcId="{381A8613-E94F-47D0-BDC4-BB4DDFA4166E}" destId="{4C1AC820-3BA0-40B4-95A3-95F1EB13CBC5}" srcOrd="3" destOrd="0" parTransId="{A5F56CF9-A64C-4D3B-A8BC-865398B68006}" sibTransId="{0348AFE6-91A3-4AAE-BB8A-094585A8E6E1}"/>
    <dgm:cxn modelId="{05419A01-218D-41AE-91DE-88F4F92F1043}" type="presOf" srcId="{9B4025D2-E909-4C6A-854F-9509AF66E31A}" destId="{FE7AC65A-F58C-43B0-B373-D68356AB962B}" srcOrd="0" destOrd="0" presId="urn:microsoft.com/office/officeart/2005/8/layout/hList1"/>
    <dgm:cxn modelId="{60792894-E5C3-4811-BB8E-6E5E21CB7EF3}" type="presOf" srcId="{BA448BB5-4A9C-4A5C-826A-348CF3B07F7E}" destId="{FA8E2EC2-36CA-4CA3-810B-DBD70935310B}" srcOrd="0" destOrd="1" presId="urn:microsoft.com/office/officeart/2005/8/layout/hList1"/>
    <dgm:cxn modelId="{19559D3C-A06F-4744-BE70-6B860A89746A}" srcId="{381A8613-E94F-47D0-BDC4-BB4DDFA4166E}" destId="{D1DC1DDD-1D43-4779-9633-D6364D5EAF80}" srcOrd="5" destOrd="0" parTransId="{3E09725D-9CF2-401A-9C29-F73650B6B8E5}" sibTransId="{CAD4A00D-8DF0-4233-8D21-25A596FEE639}"/>
    <dgm:cxn modelId="{70648847-3677-4691-B732-B50B58B1C7F5}" type="presOf" srcId="{404753B0-F9BD-4762-87E3-3D44546E74B7}" destId="{FA8E2EC2-36CA-4CA3-810B-DBD70935310B}" srcOrd="0" destOrd="0" presId="urn:microsoft.com/office/officeart/2005/8/layout/hList1"/>
    <dgm:cxn modelId="{4CC8B642-6B13-4886-B588-369563230D09}" srcId="{E2163AFA-6AFE-4967-A26B-38A203BD54C3}" destId="{381A8613-E94F-47D0-BDC4-BB4DDFA4166E}" srcOrd="0" destOrd="0" parTransId="{6440E28A-2142-4146-A21D-5BE27A8F5673}" sibTransId="{21F08933-909C-4182-977A-E3C13A62B3AE}"/>
    <dgm:cxn modelId="{5BDF10AC-2189-458A-8688-723303CACB39}" type="presOf" srcId="{C0A6C123-91A2-40F6-9632-0B06DA126356}" destId="{7735A40F-8848-49F5-BBB9-958EEF514032}" srcOrd="0" destOrd="0" presId="urn:microsoft.com/office/officeart/2005/8/layout/hList1"/>
    <dgm:cxn modelId="{72C3EAEC-0AA5-4CA7-BC36-FA4A78A026D2}" srcId="{C0A6C123-91A2-40F6-9632-0B06DA126356}" destId="{674A16E9-3466-4E2E-BC65-84D601F93371}" srcOrd="1" destOrd="0" parTransId="{8CEC9BB5-B899-4C80-A357-00B8683953B0}" sibTransId="{254ECF83-8A38-46FF-9482-5372BC4A5733}"/>
    <dgm:cxn modelId="{BBBDAA99-97A8-491C-B463-CA6E60F0319F}" srcId="{1B1C9B38-B06C-4738-9D68-9178A4C392EE}" destId="{BA448BB5-4A9C-4A5C-826A-348CF3B07F7E}" srcOrd="1" destOrd="0" parTransId="{01EB527C-38D3-4548-A5DE-3F4AAE9F196D}" sibTransId="{E77BCDA8-36B1-46D5-B3F5-4E38E921A987}"/>
    <dgm:cxn modelId="{E00A88F6-1BB9-433D-9921-1818981CC2F9}" type="presOf" srcId="{1B1C9B38-B06C-4738-9D68-9178A4C392EE}" destId="{2A9B4962-60FC-47E5-9219-85204F162A5B}" srcOrd="0" destOrd="0" presId="urn:microsoft.com/office/officeart/2005/8/layout/hList1"/>
    <dgm:cxn modelId="{1094E4E9-3AC4-4939-923F-7A56BC0C7E09}" type="presOf" srcId="{03186846-9DC3-485D-B724-F0F6202AF52B}" destId="{FA8E2EC2-36CA-4CA3-810B-DBD70935310B}" srcOrd="0" destOrd="3" presId="urn:microsoft.com/office/officeart/2005/8/layout/hList1"/>
    <dgm:cxn modelId="{EA90B42F-2A92-46EC-B53A-7B8112177BF7}" type="presOf" srcId="{ED36722E-EE96-4915-BC0B-DE7F291496BB}" destId="{FA8E2EC2-36CA-4CA3-810B-DBD70935310B}" srcOrd="0" destOrd="2" presId="urn:microsoft.com/office/officeart/2005/8/layout/hList1"/>
    <dgm:cxn modelId="{34EB695D-D72A-4EBF-BE76-50C44013390A}" type="presOf" srcId="{E2163AFA-6AFE-4967-A26B-38A203BD54C3}" destId="{AACDD182-5B7D-4FF2-B45B-B268DD78BEC4}" srcOrd="0" destOrd="0" presId="urn:microsoft.com/office/officeart/2005/8/layout/hList1"/>
    <dgm:cxn modelId="{32C0ABDF-B844-4861-ACE7-2D3CFB62839A}" type="presOf" srcId="{674A16E9-3466-4E2E-BC65-84D601F93371}" destId="{FE7AC65A-F58C-43B0-B373-D68356AB962B}" srcOrd="0" destOrd="1" presId="urn:microsoft.com/office/officeart/2005/8/layout/hList1"/>
    <dgm:cxn modelId="{030D39D3-27BC-4130-9D65-F4CDDEA73CF4}" srcId="{381A8613-E94F-47D0-BDC4-BB4DDFA4166E}" destId="{7ABA8067-F8DF-47A6-B04E-FD7F5AE22C65}" srcOrd="2" destOrd="0" parTransId="{8FE84E90-30EA-4F72-9A19-5C86E0AFB9C6}" sibTransId="{1C1A725F-6045-4EF2-AF83-4C5ACB8C18DC}"/>
    <dgm:cxn modelId="{EAF7D8C5-EC42-4C80-9AF4-42D3CA746E91}" type="presOf" srcId="{D0F41507-9F75-43B0-B58F-8E9383A7EB9C}" destId="{F30CFB57-5975-4A32-BC90-2F1BD85127D3}" srcOrd="0" destOrd="0" presId="urn:microsoft.com/office/officeart/2005/8/layout/hList1"/>
    <dgm:cxn modelId="{BE793516-EE40-4A24-8C99-ED77BECA9204}" srcId="{1B1C9B38-B06C-4738-9D68-9178A4C392EE}" destId="{404753B0-F9BD-4762-87E3-3D44546E74B7}" srcOrd="0" destOrd="0" parTransId="{6515029D-5E32-45EF-A7FE-70A74D8B9F1B}" sibTransId="{1D9B0447-2DF4-4A8D-A221-AAADE9E7216A}"/>
    <dgm:cxn modelId="{93357F68-F447-498F-AA1E-1052E4A193BD}" type="presParOf" srcId="{AACDD182-5B7D-4FF2-B45B-B268DD78BEC4}" destId="{33AFE369-B48C-4183-B435-D35B3D610436}" srcOrd="0" destOrd="0" presId="urn:microsoft.com/office/officeart/2005/8/layout/hList1"/>
    <dgm:cxn modelId="{B6ACE841-81EB-4FFC-9043-042CFBDCD7BF}" type="presParOf" srcId="{33AFE369-B48C-4183-B435-D35B3D610436}" destId="{B2350A48-C7E3-4F4A-842F-CCFF9CD03DF7}" srcOrd="0" destOrd="0" presId="urn:microsoft.com/office/officeart/2005/8/layout/hList1"/>
    <dgm:cxn modelId="{ED5A575B-404C-4CD1-92F7-12960F104EB2}" type="presParOf" srcId="{33AFE369-B48C-4183-B435-D35B3D610436}" destId="{F30CFB57-5975-4A32-BC90-2F1BD85127D3}" srcOrd="1" destOrd="0" presId="urn:microsoft.com/office/officeart/2005/8/layout/hList1"/>
    <dgm:cxn modelId="{2009B450-AF88-4629-A673-F260F1A1B4F7}" type="presParOf" srcId="{AACDD182-5B7D-4FF2-B45B-B268DD78BEC4}" destId="{0FCFD05D-1CCB-4987-9D7B-09D6420AECF9}" srcOrd="1" destOrd="0" presId="urn:microsoft.com/office/officeart/2005/8/layout/hList1"/>
    <dgm:cxn modelId="{E463138C-9B7D-47A0-AC2C-6C9723C3A2CC}" type="presParOf" srcId="{AACDD182-5B7D-4FF2-B45B-B268DD78BEC4}" destId="{DD01E891-8FE7-4F0B-ABDB-9DB181E43B3C}" srcOrd="2" destOrd="0" presId="urn:microsoft.com/office/officeart/2005/8/layout/hList1"/>
    <dgm:cxn modelId="{4B927A59-07D8-4A18-B5D6-3197AEA84F72}" type="presParOf" srcId="{DD01E891-8FE7-4F0B-ABDB-9DB181E43B3C}" destId="{2A9B4962-60FC-47E5-9219-85204F162A5B}" srcOrd="0" destOrd="0" presId="urn:microsoft.com/office/officeart/2005/8/layout/hList1"/>
    <dgm:cxn modelId="{166AEB4F-BE50-406E-BB83-A6CBF3B7622C}" type="presParOf" srcId="{DD01E891-8FE7-4F0B-ABDB-9DB181E43B3C}" destId="{FA8E2EC2-36CA-4CA3-810B-DBD70935310B}" srcOrd="1" destOrd="0" presId="urn:microsoft.com/office/officeart/2005/8/layout/hList1"/>
    <dgm:cxn modelId="{6DBB276E-02FB-48E6-9AF7-D9C6D5476EB1}" type="presParOf" srcId="{AACDD182-5B7D-4FF2-B45B-B268DD78BEC4}" destId="{A9939EC6-3F63-4B4A-9643-B3A69BE39904}" srcOrd="3" destOrd="0" presId="urn:microsoft.com/office/officeart/2005/8/layout/hList1"/>
    <dgm:cxn modelId="{8F78DFE4-35C2-4A88-ABA9-088F21147A3C}" type="presParOf" srcId="{AACDD182-5B7D-4FF2-B45B-B268DD78BEC4}" destId="{CF0EF2EF-7A26-47AF-B4DB-DE9160753204}" srcOrd="4" destOrd="0" presId="urn:microsoft.com/office/officeart/2005/8/layout/hList1"/>
    <dgm:cxn modelId="{85778F8E-2525-43BF-B5A7-30EC228B8EA7}" type="presParOf" srcId="{CF0EF2EF-7A26-47AF-B4DB-DE9160753204}" destId="{7735A40F-8848-49F5-BBB9-958EEF514032}" srcOrd="0" destOrd="0" presId="urn:microsoft.com/office/officeart/2005/8/layout/hList1"/>
    <dgm:cxn modelId="{6220A496-0FA8-4FC3-B8C8-F78D36DA992C}" type="presParOf" srcId="{CF0EF2EF-7A26-47AF-B4DB-DE9160753204}" destId="{FE7AC65A-F58C-43B0-B373-D68356AB962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1583C-37A7-4B27-8211-03AABEF54642}">
      <dsp:nvSpPr>
        <dsp:cNvPr id="0" name=""/>
        <dsp:cNvSpPr/>
      </dsp:nvSpPr>
      <dsp:spPr>
        <a:xfrm>
          <a:off x="98861" y="0"/>
          <a:ext cx="3650396" cy="138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Собственные доходы муниципалитета</a:t>
          </a:r>
          <a:endParaRPr lang="ru-RU" sz="1600" kern="1200" dirty="0"/>
        </a:p>
      </dsp:txBody>
      <dsp:txXfrm>
        <a:off x="139285" y="40424"/>
        <a:ext cx="3569548" cy="1299312"/>
      </dsp:txXfrm>
    </dsp:sp>
    <dsp:sp modelId="{7642417C-8E5A-4070-9621-14785950775D}">
      <dsp:nvSpPr>
        <dsp:cNvPr id="0" name=""/>
        <dsp:cNvSpPr/>
      </dsp:nvSpPr>
      <dsp:spPr>
        <a:xfrm>
          <a:off x="463900" y="1380160"/>
          <a:ext cx="266498" cy="1537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7915"/>
              </a:lnTo>
              <a:lnTo>
                <a:pt x="266498" y="15379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80384-E62A-4867-BFC1-CCE177B61D78}">
      <dsp:nvSpPr>
        <dsp:cNvPr id="0" name=""/>
        <dsp:cNvSpPr/>
      </dsp:nvSpPr>
      <dsp:spPr>
        <a:xfrm>
          <a:off x="730399" y="2395760"/>
          <a:ext cx="3084058" cy="10446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Налоговые доходы</a:t>
          </a:r>
          <a:endParaRPr lang="ru-RU" sz="1600" kern="1200" dirty="0"/>
        </a:p>
      </dsp:txBody>
      <dsp:txXfrm>
        <a:off x="760995" y="2426356"/>
        <a:ext cx="3022866" cy="983437"/>
      </dsp:txXfrm>
    </dsp:sp>
    <dsp:sp modelId="{08B2716C-9663-42DA-A0CE-AAAF063B56E7}">
      <dsp:nvSpPr>
        <dsp:cNvPr id="0" name=""/>
        <dsp:cNvSpPr/>
      </dsp:nvSpPr>
      <dsp:spPr>
        <a:xfrm>
          <a:off x="463900" y="1380160"/>
          <a:ext cx="266498" cy="3039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9870"/>
              </a:lnTo>
              <a:lnTo>
                <a:pt x="266498" y="30398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049E5-181E-4071-81E4-3CC194AB1E49}">
      <dsp:nvSpPr>
        <dsp:cNvPr id="0" name=""/>
        <dsp:cNvSpPr/>
      </dsp:nvSpPr>
      <dsp:spPr>
        <a:xfrm>
          <a:off x="730399" y="3948123"/>
          <a:ext cx="3216280" cy="943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Неналоговые доходы</a:t>
          </a:r>
          <a:endParaRPr lang="ru-RU" sz="1600" kern="1200" dirty="0"/>
        </a:p>
      </dsp:txBody>
      <dsp:txXfrm>
        <a:off x="758042" y="3975766"/>
        <a:ext cx="3160994" cy="888528"/>
      </dsp:txXfrm>
    </dsp:sp>
    <dsp:sp modelId="{56AC385E-1BEB-43E2-8534-485AE04B0330}">
      <dsp:nvSpPr>
        <dsp:cNvPr id="0" name=""/>
        <dsp:cNvSpPr/>
      </dsp:nvSpPr>
      <dsp:spPr>
        <a:xfrm>
          <a:off x="4666182" y="507867"/>
          <a:ext cx="3778872" cy="1301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Безвозмездные поступления</a:t>
          </a:r>
          <a:endParaRPr lang="ru-RU" sz="1600" kern="1200" dirty="0"/>
        </a:p>
      </dsp:txBody>
      <dsp:txXfrm>
        <a:off x="4704305" y="545990"/>
        <a:ext cx="3702626" cy="1225357"/>
      </dsp:txXfrm>
    </dsp:sp>
    <dsp:sp modelId="{3D92F42F-2A1A-4A1A-B7A8-A03C9C8C8E27}">
      <dsp:nvSpPr>
        <dsp:cNvPr id="0" name=""/>
        <dsp:cNvSpPr/>
      </dsp:nvSpPr>
      <dsp:spPr>
        <a:xfrm>
          <a:off x="5044069" y="1809471"/>
          <a:ext cx="377887" cy="1031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713"/>
              </a:lnTo>
              <a:lnTo>
                <a:pt x="377887" y="1031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D583B-0333-4283-B360-0C4AB36CF235}">
      <dsp:nvSpPr>
        <dsp:cNvPr id="0" name=""/>
        <dsp:cNvSpPr/>
      </dsp:nvSpPr>
      <dsp:spPr>
        <a:xfrm>
          <a:off x="5421957" y="2317204"/>
          <a:ext cx="2658635" cy="10479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Субвенции</a:t>
          </a:r>
          <a:endParaRPr lang="ru-RU" sz="1600" kern="1200" dirty="0"/>
        </a:p>
      </dsp:txBody>
      <dsp:txXfrm>
        <a:off x="5452651" y="2347898"/>
        <a:ext cx="2597247" cy="986572"/>
      </dsp:txXfrm>
    </dsp:sp>
    <dsp:sp modelId="{DA39A51F-5CEA-469D-AFDE-7A858DFBE8C2}">
      <dsp:nvSpPr>
        <dsp:cNvPr id="0" name=""/>
        <dsp:cNvSpPr/>
      </dsp:nvSpPr>
      <dsp:spPr>
        <a:xfrm>
          <a:off x="5044069" y="1809471"/>
          <a:ext cx="377887" cy="2531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1596"/>
              </a:lnTo>
              <a:lnTo>
                <a:pt x="377887" y="25315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BBB65-E7A4-4FEB-AE8C-8892588C2715}">
      <dsp:nvSpPr>
        <dsp:cNvPr id="0" name=""/>
        <dsp:cNvSpPr/>
      </dsp:nvSpPr>
      <dsp:spPr>
        <a:xfrm>
          <a:off x="5421957" y="3872897"/>
          <a:ext cx="2978255" cy="9363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Субсидии</a:t>
          </a:r>
          <a:endParaRPr lang="ru-RU" sz="1600" kern="1200" dirty="0"/>
        </a:p>
      </dsp:txBody>
      <dsp:txXfrm>
        <a:off x="5449381" y="3900321"/>
        <a:ext cx="2923407" cy="8814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49CA9-418E-4BE0-A3AC-2B988D78B6FC}">
      <dsp:nvSpPr>
        <dsp:cNvPr id="0" name=""/>
        <dsp:cNvSpPr/>
      </dsp:nvSpPr>
      <dsp:spPr>
        <a:xfrm>
          <a:off x="0" y="677859"/>
          <a:ext cx="799288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85B10-2572-4E14-A2ED-56E4420AFD5F}">
      <dsp:nvSpPr>
        <dsp:cNvPr id="0" name=""/>
        <dsp:cNvSpPr/>
      </dsp:nvSpPr>
      <dsp:spPr>
        <a:xfrm>
          <a:off x="435976" y="130957"/>
          <a:ext cx="5595021" cy="971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РАССМОТРЕНИЕ ДЕЯТЕЛЬНОСТИ   ХОЗЯЙСТВУЮЩИХ СУБЪЕКТОВ, ИМЕЮЩИХ  ЗАДОЛЖЕННОСТЬ ПО  ПЕРЕЧИСЛЕНИЮ НАЛОГОВ В БЮДЖЕТ РАЙОНА</a:t>
          </a:r>
          <a:endParaRPr lang="ru-RU" sz="1600" i="1" kern="1200" dirty="0"/>
        </a:p>
      </dsp:txBody>
      <dsp:txXfrm>
        <a:off x="483408" y="178389"/>
        <a:ext cx="5500157" cy="876786"/>
      </dsp:txXfrm>
    </dsp:sp>
    <dsp:sp modelId="{6D319C64-82A2-4E68-917F-A24825E753CD}">
      <dsp:nvSpPr>
        <dsp:cNvPr id="0" name=""/>
        <dsp:cNvSpPr/>
      </dsp:nvSpPr>
      <dsp:spPr>
        <a:xfrm>
          <a:off x="0" y="2113782"/>
          <a:ext cx="799288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AC81E-1999-4FF5-AF06-054793EE072F}">
      <dsp:nvSpPr>
        <dsp:cNvPr id="0" name=""/>
        <dsp:cNvSpPr/>
      </dsp:nvSpPr>
      <dsp:spPr>
        <a:xfrm>
          <a:off x="399644" y="1442859"/>
          <a:ext cx="5636704" cy="10399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ПРОВЕДЕНИЕ МЕРОПРИЯТИЙ, НАПРАВЛЕННЫХ НА СНИЖЕНИЕ НЕДОИМКИ ПО НАЛОГОВЫМ И НЕНАЛОГОВЫМ ПЛАТЕЖАМ</a:t>
          </a:r>
          <a:endParaRPr lang="ru-RU" sz="1600" i="1" kern="1200" dirty="0"/>
        </a:p>
      </dsp:txBody>
      <dsp:txXfrm>
        <a:off x="450409" y="1493624"/>
        <a:ext cx="5535174" cy="938393"/>
      </dsp:txXfrm>
    </dsp:sp>
    <dsp:sp modelId="{396A2AE3-0B83-4A00-8654-5394943B3994}">
      <dsp:nvSpPr>
        <dsp:cNvPr id="0" name=""/>
        <dsp:cNvSpPr/>
      </dsp:nvSpPr>
      <dsp:spPr>
        <a:xfrm>
          <a:off x="0" y="3876271"/>
          <a:ext cx="7992888" cy="3033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49ACA-7E25-4E06-B2EF-E5A49E811F15}">
      <dsp:nvSpPr>
        <dsp:cNvPr id="0" name=""/>
        <dsp:cNvSpPr/>
      </dsp:nvSpPr>
      <dsp:spPr>
        <a:xfrm>
          <a:off x="399644" y="2878782"/>
          <a:ext cx="5454138" cy="1366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ПОВЫШЕНИЕ КАЧЕСТВА АДМИНИСТРИРОВАНИЯ ДОХОДНЫХ ИСТОЧНИКОВ, ПОВЫШЕНИЕ ОТВЕСТВЕННОСТИ ГЛДАВНЫХ АДМИНИСТРАТОРОВ ДОХОДОВ ЗА ВЫПОЛНЕНИЕ ПРОГНОЗНЫХ ПОКАЗАТЕЛЕЙ</a:t>
          </a:r>
          <a:endParaRPr lang="ru-RU" sz="1600" i="1" kern="1200" dirty="0"/>
        </a:p>
      </dsp:txBody>
      <dsp:txXfrm>
        <a:off x="466350" y="2945488"/>
        <a:ext cx="5320726" cy="12330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14790-D4E8-42C3-AA5D-85B8CF80A5D3}">
      <dsp:nvSpPr>
        <dsp:cNvPr id="0" name=""/>
        <dsp:cNvSpPr/>
      </dsp:nvSpPr>
      <dsp:spPr>
        <a:xfrm>
          <a:off x="891" y="280808"/>
          <a:ext cx="2537779" cy="1903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Налог на доходы физических лиц  тыс.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2017 год        75 380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2018 год        72 876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2019 год        73 736</a:t>
          </a:r>
          <a:endParaRPr lang="ru-RU" sz="1600" kern="1200" dirty="0"/>
        </a:p>
      </dsp:txBody>
      <dsp:txXfrm>
        <a:off x="891" y="280808"/>
        <a:ext cx="2537779" cy="1903338"/>
      </dsp:txXfrm>
    </dsp:sp>
    <dsp:sp modelId="{63C3740E-621D-4B4D-BFC0-23CA7E74B734}">
      <dsp:nvSpPr>
        <dsp:cNvPr id="0" name=""/>
        <dsp:cNvSpPr/>
      </dsp:nvSpPr>
      <dsp:spPr>
        <a:xfrm>
          <a:off x="2810256" y="280808"/>
          <a:ext cx="2537779" cy="1903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Налоги на совокупный доход тыс. рублей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2017 год          12 884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2018 год          12 884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2019 год          12 884</a:t>
          </a:r>
          <a:endParaRPr lang="ru-RU" sz="1600" kern="1200" dirty="0"/>
        </a:p>
      </dsp:txBody>
      <dsp:txXfrm>
        <a:off x="2810256" y="280808"/>
        <a:ext cx="2537779" cy="1903338"/>
      </dsp:txXfrm>
    </dsp:sp>
    <dsp:sp modelId="{3AF04F0B-1010-4A4A-92C9-1C4D76FA282F}">
      <dsp:nvSpPr>
        <dsp:cNvPr id="0" name=""/>
        <dsp:cNvSpPr/>
      </dsp:nvSpPr>
      <dsp:spPr>
        <a:xfrm>
          <a:off x="5619621" y="242066"/>
          <a:ext cx="2681095" cy="1980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Государственная пошлина тыс. рублей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2017 год             3 270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2018 год             2 920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2019 год             2 920</a:t>
          </a:r>
          <a:endParaRPr lang="ru-RU" sz="1600" kern="1200" dirty="0"/>
        </a:p>
      </dsp:txBody>
      <dsp:txXfrm>
        <a:off x="5619621" y="242066"/>
        <a:ext cx="2681095" cy="1980821"/>
      </dsp:txXfrm>
    </dsp:sp>
    <dsp:sp modelId="{D8590E0E-7E89-4D03-963F-8E2E22F5A67C}">
      <dsp:nvSpPr>
        <dsp:cNvPr id="0" name=""/>
        <dsp:cNvSpPr/>
      </dsp:nvSpPr>
      <dsp:spPr>
        <a:xfrm>
          <a:off x="966976" y="2425839"/>
          <a:ext cx="2880004" cy="2160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Доходы от использования муниципального имущества тыс. рублей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2017 год                4 500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2018 год                4 500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2019 год                4 500   </a:t>
          </a:r>
          <a:endParaRPr lang="ru-RU" sz="1600" kern="1200" dirty="0"/>
        </a:p>
      </dsp:txBody>
      <dsp:txXfrm>
        <a:off x="966976" y="2425839"/>
        <a:ext cx="2880004" cy="2160003"/>
      </dsp:txXfrm>
    </dsp:sp>
    <dsp:sp modelId="{F1E3D209-8C93-4D04-8CEF-9E73F0341E15}">
      <dsp:nvSpPr>
        <dsp:cNvPr id="0" name=""/>
        <dsp:cNvSpPr/>
      </dsp:nvSpPr>
      <dsp:spPr>
        <a:xfrm>
          <a:off x="4129973" y="2454078"/>
          <a:ext cx="2880004" cy="2134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Прочие неналоговые доходы, тыс. рублей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2017 год          2 919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2018 год          2 673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2019 год          2 678</a:t>
          </a:r>
          <a:endParaRPr lang="ru-RU" sz="1600" kern="1200" dirty="0"/>
        </a:p>
      </dsp:txBody>
      <dsp:txXfrm>
        <a:off x="4129973" y="2454078"/>
        <a:ext cx="2880004" cy="21345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09C9-9C06-4B69-BB57-1CD36CA91CA9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дотации</a:t>
          </a:r>
          <a:endParaRPr lang="ru-RU" sz="1600" kern="1200" dirty="0"/>
        </a:p>
      </dsp:txBody>
      <dsp:txXfrm rot="-5400000">
        <a:off x="1" y="573596"/>
        <a:ext cx="1146297" cy="491270"/>
      </dsp:txXfrm>
    </dsp:sp>
    <dsp:sp modelId="{654F19B1-EF29-4D3C-91D9-45C063A147D3}">
      <dsp:nvSpPr>
        <dsp:cNvPr id="0" name=""/>
        <dsp:cNvSpPr/>
      </dsp:nvSpPr>
      <dsp:spPr>
        <a:xfrm rot="5400000">
          <a:off x="4155739" y="-3009441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2017 год        45 470 тыс. рублей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2018 год        38 266  тыс. рублей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2019 год        38 444  тыс. рублей</a:t>
          </a:r>
          <a:endParaRPr lang="ru-RU" sz="2000" kern="1200" dirty="0"/>
        </a:p>
      </dsp:txBody>
      <dsp:txXfrm rot="-5400000">
        <a:off x="1146298" y="51961"/>
        <a:ext cx="7031341" cy="960496"/>
      </dsp:txXfrm>
    </dsp:sp>
    <dsp:sp modelId="{ACC77EB8-880E-444D-8E1D-12317C4754D9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субсидии</a:t>
          </a:r>
          <a:endParaRPr lang="ru-RU" sz="1600" kern="1200" dirty="0"/>
        </a:p>
      </dsp:txBody>
      <dsp:txXfrm rot="-5400000">
        <a:off x="1" y="2017346"/>
        <a:ext cx="1146297" cy="491270"/>
      </dsp:txXfrm>
    </dsp:sp>
    <dsp:sp modelId="{1FB04D9A-E46F-44DA-9D31-FDFE7E84AE17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2017 год         39 080 тыс. рублей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2018 год         25 304  тыс. рублей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2019 год         25 128  тыс. рублей</a:t>
          </a:r>
          <a:endParaRPr lang="ru-RU" sz="2000" kern="1200" dirty="0"/>
        </a:p>
      </dsp:txBody>
      <dsp:txXfrm rot="-5400000">
        <a:off x="1146298" y="1496158"/>
        <a:ext cx="7031341" cy="960496"/>
      </dsp:txXfrm>
    </dsp:sp>
    <dsp:sp modelId="{1A6D4E12-E0F9-4B00-A810-192E2E513246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субвенции</a:t>
          </a:r>
          <a:endParaRPr lang="ru-RU" sz="1600" kern="1200" dirty="0"/>
        </a:p>
      </dsp:txBody>
      <dsp:txXfrm rot="-5400000">
        <a:off x="1" y="3461096"/>
        <a:ext cx="1146297" cy="491270"/>
      </dsp:txXfrm>
    </dsp:sp>
    <dsp:sp modelId="{C7307877-9E05-4F44-9174-9B2DCDC6C133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2017 год         531 557  тыс. рублей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2018 год         530 596 тыс. рублей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2019 год         504 076 тыс. рублей</a:t>
          </a:r>
          <a:endParaRPr lang="ru-RU" sz="20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48781-5882-42BE-814C-6798E1422EFB}">
      <dsp:nvSpPr>
        <dsp:cNvPr id="0" name=""/>
        <dsp:cNvSpPr/>
      </dsp:nvSpPr>
      <dsp:spPr>
        <a:xfrm>
          <a:off x="0" y="0"/>
          <a:ext cx="7920880" cy="3503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Источники финансирования дефицита бюджета</a:t>
          </a:r>
          <a:endParaRPr lang="ru-RU" sz="1600" kern="1200" dirty="0"/>
        </a:p>
      </dsp:txBody>
      <dsp:txXfrm>
        <a:off x="0" y="0"/>
        <a:ext cx="7920880" cy="350371"/>
      </dsp:txXfrm>
    </dsp:sp>
    <dsp:sp modelId="{3D74ADD2-E58D-4849-A627-99A352E6B9ED}">
      <dsp:nvSpPr>
        <dsp:cNvPr id="0" name=""/>
        <dsp:cNvSpPr/>
      </dsp:nvSpPr>
      <dsp:spPr>
        <a:xfrm>
          <a:off x="3867" y="350371"/>
          <a:ext cx="2637714" cy="73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Бюджетные кредиты</a:t>
          </a:r>
          <a:r>
            <a:rPr lang="ru-RU" sz="1400" kern="1200" dirty="0" smtClean="0"/>
            <a:t>, полученные от бюджетов других уровней бюджетной системы РФ</a:t>
          </a:r>
          <a:endParaRPr lang="ru-RU" sz="1400" kern="1200" dirty="0"/>
        </a:p>
      </dsp:txBody>
      <dsp:txXfrm>
        <a:off x="3867" y="350371"/>
        <a:ext cx="2637714" cy="735779"/>
      </dsp:txXfrm>
    </dsp:sp>
    <dsp:sp modelId="{692D4BBB-3CAE-47B9-BE92-5A618371A54D}">
      <dsp:nvSpPr>
        <dsp:cNvPr id="0" name=""/>
        <dsp:cNvSpPr/>
      </dsp:nvSpPr>
      <dsp:spPr>
        <a:xfrm>
          <a:off x="2641582" y="350371"/>
          <a:ext cx="2637714" cy="73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Кредиты,</a:t>
          </a:r>
          <a:r>
            <a:rPr lang="ru-RU" sz="1400" kern="1200" dirty="0" smtClean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полученные от кредитных организаций</a:t>
          </a:r>
          <a:endParaRPr lang="ru-RU" sz="1400" kern="1200" dirty="0"/>
        </a:p>
      </dsp:txBody>
      <dsp:txXfrm>
        <a:off x="2641582" y="350371"/>
        <a:ext cx="2637714" cy="735779"/>
      </dsp:txXfrm>
    </dsp:sp>
    <dsp:sp modelId="{9DFABABC-B592-4DEB-945C-F93A7846573A}">
      <dsp:nvSpPr>
        <dsp:cNvPr id="0" name=""/>
        <dsp:cNvSpPr/>
      </dsp:nvSpPr>
      <dsp:spPr>
        <a:xfrm>
          <a:off x="5279297" y="350371"/>
          <a:ext cx="2637714" cy="73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Изменение остатков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средств по учету средств местного бюджета</a:t>
          </a:r>
          <a:endParaRPr lang="ru-RU" sz="1400" kern="1200" dirty="0"/>
        </a:p>
      </dsp:txBody>
      <dsp:txXfrm>
        <a:off x="5279297" y="350371"/>
        <a:ext cx="2637714" cy="735779"/>
      </dsp:txXfrm>
    </dsp:sp>
    <dsp:sp modelId="{F6BBFBB9-CCE8-4771-96C0-E1BD5E706945}">
      <dsp:nvSpPr>
        <dsp:cNvPr id="0" name=""/>
        <dsp:cNvSpPr/>
      </dsp:nvSpPr>
      <dsp:spPr>
        <a:xfrm>
          <a:off x="0" y="1086150"/>
          <a:ext cx="7920880" cy="8175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50A48-C7E3-4F4A-842F-CCFF9CD03DF7}">
      <dsp:nvSpPr>
        <dsp:cNvPr id="0" name=""/>
        <dsp:cNvSpPr/>
      </dsp:nvSpPr>
      <dsp:spPr>
        <a:xfrm>
          <a:off x="2613" y="379071"/>
          <a:ext cx="2548184" cy="10192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Стратегическая задача: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Социальное развитие</a:t>
          </a:r>
          <a:endParaRPr lang="ru-RU" sz="1400" kern="1200" dirty="0"/>
        </a:p>
      </dsp:txBody>
      <dsp:txXfrm>
        <a:off x="2613" y="379071"/>
        <a:ext cx="2548184" cy="1019273"/>
      </dsp:txXfrm>
    </dsp:sp>
    <dsp:sp modelId="{F30CFB57-5975-4A32-BC90-2F1BD85127D3}">
      <dsp:nvSpPr>
        <dsp:cNvPr id="0" name=""/>
        <dsp:cNvSpPr/>
      </dsp:nvSpPr>
      <dsp:spPr>
        <a:xfrm>
          <a:off x="2613" y="1398345"/>
          <a:ext cx="2548184" cy="311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доступности качественного образования, обеспечение его соответствия потребностям социально-экономического развития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Развитие культурного потенциала личности и общества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Формирование здорового образа жизни населения, развитие физической культуры и спорта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Обеспечение успешной социализации и эффективной самореализации молодежи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эффективности по социальной защите населения</a:t>
          </a:r>
          <a:endParaRPr lang="ru-RU" sz="12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2613" y="1398345"/>
        <a:ext cx="2548184" cy="3119126"/>
      </dsp:txXfrm>
    </dsp:sp>
    <dsp:sp modelId="{2A9B4962-60FC-47E5-9219-85204F162A5B}">
      <dsp:nvSpPr>
        <dsp:cNvPr id="0" name=""/>
        <dsp:cNvSpPr/>
      </dsp:nvSpPr>
      <dsp:spPr>
        <a:xfrm>
          <a:off x="2907543" y="379071"/>
          <a:ext cx="2548184" cy="10192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Стратегическая задача: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Развитие инфраструктуры и обеспечение  условий жизнедеятельности</a:t>
          </a:r>
          <a:endParaRPr lang="ru-RU" sz="1400" kern="1200" dirty="0"/>
        </a:p>
      </dsp:txBody>
      <dsp:txXfrm>
        <a:off x="2907543" y="379071"/>
        <a:ext cx="2548184" cy="1019273"/>
      </dsp:txXfrm>
    </dsp:sp>
    <dsp:sp modelId="{FA8E2EC2-36CA-4CA3-810B-DBD70935310B}">
      <dsp:nvSpPr>
        <dsp:cNvPr id="0" name=""/>
        <dsp:cNvSpPr/>
      </dsp:nvSpPr>
      <dsp:spPr>
        <a:xfrm>
          <a:off x="2907543" y="1398345"/>
          <a:ext cx="2548184" cy="311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качества предоставляемых коммунальных услуг, модернизация и реформирование коммунальной инфраструктуры социальной сферы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безопасности дорожного движения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Сохранение и защита окружающей среды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Обеспечение комплексных мер противодействия чрезвычайным ситуациям природного и техногенного характера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Укрепление общественной безопасности и снижение уровня преступности</a:t>
          </a:r>
          <a:endParaRPr lang="ru-RU" sz="1200" kern="1200" dirty="0"/>
        </a:p>
      </dsp:txBody>
      <dsp:txXfrm>
        <a:off x="2907543" y="1398345"/>
        <a:ext cx="2548184" cy="3119126"/>
      </dsp:txXfrm>
    </dsp:sp>
    <dsp:sp modelId="{7735A40F-8848-49F5-BBB9-958EEF514032}">
      <dsp:nvSpPr>
        <dsp:cNvPr id="0" name=""/>
        <dsp:cNvSpPr/>
      </dsp:nvSpPr>
      <dsp:spPr>
        <a:xfrm>
          <a:off x="5812474" y="379071"/>
          <a:ext cx="2548184" cy="10192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Стратегическая задача: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Обеспечение экономического роста</a:t>
          </a:r>
          <a:endParaRPr lang="ru-RU" sz="1400" kern="1200" dirty="0"/>
        </a:p>
      </dsp:txBody>
      <dsp:txXfrm>
        <a:off x="5812474" y="379071"/>
        <a:ext cx="2548184" cy="1019273"/>
      </dsp:txXfrm>
    </dsp:sp>
    <dsp:sp modelId="{FE7AC65A-F58C-43B0-B373-D68356AB962B}">
      <dsp:nvSpPr>
        <dsp:cNvPr id="0" name=""/>
        <dsp:cNvSpPr/>
      </dsp:nvSpPr>
      <dsp:spPr>
        <a:xfrm>
          <a:off x="5812474" y="1398345"/>
          <a:ext cx="2548184" cy="311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эффективности поддержки приоритетных отраслей экономики</a:t>
          </a:r>
          <a:endParaRPr lang="ru-RU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Повышение эффективности механизмов управления социально-экономическим развитием муниципального образования "</a:t>
          </a:r>
          <a:r>
            <a:rPr lang="ru-RU" sz="1200" kern="1200" dirty="0" err="1" smtClean="0"/>
            <a:t>Эхирит-Булагатский</a:t>
          </a:r>
          <a:r>
            <a:rPr lang="ru-RU" sz="1200" kern="1200" dirty="0" smtClean="0"/>
            <a:t> район"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812474" y="1398345"/>
        <a:ext cx="2548184" cy="3119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CBE46-DD03-4CB9-A003-22FD222B03CB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56718-3BA6-44C3-BA6F-5A265595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70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6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26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3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9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4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8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5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6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7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0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юджет 2017 года\бюджет для граждан 2017-2019\connector2.ph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960440" cy="369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4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бюджет 2017 года\бюджет для граждан 2017-2019\NB17_Slide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15" y="1340768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980728"/>
            <a:ext cx="64807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Основные показатели развития экономики района в соответствии  с прогнозом социально-экономического развития на очередной год и плановый период </a:t>
            </a:r>
          </a:p>
        </p:txBody>
      </p:sp>
    </p:spTree>
    <p:extLst>
      <p:ext uri="{BB962C8B-B14F-4D97-AF65-F5344CB8AC3E}">
        <p14:creationId xmlns:p14="http://schemas.microsoft.com/office/powerpoint/2010/main" val="75852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908720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В  </a:t>
            </a:r>
            <a:r>
              <a:rPr lang="ru-RU" sz="2000" dirty="0"/>
              <a:t>целях  определения  тенденций  социально-экономического развития  района на среднесрочную перспективу постановлением  Мэра </a:t>
            </a:r>
            <a:r>
              <a:rPr lang="ru-RU" sz="2000" dirty="0" smtClean="0"/>
              <a:t>муниципального образования  </a:t>
            </a:r>
            <a:r>
              <a:rPr lang="ru-RU" sz="2000" dirty="0"/>
              <a:t>«</a:t>
            </a:r>
            <a:r>
              <a:rPr lang="ru-RU" sz="2000" dirty="0" err="1"/>
              <a:t>Эхирит-Булагатский</a:t>
            </a:r>
            <a:r>
              <a:rPr lang="ru-RU" sz="2000" dirty="0"/>
              <a:t> район»  от 21  ноября 2016 года № 472 одобрен Прогноз социально-экономического развития МО «</a:t>
            </a:r>
            <a:r>
              <a:rPr lang="ru-RU" sz="2000" dirty="0" err="1"/>
              <a:t>Эхирит-Булагатский</a:t>
            </a:r>
            <a:r>
              <a:rPr lang="ru-RU" sz="2000" dirty="0"/>
              <a:t> район» на 2017 год и плановый период 2018-2019 годов. </a:t>
            </a:r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Прогноз </a:t>
            </a:r>
            <a:r>
              <a:rPr lang="ru-RU" sz="2000" dirty="0"/>
              <a:t>сформирован в соответствии с материалами министерства экономического развития Иркутской области и основан на сценарных условиях функционирования экономики страны, данных  Территориального органа федеральной службы государственной статистики Иркутской области (</a:t>
            </a:r>
            <a:r>
              <a:rPr lang="ru-RU" sz="2000" dirty="0" err="1"/>
              <a:t>Иркутскстат</a:t>
            </a:r>
            <a:r>
              <a:rPr lang="ru-RU" sz="2000" dirty="0"/>
              <a:t>), а также информации о финансово-хозяйственной деятельности, представленной предприятиями </a:t>
            </a:r>
            <a:r>
              <a:rPr lang="ru-RU" sz="2000" dirty="0" err="1"/>
              <a:t>Эхирит-Булагатского</a:t>
            </a:r>
            <a:r>
              <a:rPr lang="ru-RU" sz="2000" dirty="0"/>
              <a:t> района.</a:t>
            </a:r>
          </a:p>
        </p:txBody>
      </p:sp>
    </p:spTree>
    <p:extLst>
      <p:ext uri="{BB962C8B-B14F-4D97-AF65-F5344CB8AC3E}">
        <p14:creationId xmlns:p14="http://schemas.microsoft.com/office/powerpoint/2010/main" val="44693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303" y="188640"/>
            <a:ext cx="8993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Муниципальный район представлен 13 сельскими поселениями,  общая площадь земель муниципального образования 515318 га.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4" y="1052736"/>
            <a:ext cx="3152381" cy="37428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10986" y="1052736"/>
            <a:ext cx="5825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территории муниципального образования </a:t>
            </a:r>
            <a:r>
              <a:rPr lang="ru-RU" dirty="0" err="1"/>
              <a:t>Эхирит-Булагатский</a:t>
            </a:r>
            <a:r>
              <a:rPr lang="ru-RU" dirty="0"/>
              <a:t> район по данным Отдела государственной статистики </a:t>
            </a:r>
            <a:r>
              <a:rPr lang="ru-RU" dirty="0" err="1"/>
              <a:t>п.Усть</a:t>
            </a:r>
            <a:r>
              <a:rPr lang="ru-RU" dirty="0"/>
              <a:t>-Ордынский на 1.01.2016г. проживает </a:t>
            </a:r>
            <a:r>
              <a:rPr lang="ru-RU" dirty="0" smtClean="0"/>
              <a:t>29 492 </a:t>
            </a:r>
            <a:r>
              <a:rPr lang="ru-RU" dirty="0"/>
              <a:t>человека, в том числе по сельским поселениям: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82827"/>
              </p:ext>
            </p:extLst>
          </p:nvPr>
        </p:nvGraphicFramePr>
        <p:xfrm>
          <a:off x="3923928" y="2397297"/>
          <a:ext cx="4104456" cy="3751368"/>
        </p:xfrm>
        <a:graphic>
          <a:graphicData uri="http://schemas.openxmlformats.org/drawingml/2006/table">
            <a:tbl>
              <a:tblPr/>
              <a:tblGrid>
                <a:gridCol w="2580794">
                  <a:extLst>
                    <a:ext uri="{9D8B030D-6E8A-4147-A177-3AD203B41FA5}">
                      <a16:colId xmlns="" xmlns:a16="http://schemas.microsoft.com/office/drawing/2014/main" val="3394001855"/>
                    </a:ext>
                  </a:extLst>
                </a:gridCol>
                <a:gridCol w="1523662">
                  <a:extLst>
                    <a:ext uri="{9D8B030D-6E8A-4147-A177-3AD203B41FA5}">
                      <a16:colId xmlns="" xmlns:a16="http://schemas.microsoft.com/office/drawing/2014/main" val="2444812351"/>
                    </a:ext>
                  </a:extLst>
                </a:gridCol>
              </a:tblGrid>
              <a:tr h="4576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3864418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Алужинское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84040979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"Ахинское"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47694842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"Гаханское"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983383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"Захальское"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7747820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"Капсальское"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0458688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"Корсукское"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6773713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"Кулункунское"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2428831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"Ново-Николаевское"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93544341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"Олойское"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13713616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"Тугутуйское"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0893692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"Харазаргайское"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2272965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"Харатское"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8387956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"Усть-Ордынское"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83240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141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3190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6218" y="1166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показатели социально-экономического развития </a:t>
            </a:r>
            <a:endParaRPr lang="ru-RU" sz="2400" dirty="0" smtClean="0"/>
          </a:p>
          <a:p>
            <a:pPr algn="ctr"/>
            <a:r>
              <a:rPr lang="ru-RU" sz="2400" dirty="0" smtClean="0"/>
              <a:t>МО </a:t>
            </a:r>
            <a:r>
              <a:rPr lang="ru-RU" sz="2400" dirty="0"/>
              <a:t>"</a:t>
            </a:r>
            <a:r>
              <a:rPr lang="ru-RU" sz="2400" dirty="0" err="1"/>
              <a:t>Эхирит-Булагатский</a:t>
            </a:r>
            <a:r>
              <a:rPr lang="ru-RU" sz="2400" dirty="0"/>
              <a:t> район"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264523"/>
              </p:ext>
            </p:extLst>
          </p:nvPr>
        </p:nvGraphicFramePr>
        <p:xfrm>
          <a:off x="467544" y="1493126"/>
          <a:ext cx="7992889" cy="1143000"/>
        </p:xfrm>
        <a:graphic>
          <a:graphicData uri="http://schemas.openxmlformats.org/drawingml/2006/table">
            <a:tbl>
              <a:tblPr/>
              <a:tblGrid>
                <a:gridCol w="3944089">
                  <a:extLst>
                    <a:ext uri="{9D8B030D-6E8A-4147-A177-3AD203B41FA5}">
                      <a16:colId xmlns="" xmlns:a16="http://schemas.microsoft.com/office/drawing/2014/main" val="2221323288"/>
                    </a:ext>
                  </a:extLst>
                </a:gridCol>
                <a:gridCol w="744607">
                  <a:extLst>
                    <a:ext uri="{9D8B030D-6E8A-4147-A177-3AD203B41FA5}">
                      <a16:colId xmlns="" xmlns:a16="http://schemas.microsoft.com/office/drawing/2014/main" val="1255174824"/>
                    </a:ext>
                  </a:extLst>
                </a:gridCol>
                <a:gridCol w="744607">
                  <a:extLst>
                    <a:ext uri="{9D8B030D-6E8A-4147-A177-3AD203B41FA5}">
                      <a16:colId xmlns="" xmlns:a16="http://schemas.microsoft.com/office/drawing/2014/main" val="3282857211"/>
                    </a:ext>
                  </a:extLst>
                </a:gridCol>
                <a:gridCol w="884221">
                  <a:extLst>
                    <a:ext uri="{9D8B030D-6E8A-4147-A177-3AD203B41FA5}">
                      <a16:colId xmlns="" xmlns:a16="http://schemas.microsoft.com/office/drawing/2014/main" val="6245248"/>
                    </a:ext>
                  </a:extLst>
                </a:gridCol>
                <a:gridCol w="822170">
                  <a:extLst>
                    <a:ext uri="{9D8B030D-6E8A-4147-A177-3AD203B41FA5}">
                      <a16:colId xmlns="" xmlns:a16="http://schemas.microsoft.com/office/drawing/2014/main" val="3502526389"/>
                    </a:ext>
                  </a:extLst>
                </a:gridCol>
                <a:gridCol w="853195">
                  <a:extLst>
                    <a:ext uri="{9D8B030D-6E8A-4147-A177-3AD203B41FA5}">
                      <a16:colId xmlns="" xmlns:a16="http://schemas.microsoft.com/office/drawing/2014/main" val="15007117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 год (факт)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 год (оценка)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40111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Численность населения,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3907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Численность трудоспособного населения,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26485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Среднесписочная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численность работающих,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36977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Зарегистрированные безработные граждане,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206747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140408"/>
              </p:ext>
            </p:extLst>
          </p:nvPr>
        </p:nvGraphicFramePr>
        <p:xfrm>
          <a:off x="384455" y="3421101"/>
          <a:ext cx="7992889" cy="916305"/>
        </p:xfrm>
        <a:graphic>
          <a:graphicData uri="http://schemas.openxmlformats.org/drawingml/2006/table">
            <a:tbl>
              <a:tblPr/>
              <a:tblGrid>
                <a:gridCol w="3944090">
                  <a:extLst>
                    <a:ext uri="{9D8B030D-6E8A-4147-A177-3AD203B41FA5}">
                      <a16:colId xmlns="" xmlns:a16="http://schemas.microsoft.com/office/drawing/2014/main" val="4240002216"/>
                    </a:ext>
                  </a:extLst>
                </a:gridCol>
                <a:gridCol w="744606">
                  <a:extLst>
                    <a:ext uri="{9D8B030D-6E8A-4147-A177-3AD203B41FA5}">
                      <a16:colId xmlns="" xmlns:a16="http://schemas.microsoft.com/office/drawing/2014/main" val="4132518514"/>
                    </a:ext>
                  </a:extLst>
                </a:gridCol>
                <a:gridCol w="744606">
                  <a:extLst>
                    <a:ext uri="{9D8B030D-6E8A-4147-A177-3AD203B41FA5}">
                      <a16:colId xmlns="" xmlns:a16="http://schemas.microsoft.com/office/drawing/2014/main" val="764924710"/>
                    </a:ext>
                  </a:extLst>
                </a:gridCol>
                <a:gridCol w="884221">
                  <a:extLst>
                    <a:ext uri="{9D8B030D-6E8A-4147-A177-3AD203B41FA5}">
                      <a16:colId xmlns="" xmlns:a16="http://schemas.microsoft.com/office/drawing/2014/main" val="749860398"/>
                    </a:ext>
                  </a:extLst>
                </a:gridCol>
                <a:gridCol w="822170">
                  <a:extLst>
                    <a:ext uri="{9D8B030D-6E8A-4147-A177-3AD203B41FA5}">
                      <a16:colId xmlns="" xmlns:a16="http://schemas.microsoft.com/office/drawing/2014/main" val="3172576096"/>
                    </a:ext>
                  </a:extLst>
                </a:gridCol>
                <a:gridCol w="853196">
                  <a:extLst>
                    <a:ext uri="{9D8B030D-6E8A-4147-A177-3AD203B41FA5}">
                      <a16:colId xmlns="" xmlns:a16="http://schemas.microsoft.com/office/drawing/2014/main" val="943901498"/>
                    </a:ext>
                  </a:extLst>
                </a:gridCol>
              </a:tblGrid>
              <a:tr h="30717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 год (факт)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 год (оценка)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год (прогноз)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333371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Среднемесячная заработная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плата,руб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25488,80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25813,70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26450,10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26814,30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27120,30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92913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Прожиточный минимум, руб. в месяц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661655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Средний размер трудовой пенсии, руб.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9083,27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10642,46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11174,58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11733,31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12319,97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253233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0275" y="2650602"/>
            <a:ext cx="7887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 оценке 2016 года, из общей численности населения 49 % приходится на трудоспособное.57%  трудоспособного населения по данным Баланса трудовых ресурсов официально трудоустроены и работают на территории района. Официально </a:t>
            </a:r>
            <a:r>
              <a:rPr lang="ru-RU" sz="1200" dirty="0" smtClean="0"/>
              <a:t>зарегистрировано </a:t>
            </a:r>
            <a:r>
              <a:rPr lang="ru-RU" sz="1200" dirty="0"/>
              <a:t>в качестве безработных 5 % от численности трудоспособного </a:t>
            </a:r>
            <a:r>
              <a:rPr lang="ru-RU" sz="1200" dirty="0" smtClean="0"/>
              <a:t>населения.</a:t>
            </a:r>
            <a:endParaRPr lang="ru-RU" sz="1200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523560"/>
              </p:ext>
            </p:extLst>
          </p:nvPr>
        </p:nvGraphicFramePr>
        <p:xfrm>
          <a:off x="611559" y="4653136"/>
          <a:ext cx="7848873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88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218" y="1166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показатели социально-экономического развития </a:t>
            </a:r>
            <a:endParaRPr lang="ru-RU" sz="2400" dirty="0" smtClean="0"/>
          </a:p>
          <a:p>
            <a:pPr algn="ctr"/>
            <a:r>
              <a:rPr lang="ru-RU" sz="2400" dirty="0" smtClean="0"/>
              <a:t>МО </a:t>
            </a:r>
            <a:r>
              <a:rPr lang="ru-RU" sz="2400" dirty="0"/>
              <a:t>"</a:t>
            </a:r>
            <a:r>
              <a:rPr lang="ru-RU" sz="2400" dirty="0" err="1"/>
              <a:t>Эхирит-Булагатский</a:t>
            </a:r>
            <a:r>
              <a:rPr lang="ru-RU" sz="2400" dirty="0"/>
              <a:t> район"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79782"/>
            <a:ext cx="53285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Структура  отраслей экономики МО "</a:t>
            </a:r>
            <a:r>
              <a:rPr lang="ru-RU" sz="1200" dirty="0" err="1"/>
              <a:t>Эхирит-Булагатский</a:t>
            </a:r>
            <a:r>
              <a:rPr lang="ru-RU" sz="1200" dirty="0"/>
              <a:t> </a:t>
            </a:r>
            <a:r>
              <a:rPr lang="ru-RU" sz="1200" dirty="0" smtClean="0"/>
              <a:t>район« в  </a:t>
            </a:r>
            <a:r>
              <a:rPr lang="ru-RU" sz="1200" dirty="0"/>
              <a:t>2016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781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Основную долю в экономике муниципального района составляют сельское </a:t>
            </a:r>
            <a:r>
              <a:rPr lang="ru-RU" dirty="0" smtClean="0"/>
              <a:t>хозяйство </a:t>
            </a:r>
            <a:r>
              <a:rPr lang="ru-RU" dirty="0"/>
              <a:t>и производство пищевых продуктов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145374"/>
              </p:ext>
            </p:extLst>
          </p:nvPr>
        </p:nvGraphicFramePr>
        <p:xfrm>
          <a:off x="5766078" y="2132857"/>
          <a:ext cx="3162300" cy="4332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07381"/>
              </p:ext>
            </p:extLst>
          </p:nvPr>
        </p:nvGraphicFramePr>
        <p:xfrm>
          <a:off x="467544" y="2474666"/>
          <a:ext cx="5058246" cy="3434279"/>
        </p:xfrm>
        <a:graphic>
          <a:graphicData uri="http://schemas.openxmlformats.org/drawingml/2006/table">
            <a:tbl>
              <a:tblPr/>
              <a:tblGrid>
                <a:gridCol w="3340857">
                  <a:extLst>
                    <a:ext uri="{9D8B030D-6E8A-4147-A177-3AD203B41FA5}">
                      <a16:colId xmlns="" xmlns:a16="http://schemas.microsoft.com/office/drawing/2014/main" val="142351816"/>
                    </a:ext>
                  </a:extLst>
                </a:gridCol>
                <a:gridCol w="1717389">
                  <a:extLst>
                    <a:ext uri="{9D8B030D-6E8A-4147-A177-3AD203B41FA5}">
                      <a16:colId xmlns="" xmlns:a16="http://schemas.microsoft.com/office/drawing/2014/main" val="4279873934"/>
                    </a:ext>
                  </a:extLst>
                </a:gridCol>
              </a:tblGrid>
              <a:tr h="6663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 экономической деятельности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отгруженных товаров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работ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услуг, млн. руб.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0954603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Сельское хозяйство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150,654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831257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пищевых продуктов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114,219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89069554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Текстильное и швейное производство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54,182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4771219"/>
                  </a:ext>
                </a:extLst>
              </a:tr>
              <a:tr h="61510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и распределение электроэнергии и воды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74,079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7268844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 и связь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16,520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1981274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Торговля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39,740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4433141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46,943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64233863"/>
                  </a:ext>
                </a:extLst>
              </a:tr>
              <a:tr h="307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496,337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9033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67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505179"/>
              </p:ext>
            </p:extLst>
          </p:nvPr>
        </p:nvGraphicFramePr>
        <p:xfrm>
          <a:off x="179512" y="1124744"/>
          <a:ext cx="4320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475903"/>
              </p:ext>
            </p:extLst>
          </p:nvPr>
        </p:nvGraphicFramePr>
        <p:xfrm>
          <a:off x="4499992" y="1229308"/>
          <a:ext cx="446449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467886"/>
              </p:ext>
            </p:extLst>
          </p:nvPr>
        </p:nvGraphicFramePr>
        <p:xfrm>
          <a:off x="899592" y="4077072"/>
          <a:ext cx="626469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36218" y="1166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показатели социально-экономического развития </a:t>
            </a:r>
            <a:endParaRPr lang="ru-RU" sz="2400" dirty="0" smtClean="0"/>
          </a:p>
          <a:p>
            <a:pPr algn="ctr"/>
            <a:r>
              <a:rPr lang="ru-RU" sz="2400" dirty="0" smtClean="0"/>
              <a:t>МО </a:t>
            </a:r>
            <a:r>
              <a:rPr lang="ru-RU" sz="2400" dirty="0"/>
              <a:t>"</a:t>
            </a:r>
            <a:r>
              <a:rPr lang="ru-RU" sz="2400" dirty="0" err="1"/>
              <a:t>Эхирит-Булагатский</a:t>
            </a:r>
            <a:r>
              <a:rPr lang="ru-RU" sz="2400" dirty="0"/>
              <a:t> район"</a:t>
            </a:r>
          </a:p>
        </p:txBody>
      </p:sp>
    </p:spTree>
    <p:extLst>
      <p:ext uri="{BB962C8B-B14F-4D97-AF65-F5344CB8AC3E}">
        <p14:creationId xmlns:p14="http://schemas.microsoft.com/office/powerpoint/2010/main" val="596279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Эхирит-Булагатский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 располагает природно-ресурсным потенциалом, в наличии имеются перспективные минерально-сырьевые месторождения каменного угля, каолиновых огнеупорных глин, карбонатных пород (известняка), нерудных строительных материалов, строительных камней, значительные запасы лесных ресурсов.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Кроме того, в районе имеются свои строительные материалы: песчано-гравийные отложения,  песок, доломит.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079540"/>
            <a:ext cx="3528392" cy="2386361"/>
          </a:xfrm>
          <a:prstGeom prst="rect">
            <a:avLst/>
          </a:prstGeom>
        </p:spPr>
      </p:pic>
      <p:pic>
        <p:nvPicPr>
          <p:cNvPr id="4098" name="Picture 2" descr="https://im3-tub-ru.yandex.net/i?id=91cfea3b3578425771e0c014c0b472d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60" y="3805550"/>
            <a:ext cx="312456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5" y="1088668"/>
            <a:ext cx="4871035" cy="2691188"/>
          </a:xfrm>
          <a:prstGeom prst="rect">
            <a:avLst/>
          </a:prstGeom>
        </p:spPr>
      </p:pic>
      <p:pic>
        <p:nvPicPr>
          <p:cNvPr id="4106" name="Picture 10" descr="http://selibo.ru/media/upload/board/3f7/87/nerudnye-materialy_1951086_30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52" y="4293096"/>
            <a:ext cx="2802012" cy="217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zavtrasessiya.com/img/pages/1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31" y="3401361"/>
            <a:ext cx="3207434" cy="20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29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лайды\Развитие мясного живот-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63248"/>
            <a:ext cx="8172844" cy="48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32656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Инвестиционные </a:t>
            </a:r>
            <a:r>
              <a:rPr lang="ru-RU" sz="2800" dirty="0" smtClean="0"/>
              <a:t>проекты</a:t>
            </a:r>
            <a:r>
              <a:rPr lang="ru-RU" sz="2600" dirty="0" smtClean="0"/>
              <a:t> в сельском хозяйстве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949280"/>
            <a:ext cx="8316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Инвестиционный </a:t>
            </a:r>
            <a:r>
              <a:rPr lang="ru-RU" sz="1600" dirty="0"/>
              <a:t>проект </a:t>
            </a:r>
            <a:r>
              <a:rPr lang="ru-RU" sz="1600" dirty="0" smtClean="0"/>
              <a:t>ООО СХПП </a:t>
            </a:r>
            <a:r>
              <a:rPr lang="ru-RU" sz="1600" dirty="0"/>
              <a:t>«</a:t>
            </a:r>
            <a:r>
              <a:rPr lang="ru-RU" sz="1600" dirty="0" err="1"/>
              <a:t>Тугутуйское</a:t>
            </a:r>
            <a:r>
              <a:rPr lang="ru-RU" sz="1600" dirty="0" smtClean="0"/>
              <a:t>» -  </a:t>
            </a:r>
            <a:r>
              <a:rPr lang="ru-RU" sz="1600" dirty="0"/>
              <a:t>Развитие мясного животноводства </a:t>
            </a:r>
            <a:r>
              <a:rPr lang="ru-RU" sz="1600" dirty="0" smtClean="0"/>
              <a:t>на  </a:t>
            </a:r>
            <a:r>
              <a:rPr lang="ru-RU" sz="1600" dirty="0"/>
              <a:t>2016-2020 гг., общий объем финансирования 55,746 млн. рублей;</a:t>
            </a:r>
          </a:p>
        </p:txBody>
      </p:sp>
    </p:spTree>
    <p:extLst>
      <p:ext uri="{BB962C8B-B14F-4D97-AF65-F5344CB8AC3E}">
        <p14:creationId xmlns:p14="http://schemas.microsoft.com/office/powerpoint/2010/main" val="3175433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92" y="1098903"/>
            <a:ext cx="6450649" cy="45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661248"/>
            <a:ext cx="8614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Инвестиционный </a:t>
            </a:r>
            <a:r>
              <a:rPr lang="ru-RU" dirty="0"/>
              <a:t>проект ФГУП «Элита» на 2016-2020 </a:t>
            </a:r>
            <a:r>
              <a:rPr lang="ru-RU" dirty="0" smtClean="0"/>
              <a:t>гг. - Развитие </a:t>
            </a:r>
            <a:r>
              <a:rPr lang="ru-RU" dirty="0"/>
              <a:t>зернового производства  (производство элитных и репродукционных семян зерновых культур и семян многолетних трав</a:t>
            </a:r>
            <a:r>
              <a:rPr lang="ru-RU" dirty="0" smtClean="0"/>
              <a:t>), </a:t>
            </a:r>
            <a:r>
              <a:rPr lang="ru-RU" dirty="0"/>
              <a:t>общий объем финансирования 131,841 млн. рублей;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864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Инвестиционные </a:t>
            </a:r>
            <a:r>
              <a:rPr lang="ru-RU" sz="2800" dirty="0" smtClean="0"/>
              <a:t>проекты</a:t>
            </a:r>
            <a:r>
              <a:rPr lang="ru-RU" sz="2600" dirty="0" smtClean="0"/>
              <a:t> в сельском хозяйстве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27400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47722"/>
            <a:ext cx="2200547" cy="2761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91538"/>
            <a:ext cx="1325171" cy="1656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832" y="1928921"/>
            <a:ext cx="4536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Уважаемые жители  </a:t>
            </a:r>
            <a:r>
              <a:rPr lang="ru-RU" sz="1200" b="1" dirty="0" err="1"/>
              <a:t>Эхирит-Булагатского</a:t>
            </a:r>
            <a:r>
              <a:rPr lang="ru-RU" sz="1200" b="1" dirty="0"/>
              <a:t> района!</a:t>
            </a:r>
            <a:endParaRPr lang="ru-RU" sz="1200" dirty="0"/>
          </a:p>
          <a:p>
            <a:pPr algn="just"/>
            <a:r>
              <a:rPr lang="ru-RU" sz="1200" dirty="0"/>
              <a:t> </a:t>
            </a:r>
          </a:p>
          <a:p>
            <a:pPr algn="just"/>
            <a:r>
              <a:rPr lang="ru-RU" sz="1200" dirty="0"/>
              <a:t>            Перед Вами главный финансовый документ </a:t>
            </a:r>
            <a:r>
              <a:rPr lang="ru-RU" sz="1200" dirty="0" err="1"/>
              <a:t>Эхирит-Булагатского</a:t>
            </a:r>
            <a:r>
              <a:rPr lang="ru-RU" sz="1200" dirty="0"/>
              <a:t> района на 2017 год и плановый период 2018 и 2019 годов в адаптированном для широкого круга читателей виде.</a:t>
            </a:r>
            <a:r>
              <a:rPr lang="ru-RU" sz="1200" b="1" dirty="0"/>
              <a:t>       </a:t>
            </a:r>
            <a:endParaRPr lang="ru-RU" sz="1200" dirty="0"/>
          </a:p>
          <a:p>
            <a:pPr algn="just"/>
            <a:r>
              <a:rPr lang="ru-RU" sz="1200" b="1" dirty="0"/>
              <a:t>           </a:t>
            </a:r>
            <a:r>
              <a:rPr lang="ru-RU" sz="1200" dirty="0"/>
              <a:t>Бюджет района  сформирован с соответствии с требованиями Бюджетного Кодекса Российской Федерации,  Положения о бюджетном процессе  в муниципальном  образовании «</a:t>
            </a:r>
            <a:r>
              <a:rPr lang="ru-RU" sz="1200" dirty="0" err="1"/>
              <a:t>Эхирит-Булагатский</a:t>
            </a:r>
            <a:r>
              <a:rPr lang="ru-RU" sz="1200" dirty="0"/>
              <a:t> район»,  с учетом основных направлений налоговой и бюджетной политики на 2017 год и на плановый период 2018 и 2019 годов, исходя из прогноза социально-экономического развития района на  плановый период, проектов муниципальных программ района.</a:t>
            </a:r>
          </a:p>
          <a:p>
            <a:pPr algn="just"/>
            <a:r>
              <a:rPr lang="ru-RU" sz="1200" dirty="0"/>
              <a:t>        Информация представленная в нашем «бюджете для граждан» дает возможность узнать, как наполняется казна района, как  выполняются принятые обязательства, на какие цели и в каком объеме направляются бюджетные средства, сделать выводы об эффективности расходов бюджета.</a:t>
            </a:r>
          </a:p>
          <a:p>
            <a:pPr algn="just"/>
            <a:r>
              <a:rPr lang="ru-RU" sz="1200" dirty="0"/>
              <a:t>        Главная задача «бюджета для граждан» максимальное обеспечение открытости и прозрачности бюджетного процесса для населения района, сделать его понятным каждому гражданину.</a:t>
            </a:r>
          </a:p>
          <a:p>
            <a:pPr algn="just"/>
            <a:r>
              <a:rPr lang="ru-RU" sz="1200" dirty="0"/>
              <a:t>  </a:t>
            </a:r>
          </a:p>
          <a:p>
            <a:pPr algn="just"/>
            <a:r>
              <a:rPr lang="ru-RU" sz="1200" dirty="0"/>
              <a:t>Усов Игорь Петрович,</a:t>
            </a:r>
          </a:p>
          <a:p>
            <a:pPr algn="just"/>
            <a:r>
              <a:rPr lang="ru-RU" sz="1200" dirty="0"/>
              <a:t>мэр </a:t>
            </a:r>
            <a:r>
              <a:rPr lang="ru-RU" sz="1200" dirty="0" err="1"/>
              <a:t>Эхирит-Булагатского</a:t>
            </a:r>
            <a:r>
              <a:rPr lang="ru-RU" sz="1200" dirty="0"/>
              <a:t> </a:t>
            </a:r>
            <a:r>
              <a:rPr lang="ru-RU" sz="1200" dirty="0" smtClean="0"/>
              <a:t>района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434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866536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Инвестиционные проекты в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сфере  </a:t>
            </a:r>
            <a:r>
              <a:rPr lang="ru-RU" sz="2800" dirty="0" smtClean="0">
                <a:solidFill>
                  <a:srgbClr val="002060"/>
                </a:solidFill>
              </a:rPr>
              <a:t>туризма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Строительство этнокультурного комплекса ООО «</a:t>
            </a:r>
            <a:r>
              <a:rPr lang="ru-RU" sz="1800" dirty="0" err="1">
                <a:solidFill>
                  <a:srgbClr val="002060"/>
                </a:solidFill>
              </a:rPr>
              <a:t>Этнопарк</a:t>
            </a:r>
            <a:r>
              <a:rPr lang="ru-RU" sz="1800" dirty="0">
                <a:solidFill>
                  <a:srgbClr val="002060"/>
                </a:solidFill>
              </a:rPr>
              <a:t> Золотая Орда» 2016-2019 гг., общий объем финансирования 54,9 млн. </a:t>
            </a:r>
            <a:r>
              <a:rPr lang="ru-RU" sz="1800" dirty="0" smtClean="0">
                <a:solidFill>
                  <a:srgbClr val="002060"/>
                </a:solidFill>
              </a:rPr>
              <a:t>рублей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48535"/>
            <a:ext cx="6408712" cy="43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2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лайды\детский сад на 147 ме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49754"/>
            <a:ext cx="7056784" cy="47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949280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2015 </a:t>
            </a:r>
            <a:r>
              <a:rPr lang="ru-RU" sz="1600" dirty="0"/>
              <a:t>году был приобретен детский сад на 147 мест в   п. Усть-Ордынский  на сумму </a:t>
            </a:r>
            <a:r>
              <a:rPr lang="ru-RU" sz="1600" dirty="0" smtClean="0"/>
              <a:t>133 203,5 </a:t>
            </a:r>
            <a:r>
              <a:rPr lang="ru-RU" sz="1600" dirty="0"/>
              <a:t>тыс. </a:t>
            </a:r>
            <a:r>
              <a:rPr lang="ru-RU" sz="1600" dirty="0" smtClean="0"/>
              <a:t>рублей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90857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Инвестиционные проекты в </a:t>
            </a:r>
            <a:r>
              <a:rPr lang="ru-RU" sz="2400" dirty="0"/>
              <a:t>сфере  </a:t>
            </a:r>
            <a:r>
              <a:rPr lang="ru-RU" sz="2400" dirty="0" smtClean="0"/>
              <a:t>образования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75265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лайды\Детский сад на 220 мест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6762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2499" y="1318857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Произведено </a:t>
            </a:r>
            <a:r>
              <a:rPr lang="ru-RU" dirty="0"/>
              <a:t>строительство детского сада на 220 мест п. Усть-Ордынский на сумму </a:t>
            </a:r>
            <a:r>
              <a:rPr lang="ru-RU" dirty="0" smtClean="0"/>
              <a:t>154 522,6 </a:t>
            </a:r>
            <a:r>
              <a:rPr lang="ru-RU" dirty="0"/>
              <a:t>тыс. рублей.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32656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Инвестиционные проекты в сфере  </a:t>
            </a:r>
            <a:r>
              <a:rPr lang="ru-RU" sz="2400" dirty="0"/>
              <a:t>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99" y="3775421"/>
            <a:ext cx="2411403" cy="246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812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1412777"/>
            <a:ext cx="57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/>
              <a:t>Характеристика бюджета </a:t>
            </a:r>
            <a:endParaRPr lang="ru-RU" sz="4800" dirty="0" smtClean="0"/>
          </a:p>
          <a:p>
            <a:pPr algn="ctr"/>
            <a:r>
              <a:rPr lang="ru-RU" sz="4800" dirty="0" err="1" smtClean="0"/>
              <a:t>Эхирит-Булагатского</a:t>
            </a:r>
            <a:r>
              <a:rPr lang="ru-RU" sz="4800" dirty="0" smtClean="0"/>
              <a:t> </a:t>
            </a:r>
            <a:r>
              <a:rPr lang="ru-RU" sz="4800" dirty="0"/>
              <a:t>района </a:t>
            </a:r>
          </a:p>
        </p:txBody>
      </p:sp>
    </p:spTree>
    <p:extLst>
      <p:ext uri="{BB962C8B-B14F-4D97-AF65-F5344CB8AC3E}">
        <p14:creationId xmlns:p14="http://schemas.microsoft.com/office/powerpoint/2010/main" val="1482627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03232" cy="2010552"/>
          </a:xfrm>
        </p:spPr>
        <p:txBody>
          <a:bodyPr/>
          <a:lstStyle/>
          <a:p>
            <a:r>
              <a:rPr lang="ru-RU" sz="2800" dirty="0" smtClean="0"/>
              <a:t>ДОХОДЫ БЮДЖЕТА</a:t>
            </a:r>
            <a:br>
              <a:rPr lang="ru-RU" sz="2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ОСНОВНЫЕ НАПРАВЛЕНИЯ  ДЕЯТЕЛЬНОСТИ ОРГАНОВ МЕСТНОГО САМОУПРАВЛЕНИЯ ПО ПОВЫШЕНИЮ ДОХОДОВ БЮДЖЕТА МУНИЦИПАЛЬНОГО  РАЙОНА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539375"/>
              </p:ext>
            </p:extLst>
          </p:nvPr>
        </p:nvGraphicFramePr>
        <p:xfrm>
          <a:off x="467544" y="2132856"/>
          <a:ext cx="799288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74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Доходы бюджета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354843"/>
              </p:ext>
            </p:extLst>
          </p:nvPr>
        </p:nvGraphicFramePr>
        <p:xfrm>
          <a:off x="233267" y="1196752"/>
          <a:ext cx="4986806" cy="223224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22248"/>
                <a:gridCol w="1341584"/>
                <a:gridCol w="970884"/>
                <a:gridCol w="1204776"/>
                <a:gridCol w="847314"/>
              </a:tblGrid>
              <a:tr h="306034"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тыс.руб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684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Безвозмездные поступления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Налоговые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Неналоговые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ИТОГО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8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2017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616 107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91 534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7 419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715 060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2018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594 166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88 680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7 178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690 019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680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2019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567 647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89 540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7 178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664 365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340768"/>
            <a:ext cx="3384376" cy="20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4304"/>
            <a:ext cx="359376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1477"/>
            <a:ext cx="3024336" cy="248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844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Налоговые и неналоговые доходы бюджета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273108"/>
              </p:ext>
            </p:extLst>
          </p:nvPr>
        </p:nvGraphicFramePr>
        <p:xfrm>
          <a:off x="323528" y="1268760"/>
          <a:ext cx="83016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480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Безвозмездные поступления в бюджет района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5712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4864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8329"/>
            <a:ext cx="8147248" cy="49838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РАСХОДЫ БЮДЖЕТА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7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ДОСТИЖЕНИЕ ПОСТАВЛЕННЫХ ЦЕЛЕЙ И ЗАДАЧ СОЦИАЛЬНО-ЭКОНОМИЧЕСКОГО РАЗВИТИЯ РАЙОНА РЕАЛИЗУЕТСЯ ПУТЕМ ИСПОЛЬЗОВАНИЯ ПРОГРАММНО-ЦЕЛЕВОГО ПРИНЦИПА РАСПРЕДЕЛЕНИЯ БЮДЖЕТНЫХ РАСХОДОВ.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СТРАТЕГИЧЕСКАЯ ЦЕЛЬ: ПОВЫШЕНИЕ УРОВНЯ И КАЧЕСТВА ЖИЗНИ НАСЕЛЕНИЯ ЭХИРИТ-БУЛАГАТСКОГО РАЙОНА </a:t>
            </a:r>
          </a:p>
          <a:p>
            <a:endParaRPr lang="ru-RU" dirty="0" smtClean="0"/>
          </a:p>
          <a:p>
            <a:r>
              <a:rPr lang="ru-RU" dirty="0" smtClean="0"/>
              <a:t>РАСХОДЫ </a:t>
            </a:r>
            <a:r>
              <a:rPr lang="ru-RU" dirty="0"/>
              <a:t>БЮДЖЕТА СФОРМИРОВАНЫ ПО ПРОГРАММНО-ЦЕЛЕВОМУ ПРИНЦИПУ, НА ОСНОВЕ 12 МУНИЦИПАЛЬНЫХ ПРОГРАММ. </a:t>
            </a:r>
          </a:p>
          <a:p>
            <a:endParaRPr lang="ru-RU" dirty="0" smtClean="0"/>
          </a:p>
          <a:p>
            <a:r>
              <a:rPr lang="ru-RU" dirty="0" smtClean="0"/>
              <a:t>ОБЪЕМ </a:t>
            </a:r>
            <a:r>
              <a:rPr lang="ru-RU" dirty="0"/>
              <a:t>ПРОГРАММНЫХ РАСХОДОВ СОСТАВИТ:</a:t>
            </a:r>
          </a:p>
          <a:p>
            <a:r>
              <a:rPr lang="ru-RU" dirty="0"/>
              <a:t> </a:t>
            </a:r>
            <a:r>
              <a:rPr lang="ru-RU" dirty="0" smtClean="0"/>
              <a:t>- </a:t>
            </a:r>
            <a:r>
              <a:rPr lang="ru-RU" dirty="0"/>
              <a:t>2017 ГОД  -   99,6 % ОТ ОБЩЕГО ОБЪЕМА РАСХОДОВ ИЛИ 718 916,9 ТЫС. РУБЛЕЙ</a:t>
            </a:r>
          </a:p>
          <a:p>
            <a:r>
              <a:rPr lang="ru-RU" dirty="0"/>
              <a:t>- 2018 ГОД -  99,6 % ОТ ОБЩЕГО ОБЪЕМА РАСХОДОВ ИЛИ 689 198,9 ТЫС. РУБЛЕЙ</a:t>
            </a:r>
          </a:p>
          <a:p>
            <a:r>
              <a:rPr lang="ru-RU" dirty="0"/>
              <a:t>- 2019 ГОД – 99,6 % ОТ ОБЩЕГО ОБЪЕМА РАСХОДОВ ИЛИ 664 168,1 ТЫС. РУБЛЕЙ</a:t>
            </a:r>
          </a:p>
          <a:p>
            <a:r>
              <a:rPr lang="ru-RU" dirty="0"/>
              <a:t> </a:t>
            </a:r>
          </a:p>
          <a:p>
            <a:pPr algn="just"/>
            <a:r>
              <a:rPr lang="ru-RU" dirty="0"/>
              <a:t>БЮДЖЕТ РАЙОНА НА 2017 ГОД И ПЛАНОВЫЙ ПЕРИОД СОХРАНЯЕТ СОЦИАЛЬНУЮ НАПРАВЛЕННОСТЬ. В </a:t>
            </a:r>
            <a:r>
              <a:rPr lang="ru-RU" dirty="0" smtClean="0"/>
              <a:t>СТРУКТУРЕ </a:t>
            </a:r>
            <a:r>
              <a:rPr lang="ru-RU" dirty="0"/>
              <a:t>РАСХОДОВ НАИБОЛЬШИЙ УДЕЛЬНЫЙ ВЕС ЗАНИМАЕТ СОЦИАЛЬНАЯ СФЕРА – БОЛЕЕ 90% ОТ ОБЩЕГО ОБЪЕМА </a:t>
            </a:r>
            <a:r>
              <a:rPr lang="ru-RU" dirty="0" smtClean="0"/>
              <a:t>РАСХОДОВ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4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Расходы бюджета по отраслям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11770"/>
              </p:ext>
            </p:extLst>
          </p:nvPr>
        </p:nvGraphicFramePr>
        <p:xfrm>
          <a:off x="323528" y="1268760"/>
          <a:ext cx="8496943" cy="51809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882688"/>
                <a:gridCol w="911002"/>
                <a:gridCol w="831783"/>
                <a:gridCol w="2072857"/>
                <a:gridCol w="742665"/>
                <a:gridCol w="2055948"/>
              </a:tblGrid>
              <a:tr h="18704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1400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883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2017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2018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2019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1595,7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1410,6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1410,6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2017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2018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2019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1655,6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1464,4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1464,4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</a:tr>
              <a:tr h="1042108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ctr"/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2017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2018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2019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26039,3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23001,7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23001,7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2017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2018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2019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8938,4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7869,9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/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7869,9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</a:tr>
              <a:tr h="4097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>Резервные фонды     2017 год - 100;  2018 год - 100 ;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2018 год - 100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045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Другие общегосударственные вопросы     2017 год -  2960,9;  2018 год - 2774,8;  2019 год - 2658,7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04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773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874,9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47,7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47,7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32,6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28,8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</a:tr>
              <a:tr h="40971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НАЦИОНАЛЬНАЯ ЭКОНОМИКА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Сельское хозяйство и рыболовство  2017 год - 402,5;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- 362,2;  2019 год - 301,8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332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>
                          <a:effectLst/>
                        </a:rPr>
                        <a:t>2017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2018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2019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53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53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1582,6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552,6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552,6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5" marR="7885" marT="788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93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052736"/>
            <a:ext cx="770485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Содержание:</a:t>
            </a:r>
          </a:p>
          <a:p>
            <a:pPr algn="just"/>
            <a:endParaRPr lang="ru-RU" sz="2400" dirty="0" smtClean="0"/>
          </a:p>
          <a:p>
            <a:pPr marL="457200" indent="-457200" algn="just">
              <a:buAutoNum type="arabicPeriod"/>
            </a:pPr>
            <a:r>
              <a:rPr lang="ru-RU" sz="2400" dirty="0" smtClean="0"/>
              <a:t>Обращение мэра </a:t>
            </a:r>
            <a:r>
              <a:rPr lang="ru-RU" sz="2400" dirty="0" err="1" smtClean="0"/>
              <a:t>Эхирит-Булагатского</a:t>
            </a:r>
            <a:r>
              <a:rPr lang="ru-RU" sz="2400" dirty="0" smtClean="0"/>
              <a:t> района, стр.1</a:t>
            </a:r>
          </a:p>
          <a:p>
            <a:pPr marL="457200" indent="-457200" algn="just">
              <a:buAutoNum type="arabicPeriod"/>
            </a:pPr>
            <a:r>
              <a:rPr lang="ru-RU" sz="2400" dirty="0" smtClean="0"/>
              <a:t>Основные  </a:t>
            </a:r>
            <a:r>
              <a:rPr lang="ru-RU" sz="2400" dirty="0"/>
              <a:t>понятия и термины, используемые в </a:t>
            </a:r>
            <a:r>
              <a:rPr lang="ru-RU" sz="2400" dirty="0" smtClean="0"/>
              <a:t>бюджетном </a:t>
            </a:r>
            <a:r>
              <a:rPr lang="ru-RU" sz="2400" dirty="0"/>
              <a:t>процессе  </a:t>
            </a:r>
            <a:r>
              <a:rPr lang="ru-RU" sz="2400" dirty="0" smtClean="0"/>
              <a:t>стр.4- стр.10</a:t>
            </a:r>
            <a:endParaRPr lang="ru-RU" sz="2400" dirty="0"/>
          </a:p>
          <a:p>
            <a:pPr algn="just"/>
            <a:r>
              <a:rPr lang="ru-RU" sz="2400" dirty="0" smtClean="0"/>
              <a:t>3. </a:t>
            </a:r>
            <a:r>
              <a:rPr lang="ru-RU" sz="2400" dirty="0"/>
              <a:t>Основные показатели развития экономики района в </a:t>
            </a:r>
            <a:r>
              <a:rPr lang="ru-RU" sz="2400" dirty="0" smtClean="0"/>
              <a:t>   соответствии  </a:t>
            </a:r>
            <a:r>
              <a:rPr lang="ru-RU" sz="2400" dirty="0"/>
              <a:t>с прогнозом социально-экономического развития на очередной год и плановый </a:t>
            </a:r>
            <a:r>
              <a:rPr lang="ru-RU" sz="2400" dirty="0" smtClean="0"/>
              <a:t>период</a:t>
            </a:r>
          </a:p>
          <a:p>
            <a:pPr algn="just"/>
            <a:r>
              <a:rPr lang="ru-RU" sz="2400" dirty="0" smtClean="0"/>
              <a:t> стр.11 -    стр.22</a:t>
            </a:r>
            <a:endParaRPr lang="ru-RU" sz="2400" dirty="0"/>
          </a:p>
          <a:p>
            <a:pPr algn="just"/>
            <a:r>
              <a:rPr lang="ru-RU" sz="2400" dirty="0" smtClean="0"/>
              <a:t>4. </a:t>
            </a:r>
            <a:r>
              <a:rPr lang="ru-RU" sz="2400" dirty="0"/>
              <a:t>Характеристика бюджета </a:t>
            </a:r>
            <a:r>
              <a:rPr lang="ru-RU" sz="2400" dirty="0" err="1"/>
              <a:t>Эхирит-Булагатского</a:t>
            </a:r>
            <a:r>
              <a:rPr lang="ru-RU" sz="2400" dirty="0"/>
              <a:t> района </a:t>
            </a:r>
            <a:r>
              <a:rPr lang="ru-RU" sz="2400" dirty="0" smtClean="0"/>
              <a:t>стр.23 - стр.45</a:t>
            </a:r>
            <a:endParaRPr lang="ru-RU" sz="2400" dirty="0"/>
          </a:p>
          <a:p>
            <a:pPr algn="just"/>
            <a:r>
              <a:rPr lang="ru-RU" sz="2400" dirty="0" smtClean="0"/>
              <a:t>5 </a:t>
            </a:r>
            <a:r>
              <a:rPr lang="ru-RU" sz="2400" dirty="0"/>
              <a:t>Контактная </a:t>
            </a:r>
            <a:r>
              <a:rPr lang="ru-RU" sz="2400" dirty="0" smtClean="0"/>
              <a:t>информация  стр.46</a:t>
            </a:r>
            <a:endParaRPr lang="ru-RU" sz="2400" dirty="0"/>
          </a:p>
        </p:txBody>
      </p:sp>
      <p:pic>
        <p:nvPicPr>
          <p:cNvPr id="1026" name="Picture 2" descr="C:\Users\user\Pictures\68f164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38475"/>
            <a:ext cx="2297832" cy="17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520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Расходы бюджета по отраслям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424100"/>
              </p:ext>
            </p:extLst>
          </p:nvPr>
        </p:nvGraphicFramePr>
        <p:xfrm>
          <a:off x="179511" y="1124744"/>
          <a:ext cx="8496946" cy="544963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65552"/>
                <a:gridCol w="1993543"/>
                <a:gridCol w="799956"/>
                <a:gridCol w="79085"/>
                <a:gridCol w="1914458"/>
                <a:gridCol w="825350"/>
                <a:gridCol w="819002"/>
              </a:tblGrid>
              <a:tr h="236051">
                <a:tc rowSpan="2" gridSpan="2">
                  <a:txBody>
                    <a:bodyPr/>
                    <a:lstStyle/>
                    <a:p>
                      <a:pPr algn="l" fontAlgn="b"/>
                      <a:r>
                        <a:rPr lang="ru-RU" sz="1600" b="0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05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2017 год - 9 918,2;  2018 год - 8 313,9; 2019 год - 9 993,8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  <a:tr h="4564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ОБРАЗОВАНИЕ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Дошкольное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2017 год        119 016,3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  118034,9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   110749,9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 rowSpan="3" gridSpan="2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/>
                      </a:r>
                      <a:br>
                        <a:rPr lang="ru-RU" sz="7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Молодежная политика и оздоровление детей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646,4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1331,3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1331,3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5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Общее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433697,5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428850,5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407104,8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Другие вопросы в области образования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      8638,5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     7742,9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      7742,9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5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Дополнительное образование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30928,8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26254,1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26254,1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977"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КУЛЬТУРА И КИНЕМАТОГРАФИЯ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Культура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    2017 </a:t>
                      </a:r>
                      <a:r>
                        <a:rPr lang="ru-RU" sz="900" u="none" strike="noStrike" dirty="0">
                          <a:effectLst/>
                        </a:rPr>
                        <a:t>год - 8 986,4; </a:t>
                      </a:r>
                      <a:r>
                        <a:rPr lang="ru-RU" sz="900" u="none" strike="noStrike" dirty="0" smtClean="0">
                          <a:effectLst/>
                        </a:rPr>
                        <a:t>  2018 </a:t>
                      </a:r>
                      <a:r>
                        <a:rPr lang="ru-RU" sz="900" u="none" strike="noStrike" dirty="0">
                          <a:effectLst/>
                        </a:rPr>
                        <a:t>год - 9029,4; </a:t>
                      </a:r>
                      <a:r>
                        <a:rPr lang="ru-RU" sz="900" u="none" strike="noStrike" dirty="0" smtClean="0">
                          <a:effectLst/>
                        </a:rPr>
                        <a:t>   2019 </a:t>
                      </a:r>
                      <a:r>
                        <a:rPr lang="ru-RU" sz="900" u="none" strike="noStrike" dirty="0">
                          <a:effectLst/>
                        </a:rPr>
                        <a:t>год - 8986,4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50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4165,7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3682,6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3682,6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  <a:tr h="249977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СОЦИАЛЬНАЯ ПОЛИТИКА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Другие вопросы  в области  социальной политики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/>
                </a:tc>
                <a:tc rowSpan="3" hMerge="1"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1422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  <a:tr h="139526"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Пенсионное обеспечение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 4209,8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3157,4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 3157,4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rowSpan="3" grid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Охрана семьи и детства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7 292,0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6927,4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6562,8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1339,6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  <a:tr h="1395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1275,4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  <a:tr h="260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>
                    <a:solidFill>
                      <a:srgbClr val="92D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Массовый спорт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      400,9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     354,4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      354,4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754"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Социальное обеспечение населения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 7554,8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7177,1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 6799,3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13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Периодическая печать и  издательства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    1278,8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   1278,8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    1278,8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Обслуживание муниципального долга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2017 год       30,5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2018 год       13,9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2019 год       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101">
                <a:tc rowSpan="3" gridSpan="3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Дотации на выравнивание бюджетной обеспеченности субъектов Российской </a:t>
                      </a:r>
                      <a:r>
                        <a:rPr lang="ru-RU" sz="900" u="none" strike="noStrike" dirty="0" smtClean="0">
                          <a:effectLst/>
                        </a:rPr>
                        <a:t>Федерации </a:t>
                      </a:r>
                      <a:r>
                        <a:rPr lang="ru-RU" sz="900" u="none" strike="noStrike" dirty="0">
                          <a:effectLst/>
                        </a:rPr>
                        <a:t>и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 rowSpan="3" hMerge="1"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2017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39304,1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  <a:tr h="195622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2018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27121,8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  <a:tr h="352806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2019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26987,9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03" marR="6203" marT="620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21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Дефицит бюджета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/>
              <a:t>         Размер </a:t>
            </a:r>
            <a:r>
              <a:rPr lang="ru-RU" sz="2000" dirty="0"/>
              <a:t>дефицита районного бюджета </a:t>
            </a:r>
            <a:r>
              <a:rPr lang="ru-RU" sz="2000" dirty="0" smtClean="0"/>
              <a:t> на 2017 год утвержден в </a:t>
            </a:r>
            <a:r>
              <a:rPr lang="ru-RU" sz="2000" dirty="0"/>
              <a:t>сумме 6 </a:t>
            </a:r>
            <a:r>
              <a:rPr lang="ru-RU" sz="2000" dirty="0" smtClean="0"/>
              <a:t>666,5 тыс. рублей, </a:t>
            </a:r>
            <a:r>
              <a:rPr lang="ru-RU" sz="2000" dirty="0"/>
              <a:t>или 6,7 процентов утвержденного годового объема доходов районного бюджета без учета безвозмездных поступлений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lvl="0" algn="just"/>
            <a:r>
              <a:rPr lang="ru-RU" sz="2000" dirty="0" smtClean="0"/>
              <a:t>         Размер </a:t>
            </a:r>
            <a:r>
              <a:rPr lang="ru-RU" sz="2000" dirty="0"/>
              <a:t>дефицита районного бюджета на 2018 год </a:t>
            </a:r>
            <a:r>
              <a:rPr lang="ru-RU" sz="2000" dirty="0" smtClean="0"/>
              <a:t>утвержден в </a:t>
            </a:r>
            <a:r>
              <a:rPr lang="ru-RU" sz="2000" dirty="0"/>
              <a:t>сумме 6 </a:t>
            </a:r>
            <a:r>
              <a:rPr lang="ru-RU" sz="2000" dirty="0" smtClean="0"/>
              <a:t>453,0 тыс. рублей</a:t>
            </a:r>
            <a:r>
              <a:rPr lang="ru-RU" sz="2000" dirty="0"/>
              <a:t>, или 6,7 процентов утвержденного годового объема доходов районного бюджета без учета безвозмездных </a:t>
            </a:r>
            <a:r>
              <a:rPr lang="ru-RU" sz="2000" dirty="0" smtClean="0"/>
              <a:t>поступлений.</a:t>
            </a:r>
          </a:p>
          <a:p>
            <a:pPr lvl="0" algn="just"/>
            <a:r>
              <a:rPr lang="ru-RU" sz="2000" dirty="0" smtClean="0"/>
              <a:t>         Размер дефицита районного бюджета  </a:t>
            </a:r>
            <a:r>
              <a:rPr lang="ru-RU" sz="2000" dirty="0"/>
              <a:t>на 2019 год </a:t>
            </a:r>
            <a:r>
              <a:rPr lang="ru-RU" sz="2000" dirty="0" smtClean="0"/>
              <a:t>утвержден в </a:t>
            </a:r>
            <a:r>
              <a:rPr lang="ru-RU" sz="2000" dirty="0"/>
              <a:t>сумме 7 </a:t>
            </a:r>
            <a:r>
              <a:rPr lang="ru-RU" sz="2000" dirty="0" smtClean="0"/>
              <a:t>253, 9 тыс. рублей</a:t>
            </a:r>
            <a:r>
              <a:rPr lang="ru-RU" sz="2000" dirty="0"/>
              <a:t>,  или 7,5 процентов утвержденного годового объема доходов районного бюджета без учета безвозмездных поступлений</a:t>
            </a:r>
            <a:r>
              <a:rPr lang="ru-RU" sz="2000" dirty="0" smtClean="0"/>
              <a:t>.</a:t>
            </a:r>
          </a:p>
          <a:p>
            <a:pPr lvl="0" algn="just"/>
            <a:endParaRPr lang="ru-RU" sz="2000" dirty="0"/>
          </a:p>
          <a:p>
            <a:pPr lvl="0" algn="just"/>
            <a:r>
              <a:rPr lang="ru-RU" sz="2000" dirty="0" smtClean="0"/>
              <a:t> 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28358573"/>
              </p:ext>
            </p:extLst>
          </p:nvPr>
        </p:nvGraphicFramePr>
        <p:xfrm>
          <a:off x="611560" y="4509120"/>
          <a:ext cx="7920880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17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51216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РАСПРЕДЕЛЕНИЕ РАСХОДОВ БЮДЖЕТА ПО ЦЕЛЯМ И ЗАДАЧАМ СОЦИАЛЬНО-ЭКОНОМИЧЕСКОГО РАЗВИТИЯ ЭХИРИТ-БУЛАГАТСКОГО РАЙОНА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Стратегическая цель:</a:t>
            </a:r>
            <a:br>
              <a:rPr lang="ru-RU" sz="1800" b="1" dirty="0" smtClean="0"/>
            </a:br>
            <a:r>
              <a:rPr lang="ru-RU" sz="1800" dirty="0" smtClean="0"/>
              <a:t> </a:t>
            </a:r>
            <a:r>
              <a:rPr lang="ru-RU" sz="1800" i="1" dirty="0" smtClean="0"/>
              <a:t>Повышение уровня и качества жизни населения </a:t>
            </a:r>
            <a:r>
              <a:rPr lang="ru-RU" sz="1800" i="1" dirty="0" err="1" smtClean="0"/>
              <a:t>Эхирит-Булагатского</a:t>
            </a:r>
            <a:r>
              <a:rPr lang="ru-RU" sz="1800" i="1" dirty="0" smtClean="0"/>
              <a:t> района</a:t>
            </a:r>
            <a:br>
              <a:rPr lang="ru-RU" sz="1800" i="1" dirty="0" smtClean="0"/>
            </a:br>
            <a:endParaRPr lang="ru-RU" sz="1800" i="1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448918"/>
              </p:ext>
            </p:extLst>
          </p:nvPr>
        </p:nvGraphicFramePr>
        <p:xfrm>
          <a:off x="323528" y="1628800"/>
          <a:ext cx="836327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5091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864096"/>
          </a:xfrm>
        </p:spPr>
        <p:txBody>
          <a:bodyPr>
            <a:noAutofit/>
          </a:bodyPr>
          <a:lstStyle/>
          <a:p>
            <a:r>
              <a:rPr lang="ru-RU" sz="1600" dirty="0"/>
              <a:t>РАСПРЕДЕЛЕНИЕ РАСХОДОВ БЮДЖЕТА ПО ЦЕЛЯМ И ЗАДАЧАМ СОЦИАЛЬНО-ЭКОНОМИЧЕСКОГО РАЗВИТИЯ ЭХИРИТ-БУЛАГАТСКОГО РАЙОНА, МУНИЦИПАЛЬНЫМ </a:t>
            </a:r>
            <a:r>
              <a:rPr lang="ru-RU" sz="1600" dirty="0" smtClean="0"/>
              <a:t>ПРОГРАММАМ</a:t>
            </a:r>
            <a:endParaRPr lang="ru-RU" sz="1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144597"/>
              </p:ext>
            </p:extLst>
          </p:nvPr>
        </p:nvGraphicFramePr>
        <p:xfrm>
          <a:off x="323528" y="1268759"/>
          <a:ext cx="8208913" cy="4857406"/>
        </p:xfrm>
        <a:graphic>
          <a:graphicData uri="http://schemas.openxmlformats.org/drawingml/2006/table">
            <a:tbl>
              <a:tblPr/>
              <a:tblGrid>
                <a:gridCol w="1850797"/>
                <a:gridCol w="3533035"/>
                <a:gridCol w="1041706"/>
                <a:gridCol w="960797"/>
                <a:gridCol w="822578"/>
              </a:tblGrid>
              <a:tr h="144449"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118" marR="6118" marT="6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118" marR="6118" marT="6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118" marR="6118" marT="6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тыс. рублей</a:t>
                      </a:r>
                    </a:p>
                  </a:txBody>
                  <a:tcPr marL="6118" marR="6118" marT="6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8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Цель/задача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324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Стратегическая цель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уровня и качества жизни населения муниципального образования "Эхирит-Булагатский район"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718 916,9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685 788,3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657 263,7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3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Стратегическая задача 1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развитие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618 702,8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607 024,4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577 208,3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1.1.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доступности качественного образования, обеспечение его соответствия потребностям социально-экономического развития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585 384,6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575 349,1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546 318,4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"Развитие образования муниципального образования  "Эхирит-Булагатский район" на 2015-2019 годы"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585 384,6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575 349,1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546 318,4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1.2.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здорового образа жизни населения, развитие физической культуры и спорта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401,0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"Развитие физической культуры и спорта в муниципальном образовании  "Эхирит-Булагатский район" на 2015-2019 годы"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401,0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1.3.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культурного потенциала личности и общества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13 140,1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12 656,9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12 656,9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"Культура  муниципального образования 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Эхирит-Булагатский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район" на 2015-2019 годы"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13 140,1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12 656,9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12 656,9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1.4.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успешной социализации и эффективной самореализации молодежи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58,0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742,9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742,9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"Молодежная политика  в муниципальном образовании  "Эхирит-Булагатский район" на 2015-2019 годы"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58,0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742,9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742,9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1.5.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по социальной защите населения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19 719,1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17 921,1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17 135,7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"Социальная поддержка населения в муниципальном образовании  "Эхирит-Булагатский район" на 2015-2019 годы"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12 427,1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10 993,7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10 572,9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"Повышение эффективности механизмов управления социально-экономическим развитием МО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Эхирит-Булагатский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район" на 2015-2019 годы"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7 292,0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6 927,4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6 562,8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713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РАСПРЕДЕЛЕНИЕ РАСХОДОВ БЮДЖЕТА ПО ЦЕЛЯМ И ЗАДАЧАМ СОЦИАЛЬНО-ЭКОНОМИЧЕСКОГО РАЗВИТИЯ ЭХИРИТ-БУЛАГАТСКОГО РАЙОНА, МУНИЦИПАЛЬНЫМ ПРОГРАММАМ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358388"/>
              </p:ext>
            </p:extLst>
          </p:nvPr>
        </p:nvGraphicFramePr>
        <p:xfrm>
          <a:off x="467544" y="1268760"/>
          <a:ext cx="8208912" cy="5105288"/>
        </p:xfrm>
        <a:graphic>
          <a:graphicData uri="http://schemas.openxmlformats.org/drawingml/2006/table">
            <a:tbl>
              <a:tblPr/>
              <a:tblGrid>
                <a:gridCol w="1906570"/>
                <a:gridCol w="3502045"/>
                <a:gridCol w="1032568"/>
                <a:gridCol w="952368"/>
                <a:gridCol w="815361"/>
              </a:tblGrid>
              <a:tr h="1826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Цель/задача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8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Стратегическая задача 2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инфрастуктуры и обеспечение условий жизнедеятельности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18 921,9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14 747,9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16 427,8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2.1.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качества предоставляемых коммунальных услуг, модернизация и реформирование коммунальной инфрастуктуры социальной сферы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15 720,8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13 877,9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15 557,8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"Развитие коммунального хозяйства муниципального образования "Эхирит-Булагатский район" на 2015-2019 годы"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15 720,8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13 877,9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15 557,8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2.2.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безопасности дорожного движения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75,0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"Повышение безопасности дорожного движения в муниципальном образовании "Эхирит-Булагатский район" на 2015-2019 годы"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75,0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2.3.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Сохранение и защита окружающей среды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"Охрана окружающей среды  муниципального образования  "Эхирит-Булагатский район" на 2015-2019 годы"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2.4.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комплексных мер противодействия чрезвычайным ситуациям природного и техногенного характера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974,9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147,7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147,7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9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"Обеспечение реализации мер по решению вопросов гражданской обороны, защиты населения и территорий от чрезвычайных ситуаций природного  и техногенного характера, обеспечение пожарной безопасности, снижение рисков гибели людей на водных объектах на территории  муниципального образования  "Эхирит-Булагатский район" на 2015-2019 годы"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974,9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147,7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147,7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2.5.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Укрепление общественной безопасности и снижение уровня преступности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1 532,7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"Укрепление общественной безопасности и снижение уровня преступности в муниципальном образовании  "Эхирит-Булагатский район" на 2015-2019 годы"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1 532,7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Стратегическая задача 3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экономического роста муниципального образования "Эхирит-Булагатский район"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81 292,2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64 016,0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63 627,6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3.1.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поддержки приоритетных отраслей экономики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2 665,3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2 655,5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2 655,5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"Развитие основных направлений экономики муниципального образования  "Эхирит-Булагатский район" на 2015-2019 годы"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2 665,3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2 655,5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2 655,5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3.2.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механизмов управления социально-экономическим развитием муниципального образования "Эхирит-Булагатский район"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78 626,9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61 360,5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60 972,1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 "Повышение эффективности механизмов управления социально-экономическим развитием МО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Эхирит-Булагатский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район" на 2015-2019 годы"</a:t>
                      </a:r>
                    </a:p>
                  </a:txBody>
                  <a:tcPr marL="4364" marR="4364" marT="43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78 626,9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61 360,5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60 972,1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26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РАСПРЕДЕЛЕНИЕ РАСХОДОВ БЮДЖЕТА ПО </a:t>
            </a:r>
            <a:r>
              <a:rPr lang="ru-RU" sz="2000" dirty="0" smtClean="0"/>
              <a:t>НЕПРОГРАММНЫМ </a:t>
            </a:r>
            <a:r>
              <a:rPr lang="ru-RU" sz="2000" dirty="0"/>
              <a:t>НАПРАВЛЕНИЯМ ДЕЯТЕЛЬНОСТИ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307888"/>
              </p:ext>
            </p:extLst>
          </p:nvPr>
        </p:nvGraphicFramePr>
        <p:xfrm>
          <a:off x="323528" y="1340768"/>
          <a:ext cx="8352927" cy="1728192"/>
        </p:xfrm>
        <a:graphic>
          <a:graphicData uri="http://schemas.openxmlformats.org/drawingml/2006/table">
            <a:tbl>
              <a:tblPr/>
              <a:tblGrid>
                <a:gridCol w="1883267"/>
                <a:gridCol w="3595018"/>
                <a:gridCol w="1059981"/>
                <a:gridCol w="977652"/>
                <a:gridCol w="837009"/>
              </a:tblGrid>
              <a:tr h="2160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Цель/задача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Стратегическая задача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Нормативное регулирование и контроль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Тактическая цель 4.1.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Совершенствование представительной и контрольной деятельности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Думы района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Контрольно-счетной палаты муниципального образования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1 153,9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1 023,1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1 023,1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3573016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Расходы бюджета составят в 2017 году </a:t>
            </a:r>
            <a:r>
              <a:rPr lang="ru-RU" sz="2000" dirty="0" smtClean="0"/>
              <a:t>– 721 726,4 </a:t>
            </a:r>
            <a:r>
              <a:rPr lang="ru-RU" sz="2000" dirty="0"/>
              <a:t>тыс. рублей;</a:t>
            </a:r>
          </a:p>
          <a:p>
            <a:pPr algn="just"/>
            <a:r>
              <a:rPr lang="ru-RU" sz="2000" dirty="0"/>
              <a:t>в 2018 году  - 691 686,3 тыс. рублей в том числе условно утвержденные расходы - 3410,5 тыс. рублей;</a:t>
            </a:r>
          </a:p>
          <a:p>
            <a:pPr algn="just"/>
            <a:r>
              <a:rPr lang="ru-RU" sz="2000" dirty="0"/>
              <a:t>в 2019 году  - 666 655,5 тыс. рублей, в том числе условно утвержденные расходы - 6904,3 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789037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Муниципальные программы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813690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ОБРАЗОВАНИЕ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Ответственным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исполнителем программы является Управление образования администрации муниципального образования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Эхирит-Булагасткий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район».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районе функционирует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52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муниципальных образовательных учреждений: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- 28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школ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- 20 детских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садов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- 3 учреждения дополнительного образования (Дом детского творчества, Детско-юношеская спортивная школа,  Детская музыкальная школа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Детский оздоровительный  лагерь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Баяр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Цель муниципальной программы «Развитие образования муниципального образования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район» на 2015-2019 годы»  - повышение доступности качественного образования, обеспечение его соответствия потребностям социально-экономического развития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Реализация муниципальной программы осуществляется по следующим приоритетным направлениям: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вовлечение обучающихся в социальную практику и ее информирование о потенциальных возможностях саморазвития, обеспечение поддержки научной, творческой и предпринимательской активности обучающихся;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формирование целостной системы поддержки обладающей лидерскими навыками, инициативной и талантливой молодежи;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гражданское образование и патриотическое воспитание обучающихся, содействие формированию правовых, культурных и нравственных ценностей среди детей и молодежи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бюджет 2017 года\бюджет для граждан 2017-2019\Новая папка\education-logo-vector-illustration-39777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661248"/>
            <a:ext cx="1297683" cy="94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772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Муниципальная программа «Развитие образования»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479321"/>
              </p:ext>
            </p:extLst>
          </p:nvPr>
        </p:nvGraphicFramePr>
        <p:xfrm>
          <a:off x="395535" y="1196754"/>
          <a:ext cx="8064896" cy="5184575"/>
        </p:xfrm>
        <a:graphic>
          <a:graphicData uri="http://schemas.openxmlformats.org/drawingml/2006/table">
            <a:tbl>
              <a:tblPr/>
              <a:tblGrid>
                <a:gridCol w="955119"/>
                <a:gridCol w="2521016"/>
                <a:gridCol w="768285"/>
                <a:gridCol w="955119"/>
                <a:gridCol w="955119"/>
                <a:gridCol w="955119"/>
                <a:gridCol w="955119"/>
              </a:tblGrid>
              <a:tr h="1941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N п/п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Наименование подпрограммы, ВЦП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Срок исполнения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Объем финансирования, тыс. руб.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2018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2019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Подпрограмма «Повышение доступности и качества дошкольного образования в МО «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Times New Roman"/>
                        </a:rPr>
                        <a:t>Эхирит-Булагатский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район» на 2015-2019 гг.» 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342935,6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117035,4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116592,6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109307,6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Подпрограмма «Повышение доступности и качества общего образования в МО «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Times New Roman"/>
                        </a:rPr>
                        <a:t>Эхирит-Булагатский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район» на 2015-2019 гг.» 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1260123,3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430038,5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425915,3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404169,5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ВЦП «Школьное питание»  на 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2015-2019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225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1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4.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Подпрограмма «Повышение доступности и качества представления дополнительного образования в муниципальных учреждениях дополнительного образования подведомственных Управлению образования МО «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Times New Roman"/>
                        </a:rPr>
                        <a:t>Эхирит-Булагатский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район» на 2015-2019 гг.» 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43366,7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16262,5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13552,1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13552,1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Подпрограмма «Повышение доступности и качества дополнительного образования в области искусств в МУ  ДО "Усть-Ордынская ДШИ" на 2015-2019 годы» 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39920,9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14616,5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12652,2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12652,2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6.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Подпрограмма «Организация отдыха, оздоровления и занятости детей и подростков в МО «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Times New Roman"/>
                        </a:rPr>
                        <a:t>Эхирит-Булагатский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район»  на 2015-2019 годы» 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1765,2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588,4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588,4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588,4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7.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Подпрограмма «Обеспечение деятельности управления образования администрации МО «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Times New Roman"/>
                        </a:rPr>
                        <a:t>Эхирит-Булагатский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район» на 2015-2019 гг.» 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18940,5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6843,3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6048,6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6048,6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ВЦП «Проведение мероприятий в сфере образования  в МО «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Times New Roman"/>
                        </a:rPr>
                        <a:t>Эхирит-Булагатский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 район»  на 2015-2019 гг.»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2015-2019 годы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145,3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52,5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46,4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46,4</a:t>
                      </a:r>
                    </a:p>
                  </a:txBody>
                  <a:tcPr marL="39120" marR="39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120" marR="391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120" marR="391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120" marR="391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1707422,5</a:t>
                      </a:r>
                    </a:p>
                  </a:txBody>
                  <a:tcPr marL="39120" marR="391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585 512,1</a:t>
                      </a:r>
                    </a:p>
                  </a:txBody>
                  <a:tcPr marL="39120" marR="391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575470,6</a:t>
                      </a:r>
                    </a:p>
                  </a:txBody>
                  <a:tcPr marL="39120" marR="391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546439,8</a:t>
                      </a:r>
                    </a:p>
                  </a:txBody>
                  <a:tcPr marL="39120" marR="391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86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7200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Муниципальная программа  «Культура»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66842"/>
            <a:ext cx="84249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КУЛЬТУРА</a:t>
            </a:r>
            <a:endParaRPr lang="ru-RU" dirty="0"/>
          </a:p>
          <a:p>
            <a:r>
              <a:rPr lang="ru-RU" dirty="0"/>
              <a:t> </a:t>
            </a:r>
          </a:p>
          <a:p>
            <a:pPr algn="just"/>
            <a:r>
              <a:rPr lang="ru-RU" sz="1600" dirty="0" smtClean="0"/>
              <a:t>         Ответственным </a:t>
            </a:r>
            <a:r>
              <a:rPr lang="ru-RU" sz="1600" dirty="0"/>
              <a:t>исполнителем программы является </a:t>
            </a:r>
            <a:r>
              <a:rPr lang="ru-RU" sz="1600" dirty="0" smtClean="0"/>
              <a:t>Отдел </a:t>
            </a:r>
            <a:r>
              <a:rPr lang="ru-RU" sz="1600" dirty="0"/>
              <a:t>культуры администрации муниципального образования «</a:t>
            </a:r>
            <a:r>
              <a:rPr lang="ru-RU" sz="1600" dirty="0" err="1"/>
              <a:t>Эхирит-Булагасткий</a:t>
            </a:r>
            <a:r>
              <a:rPr lang="ru-RU" sz="1600" dirty="0"/>
              <a:t> район». </a:t>
            </a:r>
          </a:p>
          <a:p>
            <a:pPr algn="just"/>
            <a:r>
              <a:rPr lang="ru-RU" sz="1600" dirty="0" smtClean="0"/>
              <a:t>          Целью </a:t>
            </a:r>
            <a:r>
              <a:rPr lang="ru-RU" sz="1600" dirty="0"/>
              <a:t>муниципальной программы «Культура муниципального образования «</a:t>
            </a:r>
            <a:r>
              <a:rPr lang="ru-RU" sz="1600" dirty="0" err="1"/>
              <a:t>Эхирит-Булагатский</a:t>
            </a:r>
            <a:r>
              <a:rPr lang="ru-RU" sz="1600" dirty="0"/>
              <a:t> район» на 2015-2019 годы» является развитие  культурного потенциала личности  и общества.</a:t>
            </a:r>
          </a:p>
          <a:p>
            <a:pPr algn="just"/>
            <a:r>
              <a:rPr lang="ru-RU" sz="1600" dirty="0" smtClean="0"/>
              <a:t>          На </a:t>
            </a:r>
            <a:r>
              <a:rPr lang="ru-RU" sz="1600" dirty="0"/>
              <a:t>сегодняшний день сеть муниципальных учреждений культуры включает в себя Отдел культуры администрации МО «</a:t>
            </a:r>
            <a:r>
              <a:rPr lang="ru-RU" sz="1600" dirty="0" err="1"/>
              <a:t>Эхирит-Булагатский</a:t>
            </a:r>
            <a:r>
              <a:rPr lang="ru-RU" sz="1600" dirty="0"/>
              <a:t> район» и  МУК «</a:t>
            </a:r>
            <a:r>
              <a:rPr lang="ru-RU" sz="1600" dirty="0" err="1"/>
              <a:t>Эхирит-Булагатский</a:t>
            </a:r>
            <a:r>
              <a:rPr lang="ru-RU" sz="1600" dirty="0"/>
              <a:t> МЦД</a:t>
            </a:r>
            <a:r>
              <a:rPr lang="ru-RU" sz="1600" dirty="0" smtClean="0"/>
              <a:t>».</a:t>
            </a:r>
            <a:r>
              <a:rPr lang="ru-RU" sz="1600" dirty="0"/>
              <a:t> </a:t>
            </a:r>
            <a:r>
              <a:rPr lang="ru-RU" sz="1600" dirty="0" smtClean="0"/>
              <a:t>            </a:t>
            </a:r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   Подпрограмма </a:t>
            </a:r>
            <a:r>
              <a:rPr lang="ru-RU" sz="1600" dirty="0"/>
              <a:t>«Повышение доступности и качества муниципальных услуг в сфере культурного досуга населения МО «</a:t>
            </a:r>
            <a:r>
              <a:rPr lang="ru-RU" sz="1600" dirty="0" err="1"/>
              <a:t>Эхирит-Булагатский</a:t>
            </a:r>
            <a:r>
              <a:rPr lang="ru-RU" sz="1600" dirty="0"/>
              <a:t> район» на 2015-2019гг.» предусматривает мероприятия, направленные на сохранение и развитие культурно-досуговой, выставочной деятельности, что будет содействовать привлечению детей и подростков, молодежи, социально-незащищенных слоев населения в коллективы художественной самодеятельности и к участию в культурно-досуговых мероприятиях Дома </a:t>
            </a:r>
            <a:r>
              <a:rPr lang="ru-RU" sz="1600" dirty="0" smtClean="0"/>
              <a:t>культуры</a:t>
            </a:r>
          </a:p>
          <a:p>
            <a:pPr algn="just"/>
            <a:r>
              <a:rPr lang="ru-RU" sz="1600" dirty="0" smtClean="0"/>
              <a:t>           Реализация </a:t>
            </a:r>
            <a:r>
              <a:rPr lang="ru-RU" sz="1600" dirty="0"/>
              <a:t>подпрограммы будет </a:t>
            </a:r>
            <a:r>
              <a:rPr lang="ru-RU" sz="1600" dirty="0" smtClean="0"/>
              <a:t>способствовать достижению</a:t>
            </a:r>
          </a:p>
          <a:p>
            <a:pPr algn="just"/>
            <a:r>
              <a:rPr lang="ru-RU" sz="1600" dirty="0" smtClean="0"/>
              <a:t> </a:t>
            </a:r>
            <a:r>
              <a:rPr lang="ru-RU" sz="1600" dirty="0"/>
              <a:t>тактической цели - обеспечение творческого </a:t>
            </a:r>
            <a:r>
              <a:rPr lang="ru-RU" sz="1600" dirty="0" smtClean="0"/>
              <a:t>и </a:t>
            </a:r>
            <a:r>
              <a:rPr lang="ru-RU" sz="1600" dirty="0"/>
              <a:t>культурного </a:t>
            </a:r>
            <a:r>
              <a:rPr lang="ru-RU" sz="1600" dirty="0" smtClean="0"/>
              <a:t>развития</a:t>
            </a:r>
          </a:p>
          <a:p>
            <a:pPr algn="just"/>
            <a:r>
              <a:rPr lang="ru-RU" sz="1600" dirty="0" smtClean="0"/>
              <a:t> </a:t>
            </a:r>
            <a:r>
              <a:rPr lang="ru-RU" sz="1600" dirty="0"/>
              <a:t>личности, участия </a:t>
            </a:r>
            <a:r>
              <a:rPr lang="ru-RU" sz="1600" dirty="0" smtClean="0"/>
              <a:t>населения </a:t>
            </a:r>
            <a:r>
              <a:rPr lang="ru-RU" sz="1600" dirty="0"/>
              <a:t>в культурной жизни района</a:t>
            </a:r>
          </a:p>
          <a:p>
            <a:endParaRPr lang="ru-RU" dirty="0"/>
          </a:p>
        </p:txBody>
      </p:sp>
      <p:pic>
        <p:nvPicPr>
          <p:cNvPr id="11266" name="Picture 2" descr="C:\Users\user\Desktop\бюджет 2017 года\бюджет для граждан 2017-2019\Новая папк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17210"/>
            <a:ext cx="1368152" cy="17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4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57592" cy="79208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Муниципальная программа «Культура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122384"/>
              </p:ext>
            </p:extLst>
          </p:nvPr>
        </p:nvGraphicFramePr>
        <p:xfrm>
          <a:off x="251520" y="1196751"/>
          <a:ext cx="8208912" cy="3064243"/>
        </p:xfrm>
        <a:graphic>
          <a:graphicData uri="http://schemas.openxmlformats.org/drawingml/2006/table">
            <a:tbl>
              <a:tblPr/>
              <a:tblGrid>
                <a:gridCol w="819165"/>
                <a:gridCol w="3103940"/>
                <a:gridCol w="1169530"/>
                <a:gridCol w="819165"/>
                <a:gridCol w="765704"/>
                <a:gridCol w="765704"/>
                <a:gridCol w="765704"/>
              </a:tblGrid>
              <a:tr h="4280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Наименование мероприятия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Срок исполнения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Общий объем финансирования, тыс.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2017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2018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2019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Организация предоставления муниципальных услуг в сфере культурного досуга населения Эхирит-Булагатского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2015-2019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50512,5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9244,4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9244,4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9244,4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Комплектование книжных фондов библиотек муниципальных образований за счет средств федерального бюджета;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2015-2016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67,3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Комплектование книжных фондов библиотек муниципальных образований за счет средств областного бюджета;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2015-2016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75,9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26923,20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8974,4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8974,4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8974,4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1463" y="20177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Users\user\Desktop\бюджет 2017 года\бюджет для граждан 2017-2019\Новая папка\f92fb43debcdaeefdffafed8ba0c090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99998"/>
            <a:ext cx="1872208" cy="169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бюджет 2017 года\бюджет для граждан 2017-2019\Новая папка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3463" y="4725144"/>
            <a:ext cx="194146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14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9"/>
            <a:ext cx="8085584" cy="792088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Бюджет на 2017 год и на плановый период 2018 и 2019 года сформирован с учетом основных приоритетных направлений деятельности органов местного самоуправления: 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1743141"/>
              </p:ext>
            </p:extLst>
          </p:nvPr>
        </p:nvGraphicFramePr>
        <p:xfrm>
          <a:off x="683568" y="1052737"/>
          <a:ext cx="7848872" cy="5166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7272808"/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Обеспечение сбалансированности и  устойчивости бюджета, безусловное исполнение принятых бюджетных обязательств наиболее эффективным способом</a:t>
                      </a:r>
                      <a:endParaRPr lang="ru-RU" sz="1200" dirty="0"/>
                    </a:p>
                  </a:txBody>
                  <a:tcPr/>
                </a:tc>
              </a:tr>
              <a:tr h="4537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Реалистичная оценка поступления доходов в бюджет района</a:t>
                      </a:r>
                      <a:endParaRPr lang="ru-RU" sz="1200" dirty="0"/>
                    </a:p>
                  </a:txBody>
                  <a:tcPr/>
                </a:tc>
              </a:tr>
              <a:tr h="6484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Взаимоувязка</a:t>
                      </a:r>
                      <a:r>
                        <a:rPr lang="ru-RU" sz="1200" dirty="0" smtClean="0"/>
                        <a:t>  использования бюджетных</a:t>
                      </a:r>
                      <a:r>
                        <a:rPr lang="ru-RU" sz="1200" baseline="0" dirty="0" smtClean="0"/>
                        <a:t> ресурсов с результатами деятельности на основе муниципальных программ</a:t>
                      </a:r>
                      <a:endParaRPr lang="ru-RU" sz="1200" dirty="0"/>
                    </a:p>
                  </a:txBody>
                  <a:tcPr/>
                </a:tc>
              </a:tr>
              <a:tr h="38139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Повышение эффективности оказания муниципальных услуг</a:t>
                      </a:r>
                      <a:endParaRPr lang="ru-RU" sz="1200" dirty="0"/>
                    </a:p>
                  </a:txBody>
                  <a:tcPr/>
                </a:tc>
              </a:tr>
              <a:tr h="6484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Продолжение работы по оптимизации структуры функционирования муниципальной бюджетной сети</a:t>
                      </a:r>
                      <a:endParaRPr lang="ru-RU" sz="1200" dirty="0"/>
                    </a:p>
                  </a:txBody>
                  <a:tcPr/>
                </a:tc>
              </a:tr>
              <a:tr h="6484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Реализация задач, поставленных в Указах</a:t>
                      </a:r>
                      <a:r>
                        <a:rPr lang="ru-RU" sz="1200" baseline="0" dirty="0" smtClean="0"/>
                        <a:t> Президента Российской Федерации от 7 мая 2012 года</a:t>
                      </a:r>
                      <a:endParaRPr lang="ru-RU" sz="12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Ограничение дефицита бюджета  и роста муниципального долга</a:t>
                      </a:r>
                      <a:endParaRPr lang="ru-RU" sz="1200" dirty="0"/>
                    </a:p>
                  </a:txBody>
                  <a:tcPr/>
                </a:tc>
              </a:tr>
              <a:tr h="6484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Создание благоприятных условий для осуществления инвестиционной деятельности на территории района</a:t>
                      </a:r>
                      <a:endParaRPr lang="ru-RU" sz="120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Поддержка малого предпринимательства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user\Desktop\бюджет 2017 года\бюджет для граждан 2017-2019\слайд поня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бюджет 2017 года\бюджет для граждан 2017-2019\3_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228600"/>
            <a:ext cx="974407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Муниципальная программа «Социальная защита населения»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24745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СОЦИАЛЬНАЯ СФЕРА</a:t>
            </a:r>
          </a:p>
          <a:p>
            <a:r>
              <a:rPr lang="ru-RU" dirty="0"/>
              <a:t> </a:t>
            </a:r>
          </a:p>
          <a:p>
            <a:pPr algn="just"/>
            <a:r>
              <a:rPr lang="ru-RU" sz="2000" dirty="0" smtClean="0"/>
              <a:t>       Ответственным </a:t>
            </a:r>
            <a:r>
              <a:rPr lang="ru-RU" sz="2000" dirty="0"/>
              <a:t>исполнителем программы является отдел по предоставлению граждан субсидий на оплату жилых помещений и коммунальных услуг администрации муниципального образования «</a:t>
            </a:r>
            <a:r>
              <a:rPr lang="ru-RU" sz="2000" dirty="0" err="1"/>
              <a:t>Эхирит-Булагасткий</a:t>
            </a:r>
            <a:r>
              <a:rPr lang="ru-RU" sz="2000" dirty="0"/>
              <a:t> район».</a:t>
            </a:r>
          </a:p>
          <a:p>
            <a:pPr algn="just"/>
            <a:r>
              <a:rPr lang="ru-RU" sz="2000" dirty="0" smtClean="0"/>
              <a:t>        Целью </a:t>
            </a:r>
            <a:r>
              <a:rPr lang="ru-RU" sz="2000" dirty="0"/>
              <a:t>муниципальной программы «Социальная поддержка населения в муниципальном образовании «</a:t>
            </a:r>
            <a:r>
              <a:rPr lang="ru-RU" sz="2000" dirty="0" err="1"/>
              <a:t>Эхирит-Булагатский</a:t>
            </a:r>
            <a:r>
              <a:rPr lang="ru-RU" sz="2000" dirty="0"/>
              <a:t> район» на 2015-2019 годы» является повышение эффективности по социальной защите населения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3314" name="Picture 2" descr="C:\Users\user\Desktop\бюджет 2017 года\бюджет для граждан 2017-2019\Новая папка\Mezhdunarodnyj-den-devoch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052" y="4193604"/>
            <a:ext cx="2183800" cy="21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658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Муниципальная программа «Социальная поддержка населения»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628584"/>
              </p:ext>
            </p:extLst>
          </p:nvPr>
        </p:nvGraphicFramePr>
        <p:xfrm>
          <a:off x="323528" y="1268760"/>
          <a:ext cx="7992888" cy="3114344"/>
        </p:xfrm>
        <a:graphic>
          <a:graphicData uri="http://schemas.openxmlformats.org/drawingml/2006/table">
            <a:tbl>
              <a:tblPr/>
              <a:tblGrid>
                <a:gridCol w="339780"/>
                <a:gridCol w="3053555"/>
                <a:gridCol w="965693"/>
                <a:gridCol w="908465"/>
                <a:gridCol w="908465"/>
                <a:gridCol w="908465"/>
                <a:gridCol w="908465"/>
              </a:tblGrid>
              <a:tr h="3037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Наименование подпрограмм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Срок исполнения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Объем финансирования, тыс.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7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26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Обеспечение предоставления мер социальной поддержки населения в муниципальном образовании «Эхирит-Булагатский район» на 2015-2019 годы.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2015-2019гг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33993,7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12427,1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10993,7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10572,9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Старшее поколение  в муниципальном образовании «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Эхирит-Булагатский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район» на 2015-2019 годы.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2015-2019гг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565,2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202,8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181,2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181,2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«Доступная среда» на 2016-2019 годы.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2015-2019гг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1372,7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459,7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478,0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435,0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Итого по программе: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35931,6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13089,6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11652,9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11189,1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33550" y="2643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725144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Программа представляет собой комплексную систему мер социальной поддержки населения в  муниципальном образовании «</a:t>
            </a:r>
            <a:r>
              <a:rPr lang="ru-RU" dirty="0" err="1"/>
              <a:t>Эхирит-Булагатский</a:t>
            </a:r>
            <a:r>
              <a:rPr lang="ru-RU" dirty="0"/>
              <a:t> район», реализация ее обеспечивает эффективность использования имеющегося потенциала, повышает качество и уровень жизни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3479457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Муниципальная программа «Развитие ЖКХ»</a:t>
            </a:r>
            <a:endParaRPr lang="ru-RU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4980" y="1130261"/>
            <a:ext cx="8496944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ЖИЛИЩНО-КОММУНАЛЬНОЕ ХОЗЯЙСТВО</a:t>
            </a:r>
            <a:endParaRPr lang="ru-RU" sz="1600" dirty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Ответственным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исполнителем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является Комитет ЖКХ, транспорта, энергетики, связи и дорожного хозяйства администрации муниципального образования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район» (далее - Комитет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Цель муниципальной программы «Развитие коммунального хозяйства муниципального образования «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Эхирит-Булагатский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район» на 2015-2019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г.г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.» - повышение качества предоставляемых коммунальных услуг, модернизация и реформирование коммунальной инфраструктуры социальной сферы.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Программа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направлена на улучшение состояния зданий и инженерных коммуникаций муниципальных  учреждений и направлена на повышение качества образования, культуры,  обеспечение безопасных условий труда, сохранение жизни и здоровья населения. </a:t>
            </a:r>
          </a:p>
          <a:p>
            <a:r>
              <a:rPr lang="ru-RU" dirty="0"/>
              <a:t>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этой программе реализуется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подпрограмм с объемами финансирования: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бюджет 2017 года\бюджет для граждан 2017-2019\Новая папка\image119483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81128"/>
            <a:ext cx="268980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51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Муниципальная программа «Развитие ЖКХ»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970309"/>
              </p:ext>
            </p:extLst>
          </p:nvPr>
        </p:nvGraphicFramePr>
        <p:xfrm>
          <a:off x="395535" y="1196752"/>
          <a:ext cx="8136904" cy="3752800"/>
        </p:xfrm>
        <a:graphic>
          <a:graphicData uri="http://schemas.openxmlformats.org/drawingml/2006/table">
            <a:tbl>
              <a:tblPr/>
              <a:tblGrid>
                <a:gridCol w="878084"/>
                <a:gridCol w="2455551"/>
                <a:gridCol w="764085"/>
                <a:gridCol w="982838"/>
                <a:gridCol w="982838"/>
                <a:gridCol w="1036754"/>
                <a:gridCol w="1036754"/>
              </a:tblGrid>
              <a:tr h="15648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Наименование подпрограмм, ВЦП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Срок исполнения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Объем финансирования, тыс. рублей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2018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2019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22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Модернизация объектов коммунальной инфраструктуры Эхирит-Булагатского района на 2015-2019 гг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2015-2019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16970,9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5524,2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4883,4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6563,3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Содержание и ремонт муниципальных учреждений муниципального образования «Эхирит-Булагатский район» на 2015-2019 г.г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2015-2019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2887,5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787,5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1050,0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1050,0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Пожарная безопасность в муниципальных учреждениях Эхирит-Булагатского района на 2015-2019 г.г.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2015-2019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2737,5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1771,5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483,0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483,0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Энергоресурсосбережение и повышение энергетической эффективности в муниципальных учреждениях Эхирит-Булагатского района на 2015-2019 г.г.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2015-2019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8075,0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2475,0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2800,0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2800,0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Обеспечение деятельности комитета ЖКХ, транспорта, энергетики, связи и дорожного хозяйства администрации муниципального образования «Эхирит-Булагатский район» на 2015-2019 г.г.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2015-2019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14485,6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5162,6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4661,5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4661,5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7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694" marR="436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</a:p>
                  </a:txBody>
                  <a:tcPr marL="43694" marR="436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694" marR="436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45156,5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15720,8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13877,9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15557,8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33663" y="1504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бюджет 2017 года\бюджет для граждан 2017-2019\Новая папка\1993308-3d-illustration-of-house-and-wrench-home-repair-conce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067182"/>
            <a:ext cx="1944215" cy="1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юджет 2017 года\бюджет для граждан 2017-2019\Новая папка\loan-149873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77127"/>
            <a:ext cx="2051720" cy="20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145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57592" cy="57606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Финансовая</a:t>
            </a:r>
            <a:r>
              <a:rPr lang="ru-RU" sz="3600" dirty="0" smtClean="0"/>
              <a:t> поддержка сельских поселений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7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Из районного бюджета предоставляются бюджетам поселений района дотации на выравнивание уровня бюджетной обеспеченности в соответствии с методикой распределения </a:t>
            </a:r>
            <a:r>
              <a:rPr lang="ru-RU" sz="2800" dirty="0" smtClean="0"/>
              <a:t>Районного фонда финансовой поддержки поселений, </a:t>
            </a:r>
            <a:r>
              <a:rPr lang="ru-RU" sz="2800" dirty="0"/>
              <a:t>утвержденного законом Иркутской области от  22.10.2013г. №74-ОЗ  «О межбюджетных трансфертах и нормативах отчислений в местные бюджеты». </a:t>
            </a:r>
          </a:p>
        </p:txBody>
      </p:sp>
    </p:spTree>
    <p:extLst>
      <p:ext uri="{BB962C8B-B14F-4D97-AF65-F5344CB8AC3E}">
        <p14:creationId xmlns:p14="http://schemas.microsoft.com/office/powerpoint/2010/main" val="16972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1190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Распределение </a:t>
            </a:r>
            <a:r>
              <a:rPr lang="ru-RU" sz="2800" dirty="0"/>
              <a:t>Районного фонда финансовой поддержки поселений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75121"/>
              </p:ext>
            </p:extLst>
          </p:nvPr>
        </p:nvGraphicFramePr>
        <p:xfrm>
          <a:off x="467543" y="1772822"/>
          <a:ext cx="8208911" cy="424846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88062"/>
                <a:gridCol w="1895665"/>
                <a:gridCol w="1811039"/>
                <a:gridCol w="2014145"/>
              </a:tblGrid>
              <a:tr h="26552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Наименование сельского поселения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2017 год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2018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2019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Алужинское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2 734,5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1 953,1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1 946,7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Ахинское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3 392,5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2 590,6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2 579,2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Гаханское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575,9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Захальское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3 545,5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2 337,7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2 314,8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Капсальское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2 735,9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2 128,8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2 120,7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Корсукское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3 818,1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2 963,5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2 952,2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Кулункунское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5 134,3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3 899,9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3 883,4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Ново-Николаевское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3 186,0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2 414,7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2 402,8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Олойское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3 061,9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2 306,0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2 297,0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Тугутуйское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2 597,2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1 788,0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1 773,7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Усть-Ордынское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2 306,0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Харатское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2 658,6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1 925,1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1 913,1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</a:rPr>
                        <a:t>Харазаргайское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3 557,7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2 814,4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2 804,4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5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ИТОГО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39 304,1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27 121,8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26 988,0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5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6340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Контактная информация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628800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Комитет по финансам и экономике администрации муниципального образования «</a:t>
            </a:r>
            <a:r>
              <a:rPr lang="ru-RU" sz="2000" dirty="0" err="1"/>
              <a:t>Эхирит-Булагатский</a:t>
            </a:r>
            <a:r>
              <a:rPr lang="ru-RU" sz="2000" dirty="0"/>
              <a:t> район»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669001, </a:t>
            </a:r>
            <a:r>
              <a:rPr lang="ru-RU" sz="2000" dirty="0" err="1"/>
              <a:t>Эхирит-Булагатский</a:t>
            </a:r>
            <a:r>
              <a:rPr lang="ru-RU" sz="2000" dirty="0"/>
              <a:t> район, </a:t>
            </a:r>
            <a:r>
              <a:rPr lang="ru-RU" sz="2000" dirty="0" err="1"/>
              <a:t>п.Усть</a:t>
            </a:r>
            <a:r>
              <a:rPr lang="ru-RU" sz="2000" dirty="0"/>
              <a:t>-Ордынский, </a:t>
            </a:r>
            <a:r>
              <a:rPr lang="ru-RU" sz="2000" dirty="0" err="1"/>
              <a:t>ул.Балтахинова</a:t>
            </a:r>
            <a:r>
              <a:rPr lang="ru-RU" sz="2000" dirty="0"/>
              <a:t>, </a:t>
            </a:r>
            <a:r>
              <a:rPr lang="ru-RU" sz="2000" dirty="0" smtClean="0"/>
              <a:t>д.20</a:t>
            </a:r>
          </a:p>
          <a:p>
            <a:endParaRPr lang="ru-RU" sz="2000" dirty="0"/>
          </a:p>
          <a:p>
            <a:r>
              <a:rPr lang="ru-RU" sz="2000" dirty="0"/>
              <a:t>Телефон:  8(39541) 32743</a:t>
            </a:r>
          </a:p>
          <a:p>
            <a:r>
              <a:rPr lang="ru-RU" sz="2000" dirty="0"/>
              <a:t>Факс: 8 (39541) 31169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Официальный сайт:</a:t>
            </a:r>
            <a:r>
              <a:rPr lang="en-US" sz="2000" dirty="0" err="1"/>
              <a:t>ehirit</a:t>
            </a:r>
            <a:r>
              <a:rPr lang="ru-RU" sz="2000" dirty="0"/>
              <a:t>.</a:t>
            </a:r>
            <a:r>
              <a:rPr lang="en-US" sz="2000" dirty="0" err="1"/>
              <a:t>ru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Адрес </a:t>
            </a:r>
            <a:r>
              <a:rPr lang="ru-RU" sz="2000" dirty="0"/>
              <a:t>для направления электронной документации: </a:t>
            </a:r>
            <a:r>
              <a:rPr lang="en-US" sz="2000" dirty="0"/>
              <a:t>fin</a:t>
            </a:r>
            <a:r>
              <a:rPr lang="ru-RU" sz="2000" dirty="0"/>
              <a:t>45@</a:t>
            </a:r>
            <a:r>
              <a:rPr lang="en-US" sz="2000" dirty="0" err="1"/>
              <a:t>gfu</a:t>
            </a:r>
            <a:r>
              <a:rPr lang="ru-RU" sz="2000" dirty="0"/>
              <a:t>.</a:t>
            </a:r>
            <a:r>
              <a:rPr lang="en-US" sz="2000" dirty="0" err="1"/>
              <a:t>ru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301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8301608" cy="79208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Структура доходной части бюджета муниципального образования «</a:t>
            </a:r>
            <a:r>
              <a:rPr lang="ru-RU" sz="1800" dirty="0" err="1" smtClean="0"/>
              <a:t>Эхирит-Булагатский</a:t>
            </a:r>
            <a:r>
              <a:rPr lang="ru-RU" sz="1800" dirty="0" smtClean="0"/>
              <a:t> район»</a:t>
            </a: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922171"/>
              </p:ext>
            </p:extLst>
          </p:nvPr>
        </p:nvGraphicFramePr>
        <p:xfrm>
          <a:off x="179512" y="1125538"/>
          <a:ext cx="8445376" cy="5399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esktop\бюджет 2017 года\бюджет для граждан 2017-2019\слайд понят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бюджет 2017 года\бюджет для граждан 2017-2019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2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юджет 2017 года\бюджет для граждан 2017-2019\NB17_Slid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92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РАСХОДЫ БЮДЖЕТА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3"/>
            <a:ext cx="8219256" cy="492941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Расходы бюджета </a:t>
            </a:r>
            <a:r>
              <a:rPr lang="ru-RU" sz="2000" dirty="0" smtClean="0"/>
              <a:t>– 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endParaRPr lang="ru-RU" sz="2000" dirty="0"/>
          </a:p>
          <a:p>
            <a:pPr algn="just"/>
            <a:r>
              <a:rPr lang="ru-RU" sz="2000" b="1" dirty="0" smtClean="0"/>
              <a:t>Формирование расходов </a:t>
            </a:r>
            <a:r>
              <a:rPr lang="ru-RU" sz="2000" dirty="0" smtClean="0"/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 должно происходить в очередном финансовом году и в плановом периоде за счет средств соответствующих периодов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b="1" dirty="0" smtClean="0"/>
              <a:t>Принципы формирования расходов бюджетов:</a:t>
            </a:r>
          </a:p>
          <a:p>
            <a:pPr algn="just"/>
            <a:r>
              <a:rPr lang="ru-RU" sz="2000" dirty="0" smtClean="0"/>
              <a:t>по разделам;</a:t>
            </a:r>
          </a:p>
          <a:p>
            <a:pPr algn="just"/>
            <a:r>
              <a:rPr lang="ru-RU" sz="2000" dirty="0" smtClean="0"/>
              <a:t>по главным распорядителям средств бюджета</a:t>
            </a:r>
          </a:p>
          <a:p>
            <a:pPr algn="just"/>
            <a:r>
              <a:rPr lang="ru-RU" sz="2000" dirty="0" smtClean="0"/>
              <a:t>по муниципальным программам</a:t>
            </a:r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2033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бюджет 2017 года\бюджет для граждан 2017-2019\Слайд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64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1269</TotalTime>
  <Words>3460</Words>
  <Application>Microsoft Office PowerPoint</Application>
  <PresentationFormat>Экран (4:3)</PresentationFormat>
  <Paragraphs>877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Бюджет на 2017 год и на плановый период 2018 и 2019 года сформирован с учетом основных приоритетных направлений деятельности органов местного самоуправления: </vt:lpstr>
      <vt:lpstr>Структура доходной части бюджета муниципального образования «Эхирит-Булагатский район»</vt:lpstr>
      <vt:lpstr>Презентация PowerPoint</vt:lpstr>
      <vt:lpstr>Презентация PowerPoint</vt:lpstr>
      <vt:lpstr>РАСХОДЫ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Инвестиционные проекты в сфере  туризма   Строительство этнокультурного комплекса ООО «Этнопарк Золотая Орда» 2016-2019 гг., общий объем финансирования 54,9 млн. рублей</vt:lpstr>
      <vt:lpstr>Презентация PowerPoint</vt:lpstr>
      <vt:lpstr>Презентация PowerPoint</vt:lpstr>
      <vt:lpstr>Презентация PowerPoint</vt:lpstr>
      <vt:lpstr>ДОХОДЫ БЮДЖЕТА  ОСНОВНЫЕ НАПРАВЛЕНИЯ  ДЕЯТЕЛЬНОСТИ ОРГАНОВ МЕСТНОГО САМОУПРАВЛЕНИЯ ПО ПОВЫШЕНИЮ ДОХОДОВ БЮДЖЕТА МУНИЦИПАЛЬНОГО  РАЙОНА</vt:lpstr>
      <vt:lpstr>Доходы бюджета</vt:lpstr>
      <vt:lpstr>Налоговые и неналоговые доходы бюджета</vt:lpstr>
      <vt:lpstr>Безвозмездные поступления в бюджет района</vt:lpstr>
      <vt:lpstr>РАСХОДЫ БЮДЖЕТА</vt:lpstr>
      <vt:lpstr>Расходы бюджета по отраслям</vt:lpstr>
      <vt:lpstr>Расходы бюджета по отраслям</vt:lpstr>
      <vt:lpstr>Дефицит бюджета</vt:lpstr>
      <vt:lpstr> РАСПРЕДЕЛЕНИЕ РАСХОДОВ БЮДЖЕТА ПО ЦЕЛЯМ И ЗАДАЧАМ СОЦИАЛЬНО-ЭКОНОМИЧЕСКОГО РАЗВИТИЯ ЭХИРИТ-БУЛАГАТСКОГО РАЙОНА  Стратегическая цель:  Повышение уровня и качества жизни населения Эхирит-Булагатского района </vt:lpstr>
      <vt:lpstr>РАСПРЕДЕЛЕНИЕ РАСХОДОВ БЮДЖЕТА ПО ЦЕЛЯМ И ЗАДАЧАМ СОЦИАЛЬНО-ЭКОНОМИЧЕСКОГО РАЗВИТИЯ ЭХИРИТ-БУЛАГАТСКОГО РАЙОНА, МУНИЦИПАЛЬНЫМ ПРОГРАММАМ</vt:lpstr>
      <vt:lpstr>РАСПРЕДЕЛЕНИЕ РАСХОДОВ БЮДЖЕТА ПО ЦЕЛЯМ И ЗАДАЧАМ СОЦИАЛЬНО-ЭКОНОМИЧЕСКОГО РАЗВИТИЯ ЭХИРИТ-БУЛАГАТСКОГО РАЙОНА, МУНИЦИПАЛЬНЫМ ПРОГРАММАМ </vt:lpstr>
      <vt:lpstr>РАСПРЕДЕЛЕНИЕ РАСХОДОВ БЮДЖЕТА ПО НЕПРОГРАММНЫМ НАПРАВЛЕНИЯМ ДЕЯТЕЛЬНОСТИ</vt:lpstr>
      <vt:lpstr>Муниципальные программы</vt:lpstr>
      <vt:lpstr>Муниципальная программа «Развитие образования»</vt:lpstr>
      <vt:lpstr>Муниципальная программа  «Культура»</vt:lpstr>
      <vt:lpstr>Муниципальная программа «Культура</vt:lpstr>
      <vt:lpstr>Муниципальная программа «Социальная защита населения»</vt:lpstr>
      <vt:lpstr>Муниципальная программа «Социальная поддержка населения»</vt:lpstr>
      <vt:lpstr>Муниципальная программа «Развитие ЖКХ»</vt:lpstr>
      <vt:lpstr>Муниципальная программа «Развитие ЖКХ»</vt:lpstr>
      <vt:lpstr>Финансовая поддержка сельских поселений</vt:lpstr>
      <vt:lpstr>Распределение Районного фонда финансовой поддержки поселений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184</cp:revision>
  <cp:lastPrinted>2014-11-28T02:12:40Z</cp:lastPrinted>
  <dcterms:created xsi:type="dcterms:W3CDTF">2014-11-18T06:45:33Z</dcterms:created>
  <dcterms:modified xsi:type="dcterms:W3CDTF">2017-02-22T07:13:21Z</dcterms:modified>
</cp:coreProperties>
</file>