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3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08" r:id="rId1"/>
  </p:sldMasterIdLst>
  <p:notesMasterIdLst>
    <p:notesMasterId r:id="rId41"/>
  </p:notesMasterIdLst>
  <p:sldIdLst>
    <p:sldId id="347" r:id="rId2"/>
    <p:sldId id="365" r:id="rId3"/>
    <p:sldId id="349" r:id="rId4"/>
    <p:sldId id="394" r:id="rId5"/>
    <p:sldId id="431" r:id="rId6"/>
    <p:sldId id="433" r:id="rId7"/>
    <p:sldId id="434" r:id="rId8"/>
    <p:sldId id="435" r:id="rId9"/>
    <p:sldId id="436" r:id="rId10"/>
    <p:sldId id="437" r:id="rId11"/>
    <p:sldId id="438" r:id="rId12"/>
    <p:sldId id="439" r:id="rId13"/>
    <p:sldId id="440" r:id="rId14"/>
    <p:sldId id="422" r:id="rId15"/>
    <p:sldId id="395" r:id="rId16"/>
    <p:sldId id="396" r:id="rId17"/>
    <p:sldId id="397" r:id="rId18"/>
    <p:sldId id="398" r:id="rId19"/>
    <p:sldId id="399" r:id="rId20"/>
    <p:sldId id="403" r:id="rId21"/>
    <p:sldId id="411" r:id="rId22"/>
    <p:sldId id="404" r:id="rId23"/>
    <p:sldId id="427" r:id="rId24"/>
    <p:sldId id="414" r:id="rId25"/>
    <p:sldId id="412" r:id="rId26"/>
    <p:sldId id="425" r:id="rId27"/>
    <p:sldId id="415" r:id="rId28"/>
    <p:sldId id="416" r:id="rId29"/>
    <p:sldId id="429" r:id="rId30"/>
    <p:sldId id="418" r:id="rId31"/>
    <p:sldId id="417" r:id="rId32"/>
    <p:sldId id="430" r:id="rId33"/>
    <p:sldId id="419" r:id="rId34"/>
    <p:sldId id="420" r:id="rId35"/>
    <p:sldId id="421" r:id="rId36"/>
    <p:sldId id="391" r:id="rId37"/>
    <p:sldId id="351" r:id="rId38"/>
    <p:sldId id="352" r:id="rId39"/>
    <p:sldId id="393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 autoAdjust="0"/>
    <p:restoredTop sz="94381" autoAdjust="0"/>
  </p:normalViewPr>
  <p:slideViewPr>
    <p:cSldViewPr>
      <p:cViewPr varScale="1">
        <p:scale>
          <a:sx n="94" d="100"/>
          <a:sy n="94" d="100"/>
        </p:scale>
        <p:origin x="-120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Лист4!$A$7</c:f>
              <c:strCache>
                <c:ptCount val="1"/>
                <c:pt idx="0">
                  <c:v>Среднемесячная заработная плата, руб.</c:v>
                </c:pt>
              </c:strCache>
            </c:strRef>
          </c:tx>
          <c:marker>
            <c:symbol val="none"/>
          </c:marker>
          <c:cat>
            <c:strRef>
              <c:f>Лист4!$B$6:$F$6</c:f>
              <c:strCache>
                <c:ptCount val="5"/>
                <c:pt idx="0">
                  <c:v>2016 год (факт)</c:v>
                </c:pt>
                <c:pt idx="1">
                  <c:v>2017 год (оценка)</c:v>
                </c:pt>
                <c:pt idx="2">
                  <c:v>2018 год (прогноз)</c:v>
                </c:pt>
                <c:pt idx="3">
                  <c:v>2019 год (прогноз)</c:v>
                </c:pt>
                <c:pt idx="4">
                  <c:v>2020 год (прогноз)</c:v>
                </c:pt>
              </c:strCache>
            </c:strRef>
          </c:cat>
          <c:val>
            <c:numRef>
              <c:f>Лист4!$B$7:$F$7</c:f>
              <c:numCache>
                <c:formatCode>General</c:formatCode>
                <c:ptCount val="5"/>
                <c:pt idx="0">
                  <c:v>26772.5</c:v>
                </c:pt>
                <c:pt idx="1">
                  <c:v>27575.599999999999</c:v>
                </c:pt>
                <c:pt idx="2">
                  <c:v>28954.5</c:v>
                </c:pt>
                <c:pt idx="3">
                  <c:v>29823.14</c:v>
                </c:pt>
                <c:pt idx="4">
                  <c:v>30717.8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Лист4!$A$8</c:f>
              <c:strCache>
                <c:ptCount val="1"/>
                <c:pt idx="0">
                  <c:v>Прожиточный минимум, руб. в месяц</c:v>
                </c:pt>
              </c:strCache>
            </c:strRef>
          </c:tx>
          <c:marker>
            <c:symbol val="none"/>
          </c:marker>
          <c:cat>
            <c:strRef>
              <c:f>Лист4!$B$6:$F$6</c:f>
              <c:strCache>
                <c:ptCount val="5"/>
                <c:pt idx="0">
                  <c:v>2016 год (факт)</c:v>
                </c:pt>
                <c:pt idx="1">
                  <c:v>2017 год (оценка)</c:v>
                </c:pt>
                <c:pt idx="2">
                  <c:v>2018 год (прогноз)</c:v>
                </c:pt>
                <c:pt idx="3">
                  <c:v>2019 год (прогноз)</c:v>
                </c:pt>
                <c:pt idx="4">
                  <c:v>2020 год (прогноз)</c:v>
                </c:pt>
              </c:strCache>
            </c:strRef>
          </c:cat>
          <c:val>
            <c:numRef>
              <c:f>Лист4!$B$8:$F$8</c:f>
              <c:numCache>
                <c:formatCode>General</c:formatCode>
                <c:ptCount val="5"/>
                <c:pt idx="0">
                  <c:v>10038</c:v>
                </c:pt>
                <c:pt idx="1">
                  <c:v>10043</c:v>
                </c:pt>
                <c:pt idx="2">
                  <c:v>10344</c:v>
                </c:pt>
                <c:pt idx="3">
                  <c:v>10654</c:v>
                </c:pt>
                <c:pt idx="4">
                  <c:v>10974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115200"/>
        <c:axId val="39513472"/>
      </c:lineChart>
      <c:catAx>
        <c:axId val="96115200"/>
        <c:scaling>
          <c:orientation val="minMax"/>
        </c:scaling>
        <c:delete val="0"/>
        <c:axPos val="b"/>
        <c:majorTickMark val="out"/>
        <c:minorTickMark val="none"/>
        <c:tickLblPos val="nextTo"/>
        <c:crossAx val="39513472"/>
        <c:crosses val="autoZero"/>
        <c:auto val="1"/>
        <c:lblAlgn val="ctr"/>
        <c:lblOffset val="100"/>
        <c:noMultiLvlLbl val="0"/>
      </c:catAx>
      <c:valAx>
        <c:axId val="39513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61152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Лист2!$B$5</c:f>
              <c:strCache>
                <c:ptCount val="1"/>
                <c:pt idx="0">
                  <c:v>Объем отгруженных товаров, работ, услуг, млн. руб.</c:v>
                </c:pt>
              </c:strCache>
            </c:strRef>
          </c:tx>
          <c:cat>
            <c:strRef>
              <c:f>Лист2!$A$6:$A$12</c:f>
              <c:strCache>
                <c:ptCount val="7"/>
                <c:pt idx="0">
                  <c:v>Сельское хозяйство</c:v>
                </c:pt>
                <c:pt idx="1">
                  <c:v>Производство пищевых продуктов</c:v>
                </c:pt>
                <c:pt idx="2">
                  <c:v>Производство и распределение электроэнергии и воды</c:v>
                </c:pt>
                <c:pt idx="3">
                  <c:v>Текстильное и швейное производство</c:v>
                </c:pt>
                <c:pt idx="4">
                  <c:v>Транспорт и связь</c:v>
                </c:pt>
                <c:pt idx="5">
                  <c:v>Торговля</c:v>
                </c:pt>
                <c:pt idx="6">
                  <c:v>Прочие</c:v>
                </c:pt>
              </c:strCache>
            </c:strRef>
          </c:cat>
          <c:val>
            <c:numRef>
              <c:f>Лист2!$B$6:$B$12</c:f>
              <c:numCache>
                <c:formatCode>General</c:formatCode>
                <c:ptCount val="7"/>
                <c:pt idx="0">
                  <c:v>179.673</c:v>
                </c:pt>
                <c:pt idx="1">
                  <c:v>161.74799999999999</c:v>
                </c:pt>
                <c:pt idx="2">
                  <c:v>154.786</c:v>
                </c:pt>
                <c:pt idx="3">
                  <c:v>35.363</c:v>
                </c:pt>
                <c:pt idx="4">
                  <c:v>7.6239999999999997</c:v>
                </c:pt>
                <c:pt idx="5">
                  <c:v>5.4690000000000003</c:v>
                </c:pt>
                <c:pt idx="6">
                  <c:v>40.319000000000003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Образование</c:v>
                </c:pt>
                <c:pt idx="1">
                  <c:v>Культура</c:v>
                </c:pt>
                <c:pt idx="2">
                  <c:v>Жилищно-коммунальное хозяйство</c:v>
                </c:pt>
                <c:pt idx="3">
                  <c:v>Социальная политика</c:v>
                </c:pt>
                <c:pt idx="4">
                  <c:v>Межбюджетные трансферты</c:v>
                </c:pt>
                <c:pt idx="5">
                  <c:v>Органы местного самоуправления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663880.5</c:v>
                </c:pt>
                <c:pt idx="1">
                  <c:v>15470.9</c:v>
                </c:pt>
                <c:pt idx="2">
                  <c:v>13570.3</c:v>
                </c:pt>
                <c:pt idx="3">
                  <c:v>33522.1</c:v>
                </c:pt>
                <c:pt idx="4">
                  <c:v>66581.7</c:v>
                </c:pt>
                <c:pt idx="5">
                  <c:v>51608.1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 год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Образование</c:v>
                </c:pt>
                <c:pt idx="1">
                  <c:v>Культура</c:v>
                </c:pt>
                <c:pt idx="2">
                  <c:v>Жилищно-коммунальное хозяйство</c:v>
                </c:pt>
                <c:pt idx="3">
                  <c:v>Социальная политика</c:v>
                </c:pt>
                <c:pt idx="4">
                  <c:v>Межбюджетные трансферты</c:v>
                </c:pt>
                <c:pt idx="5">
                  <c:v>Органы местного самоуправления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647649.19999999995</c:v>
                </c:pt>
                <c:pt idx="1">
                  <c:v>13910.1</c:v>
                </c:pt>
                <c:pt idx="2">
                  <c:v>13375.3</c:v>
                </c:pt>
                <c:pt idx="3">
                  <c:v>32797.599999999999</c:v>
                </c:pt>
                <c:pt idx="4">
                  <c:v>52375.1</c:v>
                </c:pt>
                <c:pt idx="5">
                  <c:v>45254.8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 год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Образование</c:v>
                </c:pt>
                <c:pt idx="1">
                  <c:v>Культура</c:v>
                </c:pt>
                <c:pt idx="2">
                  <c:v>Жилищно-коммунальное хозяйство</c:v>
                </c:pt>
                <c:pt idx="3">
                  <c:v>Социальная политика</c:v>
                </c:pt>
                <c:pt idx="4">
                  <c:v>Межбюджетные трансферты</c:v>
                </c:pt>
                <c:pt idx="5">
                  <c:v>Органы местного самоуправления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650100</c:v>
                </c:pt>
                <c:pt idx="1">
                  <c:v>13894.3</c:v>
                </c:pt>
                <c:pt idx="2">
                  <c:v>13375.3</c:v>
                </c:pt>
                <c:pt idx="3">
                  <c:v>32797.599999999999</c:v>
                </c:pt>
                <c:pt idx="4">
                  <c:v>52674</c:v>
                </c:pt>
                <c:pt idx="5">
                  <c:v>45253.3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3901824"/>
        <c:axId val="80891264"/>
      </c:barChart>
      <c:catAx>
        <c:axId val="93901824"/>
        <c:scaling>
          <c:orientation val="minMax"/>
        </c:scaling>
        <c:delete val="0"/>
        <c:axPos val="l"/>
        <c:majorTickMark val="out"/>
        <c:minorTickMark val="none"/>
        <c:tickLblPos val="nextTo"/>
        <c:crossAx val="80891264"/>
        <c:crosses val="autoZero"/>
        <c:auto val="1"/>
        <c:lblAlgn val="ctr"/>
        <c:lblOffset val="100"/>
        <c:noMultiLvlLbl val="0"/>
      </c:catAx>
      <c:valAx>
        <c:axId val="8089126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939018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66B855-3851-46CF-BA8B-42DB4E35F0EA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DEA7591-AB2D-4400-BE33-79FD6A867079}">
      <dgm:prSet phldrT="[Текст]" custT="1"/>
      <dgm:spPr/>
      <dgm:t>
        <a:bodyPr/>
        <a:lstStyle/>
        <a:p>
          <a:pPr algn="ctr"/>
          <a:r>
            <a:rPr lang="ru-RU" sz="1600" dirty="0" smtClean="0"/>
            <a:t>Составление проекта бюджета на очередной финансовый год и плановый период:</a:t>
          </a:r>
          <a:endParaRPr lang="ru-RU" sz="1600" dirty="0"/>
        </a:p>
      </dgm:t>
    </dgm:pt>
    <dgm:pt modelId="{FE070CE0-0C21-427F-A8D4-452A161E9ED7}" type="parTrans" cxnId="{CF45602A-1044-44F0-8207-72A477D5744C}">
      <dgm:prSet/>
      <dgm:spPr/>
      <dgm:t>
        <a:bodyPr/>
        <a:lstStyle/>
        <a:p>
          <a:endParaRPr lang="ru-RU"/>
        </a:p>
      </dgm:t>
    </dgm:pt>
    <dgm:pt modelId="{0435EC00-F6F8-4AA0-B1EF-3C3B5D1B1496}" type="sibTrans" cxnId="{CF45602A-1044-44F0-8207-72A477D5744C}">
      <dgm:prSet/>
      <dgm:spPr/>
      <dgm:t>
        <a:bodyPr/>
        <a:lstStyle/>
        <a:p>
          <a:endParaRPr lang="ru-RU"/>
        </a:p>
      </dgm:t>
    </dgm:pt>
    <dgm:pt modelId="{16394721-8DBE-4959-9DC3-2982FEFAA9CC}">
      <dgm:prSet phldrT="[Текст]" custT="1"/>
      <dgm:spPr/>
      <dgm:t>
        <a:bodyPr/>
        <a:lstStyle/>
        <a:p>
          <a:pPr algn="just"/>
          <a:r>
            <a:rPr lang="ru-RU" sz="1600" dirty="0" smtClean="0"/>
            <a:t>1 июля - 14 ноября 2017 года </a:t>
          </a:r>
          <a:r>
            <a:rPr lang="ru-RU" sz="1400" dirty="0" smtClean="0"/>
            <a:t>составляется прогноз социально-экономического развития района, определяются основные характеристики бюджета, основные направления бюджетной и налоговой политики района  на очередной финансовый год и плановый период, разрабатываются муниципальные программы, распределяются бюджетные ассигнования, составляется проект  решения Думы района о бюджете</a:t>
          </a:r>
          <a:endParaRPr lang="ru-RU" sz="1400" dirty="0"/>
        </a:p>
      </dgm:t>
    </dgm:pt>
    <dgm:pt modelId="{DFE9CCA0-0417-4DD4-B63D-0A4A4AD92A39}" type="parTrans" cxnId="{0B6F840B-3F1D-4361-8CF9-4373FA12FDF1}">
      <dgm:prSet/>
      <dgm:spPr/>
      <dgm:t>
        <a:bodyPr/>
        <a:lstStyle/>
        <a:p>
          <a:endParaRPr lang="ru-RU"/>
        </a:p>
      </dgm:t>
    </dgm:pt>
    <dgm:pt modelId="{9085B895-092B-4F4F-B58C-DB53C5BA8242}" type="sibTrans" cxnId="{0B6F840B-3F1D-4361-8CF9-4373FA12FDF1}">
      <dgm:prSet/>
      <dgm:spPr/>
      <dgm:t>
        <a:bodyPr/>
        <a:lstStyle/>
        <a:p>
          <a:endParaRPr lang="ru-RU"/>
        </a:p>
      </dgm:t>
    </dgm:pt>
    <dgm:pt modelId="{40F09ADD-2036-4A26-905E-5515B1783162}">
      <dgm:prSet phldrT="[Текст]" custT="1"/>
      <dgm:spPr/>
      <dgm:t>
        <a:bodyPr/>
        <a:lstStyle/>
        <a:p>
          <a:pPr algn="ctr"/>
          <a:r>
            <a:rPr lang="ru-RU" sz="1600" dirty="0" smtClean="0"/>
            <a:t>Рассмотрение и утверждение бюджета:</a:t>
          </a:r>
          <a:endParaRPr lang="ru-RU" sz="1600" dirty="0"/>
        </a:p>
      </dgm:t>
    </dgm:pt>
    <dgm:pt modelId="{8C2FF791-7C88-400E-9147-EFB513B56E62}" type="parTrans" cxnId="{10AC3E62-1206-4BD0-9580-3BE707D40DAA}">
      <dgm:prSet/>
      <dgm:spPr/>
      <dgm:t>
        <a:bodyPr/>
        <a:lstStyle/>
        <a:p>
          <a:endParaRPr lang="ru-RU"/>
        </a:p>
      </dgm:t>
    </dgm:pt>
    <dgm:pt modelId="{47988B0C-13D2-4C34-A092-1D7F40B0F339}" type="sibTrans" cxnId="{10AC3E62-1206-4BD0-9580-3BE707D40DAA}">
      <dgm:prSet/>
      <dgm:spPr/>
      <dgm:t>
        <a:bodyPr/>
        <a:lstStyle/>
        <a:p>
          <a:endParaRPr lang="ru-RU"/>
        </a:p>
      </dgm:t>
    </dgm:pt>
    <dgm:pt modelId="{BB6BDB9F-AF42-4DE4-AD16-E37139B1C272}">
      <dgm:prSet phldrT="[Текст]" custT="1"/>
      <dgm:spPr/>
      <dgm:t>
        <a:bodyPr/>
        <a:lstStyle/>
        <a:p>
          <a:pPr algn="just"/>
          <a:r>
            <a:rPr lang="ru-RU" sz="1600" dirty="0" smtClean="0"/>
            <a:t>15 ноября-31 декабря 2017 года </a:t>
          </a:r>
          <a:r>
            <a:rPr lang="ru-RU" sz="1400" dirty="0" smtClean="0"/>
            <a:t>по проекту бюджета Думой проводятся публичные слушания, рассмотрение проекта бюджета проходит в двух чтениях, проект бюджета утверждается председателем Думы района и мэром района</a:t>
          </a:r>
          <a:endParaRPr lang="ru-RU" sz="1200" dirty="0"/>
        </a:p>
      </dgm:t>
    </dgm:pt>
    <dgm:pt modelId="{99C8679D-1C6A-4C40-9560-546DDD1255CA}" type="parTrans" cxnId="{345BD4ED-CD6C-454F-A0C9-C76B5760FBFC}">
      <dgm:prSet/>
      <dgm:spPr/>
      <dgm:t>
        <a:bodyPr/>
        <a:lstStyle/>
        <a:p>
          <a:endParaRPr lang="ru-RU"/>
        </a:p>
      </dgm:t>
    </dgm:pt>
    <dgm:pt modelId="{C441CB17-9AC4-42FC-AA8F-0C78DC1EC026}" type="sibTrans" cxnId="{345BD4ED-CD6C-454F-A0C9-C76B5760FBFC}">
      <dgm:prSet/>
      <dgm:spPr/>
      <dgm:t>
        <a:bodyPr/>
        <a:lstStyle/>
        <a:p>
          <a:endParaRPr lang="ru-RU"/>
        </a:p>
      </dgm:t>
    </dgm:pt>
    <dgm:pt modelId="{13478CD1-5AB5-44DC-AFC8-9ECE4AE1E6BC}">
      <dgm:prSet phldrT="[Текст]" custT="1"/>
      <dgm:spPr/>
      <dgm:t>
        <a:bodyPr/>
        <a:lstStyle/>
        <a:p>
          <a:pPr algn="ctr"/>
          <a:r>
            <a:rPr lang="ru-RU" sz="1600" dirty="0" smtClean="0"/>
            <a:t>Исполнение районного бюджета и годовая отчетность об исполнении:</a:t>
          </a:r>
          <a:endParaRPr lang="ru-RU" sz="1600" dirty="0"/>
        </a:p>
      </dgm:t>
    </dgm:pt>
    <dgm:pt modelId="{467C935A-EF9E-4D82-817C-C1E7048CFCE9}" type="parTrans" cxnId="{E3D2D353-A8F6-4983-A387-A4EB0F171255}">
      <dgm:prSet/>
      <dgm:spPr/>
      <dgm:t>
        <a:bodyPr/>
        <a:lstStyle/>
        <a:p>
          <a:endParaRPr lang="ru-RU"/>
        </a:p>
      </dgm:t>
    </dgm:pt>
    <dgm:pt modelId="{C2F656C1-0AF4-4B2E-B9A9-31F6EF7A449B}" type="sibTrans" cxnId="{E3D2D353-A8F6-4983-A387-A4EB0F171255}">
      <dgm:prSet/>
      <dgm:spPr/>
      <dgm:t>
        <a:bodyPr/>
        <a:lstStyle/>
        <a:p>
          <a:endParaRPr lang="ru-RU"/>
        </a:p>
      </dgm:t>
    </dgm:pt>
    <dgm:pt modelId="{17F228F0-E82B-4EA4-90DD-BF66EAAC4283}">
      <dgm:prSet phldrT="[Текст]" custT="1"/>
      <dgm:spPr/>
      <dgm:t>
        <a:bodyPr/>
        <a:lstStyle/>
        <a:p>
          <a:pPr algn="just"/>
          <a:r>
            <a:rPr lang="ru-RU" sz="1600" dirty="0" smtClean="0"/>
            <a:t>1 января-31 декабря 2018 года </a:t>
          </a:r>
          <a:r>
            <a:rPr lang="ru-RU" sz="1400" dirty="0" smtClean="0"/>
            <a:t>исполнение бюджета района осуществляется по доходам, расходам и источникам финансирования дефицита бюджета, районный бюджет исполняется на основе единства кассы и подведомственности расходов</a:t>
          </a:r>
          <a:endParaRPr lang="ru-RU" sz="1600" dirty="0"/>
        </a:p>
      </dgm:t>
    </dgm:pt>
    <dgm:pt modelId="{ADA4C2A2-7AFB-4039-9197-C114AB6C3E46}" type="parTrans" cxnId="{F377FF3A-7885-4A19-AE57-A0976D305C93}">
      <dgm:prSet/>
      <dgm:spPr/>
      <dgm:t>
        <a:bodyPr/>
        <a:lstStyle/>
        <a:p>
          <a:endParaRPr lang="ru-RU"/>
        </a:p>
      </dgm:t>
    </dgm:pt>
    <dgm:pt modelId="{B81A3CE2-7D2A-42BE-9932-03533532A755}" type="sibTrans" cxnId="{F377FF3A-7885-4A19-AE57-A0976D305C93}">
      <dgm:prSet/>
      <dgm:spPr/>
      <dgm:t>
        <a:bodyPr/>
        <a:lstStyle/>
        <a:p>
          <a:endParaRPr lang="ru-RU"/>
        </a:p>
      </dgm:t>
    </dgm:pt>
    <dgm:pt modelId="{76523C02-9E59-42D7-9D09-88A1642C6B21}">
      <dgm:prSet phldrT="[Текст]" custT="1"/>
      <dgm:spPr/>
      <dgm:t>
        <a:bodyPr/>
        <a:lstStyle/>
        <a:p>
          <a:pPr algn="l"/>
          <a:r>
            <a:rPr lang="ru-RU" sz="1600" dirty="0" smtClean="0"/>
            <a:t>1 января – 1 июля 2019 </a:t>
          </a:r>
          <a:r>
            <a:rPr lang="ru-RU" sz="1400" dirty="0" smtClean="0"/>
            <a:t>года по итогам финансового года составляется отчетность об исполнении бюджета, осуществляется внешняя проверка отчета  Контрольно-счетной палатой района и утверждение отчета Думой района</a:t>
          </a:r>
          <a:endParaRPr lang="ru-RU" sz="1400" dirty="0"/>
        </a:p>
      </dgm:t>
    </dgm:pt>
    <dgm:pt modelId="{706A604C-84F7-4617-8415-39F4A6BD59F7}" type="parTrans" cxnId="{0AE59E55-806D-4810-ADE7-5AFAEBAC4071}">
      <dgm:prSet/>
      <dgm:spPr/>
      <dgm:t>
        <a:bodyPr/>
        <a:lstStyle/>
        <a:p>
          <a:endParaRPr lang="ru-RU"/>
        </a:p>
      </dgm:t>
    </dgm:pt>
    <dgm:pt modelId="{D47A06CA-FB66-4D80-B4E8-103D52E67405}" type="sibTrans" cxnId="{0AE59E55-806D-4810-ADE7-5AFAEBAC4071}">
      <dgm:prSet/>
      <dgm:spPr/>
      <dgm:t>
        <a:bodyPr/>
        <a:lstStyle/>
        <a:p>
          <a:endParaRPr lang="ru-RU"/>
        </a:p>
      </dgm:t>
    </dgm:pt>
    <dgm:pt modelId="{A73AD726-C4CC-4201-BB2D-B4BBA2CD9FF8}" type="pres">
      <dgm:prSet presAssocID="{9066B855-3851-46CF-BA8B-42DB4E35F0E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05E8CD-15C1-408C-A027-D97BB96D6DF0}" type="pres">
      <dgm:prSet presAssocID="{9DEA7591-AB2D-4400-BE33-79FD6A867079}" presName="comp" presStyleCnt="0"/>
      <dgm:spPr/>
    </dgm:pt>
    <dgm:pt modelId="{CDA83E75-EC67-43B4-8C20-6E21712E1CC9}" type="pres">
      <dgm:prSet presAssocID="{9DEA7591-AB2D-4400-BE33-79FD6A867079}" presName="box" presStyleLbl="node1" presStyleIdx="0" presStyleCnt="3" custScaleX="100000" custScaleY="2000000" custLinFactNeighborX="1783" custLinFactNeighborY="3426"/>
      <dgm:spPr/>
      <dgm:t>
        <a:bodyPr/>
        <a:lstStyle/>
        <a:p>
          <a:endParaRPr lang="ru-RU"/>
        </a:p>
      </dgm:t>
    </dgm:pt>
    <dgm:pt modelId="{D10DB42B-2FEE-403C-9B95-CEB2DDB8B413}" type="pres">
      <dgm:prSet presAssocID="{9DEA7591-AB2D-4400-BE33-79FD6A867079}" presName="img" presStyleLbl="fgImgPlace1" presStyleIdx="0" presStyleCnt="3" custScaleX="75213" custScaleY="167486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3DDDFEF-560B-48AD-B46C-D13AAECA935E}" type="pres">
      <dgm:prSet presAssocID="{9DEA7591-AB2D-4400-BE33-79FD6A86707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7DA902-BE0E-45EB-ADCF-4E482B54C454}" type="pres">
      <dgm:prSet presAssocID="{0435EC00-F6F8-4AA0-B1EF-3C3B5D1B1496}" presName="spacer" presStyleCnt="0"/>
      <dgm:spPr/>
    </dgm:pt>
    <dgm:pt modelId="{173233D6-6E21-4026-8491-B363B6A43248}" type="pres">
      <dgm:prSet presAssocID="{40F09ADD-2036-4A26-905E-5515B1783162}" presName="comp" presStyleCnt="0"/>
      <dgm:spPr/>
    </dgm:pt>
    <dgm:pt modelId="{40B88CB4-67B1-432C-838E-990580FE930E}" type="pres">
      <dgm:prSet presAssocID="{40F09ADD-2036-4A26-905E-5515B1783162}" presName="box" presStyleLbl="node1" presStyleIdx="1" presStyleCnt="3" custScaleX="100000" custScaleY="1634342" custLinFactNeighborY="-1583"/>
      <dgm:spPr/>
      <dgm:t>
        <a:bodyPr/>
        <a:lstStyle/>
        <a:p>
          <a:endParaRPr lang="ru-RU"/>
        </a:p>
      </dgm:t>
    </dgm:pt>
    <dgm:pt modelId="{D6FA763D-13B0-44FF-ABDC-BA2AAB389AE6}" type="pres">
      <dgm:prSet presAssocID="{40F09ADD-2036-4A26-905E-5515B1783162}" presName="img" presStyleLbl="fgImgPlace1" presStyleIdx="1" presStyleCnt="3" custScaleX="81227" custScaleY="1340711" custLinFactNeighborX="-5035" custLinFactNeighborY="227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039D8FC-6987-49DE-A621-F99065467CC6}" type="pres">
      <dgm:prSet presAssocID="{40F09ADD-2036-4A26-905E-5515B178316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E35E9E-45FA-456E-9A54-343A998D38A5}" type="pres">
      <dgm:prSet presAssocID="{47988B0C-13D2-4C34-A092-1D7F40B0F339}" presName="spacer" presStyleCnt="0"/>
      <dgm:spPr/>
    </dgm:pt>
    <dgm:pt modelId="{F9C4A323-F14E-4771-A28E-0C5169B0C5B5}" type="pres">
      <dgm:prSet presAssocID="{13478CD1-5AB5-44DC-AFC8-9ECE4AE1E6BC}" presName="comp" presStyleCnt="0"/>
      <dgm:spPr/>
    </dgm:pt>
    <dgm:pt modelId="{1746FB1D-42F0-420A-8592-552C721CF37D}" type="pres">
      <dgm:prSet presAssocID="{13478CD1-5AB5-44DC-AFC8-9ECE4AE1E6BC}" presName="box" presStyleLbl="node1" presStyleIdx="2" presStyleCnt="3" custScaleX="99870" custScaleY="2000000" custLinFactY="301458" custLinFactNeighborY="400000"/>
      <dgm:spPr/>
      <dgm:t>
        <a:bodyPr/>
        <a:lstStyle/>
        <a:p>
          <a:endParaRPr lang="ru-RU"/>
        </a:p>
      </dgm:t>
    </dgm:pt>
    <dgm:pt modelId="{5E09400C-9A9B-42FD-BBF0-4C72C7355BB4}" type="pres">
      <dgm:prSet presAssocID="{13478CD1-5AB5-44DC-AFC8-9ECE4AE1E6BC}" presName="img" presStyleLbl="fgImgPlace1" presStyleIdx="2" presStyleCnt="3" custScaleX="91389" custScaleY="1137712" custLinFactNeighborX="3783" custLinFactNeighborY="-3644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822EBF0-5E5B-4EAA-9F07-28AFE2930F74}" type="pres">
      <dgm:prSet presAssocID="{13478CD1-5AB5-44DC-AFC8-9ECE4AE1E6B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AC3E62-1206-4BD0-9580-3BE707D40DAA}" srcId="{9066B855-3851-46CF-BA8B-42DB4E35F0EA}" destId="{40F09ADD-2036-4A26-905E-5515B1783162}" srcOrd="1" destOrd="0" parTransId="{8C2FF791-7C88-400E-9147-EFB513B56E62}" sibTransId="{47988B0C-13D2-4C34-A092-1D7F40B0F339}"/>
    <dgm:cxn modelId="{0B6F840B-3F1D-4361-8CF9-4373FA12FDF1}" srcId="{9DEA7591-AB2D-4400-BE33-79FD6A867079}" destId="{16394721-8DBE-4959-9DC3-2982FEFAA9CC}" srcOrd="0" destOrd="0" parTransId="{DFE9CCA0-0417-4DD4-B63D-0A4A4AD92A39}" sibTransId="{9085B895-092B-4F4F-B58C-DB53C5BA8242}"/>
    <dgm:cxn modelId="{8A821B77-065E-4714-8047-D7D8765756F9}" type="presOf" srcId="{9DEA7591-AB2D-4400-BE33-79FD6A867079}" destId="{23DDDFEF-560B-48AD-B46C-D13AAECA935E}" srcOrd="1" destOrd="0" presId="urn:microsoft.com/office/officeart/2005/8/layout/vList4"/>
    <dgm:cxn modelId="{0AE59E55-806D-4810-ADE7-5AFAEBAC4071}" srcId="{13478CD1-5AB5-44DC-AFC8-9ECE4AE1E6BC}" destId="{76523C02-9E59-42D7-9D09-88A1642C6B21}" srcOrd="1" destOrd="0" parTransId="{706A604C-84F7-4617-8415-39F4A6BD59F7}" sibTransId="{D47A06CA-FB66-4D80-B4E8-103D52E67405}"/>
    <dgm:cxn modelId="{F377FF3A-7885-4A19-AE57-A0976D305C93}" srcId="{13478CD1-5AB5-44DC-AFC8-9ECE4AE1E6BC}" destId="{17F228F0-E82B-4EA4-90DD-BF66EAAC4283}" srcOrd="0" destOrd="0" parTransId="{ADA4C2A2-7AFB-4039-9197-C114AB6C3E46}" sibTransId="{B81A3CE2-7D2A-42BE-9932-03533532A755}"/>
    <dgm:cxn modelId="{9F2C204E-2406-4F60-B60C-1D3478AC87D0}" type="presOf" srcId="{16394721-8DBE-4959-9DC3-2982FEFAA9CC}" destId="{CDA83E75-EC67-43B4-8C20-6E21712E1CC9}" srcOrd="0" destOrd="1" presId="urn:microsoft.com/office/officeart/2005/8/layout/vList4"/>
    <dgm:cxn modelId="{345BD4ED-CD6C-454F-A0C9-C76B5760FBFC}" srcId="{40F09ADD-2036-4A26-905E-5515B1783162}" destId="{BB6BDB9F-AF42-4DE4-AD16-E37139B1C272}" srcOrd="0" destOrd="0" parTransId="{99C8679D-1C6A-4C40-9560-546DDD1255CA}" sibTransId="{C441CB17-9AC4-42FC-AA8F-0C78DC1EC026}"/>
    <dgm:cxn modelId="{9AC00884-B8C2-446E-87A3-F5AC04240B7D}" type="presOf" srcId="{40F09ADD-2036-4A26-905E-5515B1783162}" destId="{40B88CB4-67B1-432C-838E-990580FE930E}" srcOrd="0" destOrd="0" presId="urn:microsoft.com/office/officeart/2005/8/layout/vList4"/>
    <dgm:cxn modelId="{F628327D-AFF7-4ED3-8500-8BB185978A31}" type="presOf" srcId="{13478CD1-5AB5-44DC-AFC8-9ECE4AE1E6BC}" destId="{1746FB1D-42F0-420A-8592-552C721CF37D}" srcOrd="0" destOrd="0" presId="urn:microsoft.com/office/officeart/2005/8/layout/vList4"/>
    <dgm:cxn modelId="{E3D2D353-A8F6-4983-A387-A4EB0F171255}" srcId="{9066B855-3851-46CF-BA8B-42DB4E35F0EA}" destId="{13478CD1-5AB5-44DC-AFC8-9ECE4AE1E6BC}" srcOrd="2" destOrd="0" parTransId="{467C935A-EF9E-4D82-817C-C1E7048CFCE9}" sibTransId="{C2F656C1-0AF4-4B2E-B9A9-31F6EF7A449B}"/>
    <dgm:cxn modelId="{03B5B668-BA0C-44B7-B0FD-9416F6C8FFE6}" type="presOf" srcId="{9DEA7591-AB2D-4400-BE33-79FD6A867079}" destId="{CDA83E75-EC67-43B4-8C20-6E21712E1CC9}" srcOrd="0" destOrd="0" presId="urn:microsoft.com/office/officeart/2005/8/layout/vList4"/>
    <dgm:cxn modelId="{428AB3C5-1AA4-4570-BEB6-8C3A22D7D685}" type="presOf" srcId="{9066B855-3851-46CF-BA8B-42DB4E35F0EA}" destId="{A73AD726-C4CC-4201-BB2D-B4BBA2CD9FF8}" srcOrd="0" destOrd="0" presId="urn:microsoft.com/office/officeart/2005/8/layout/vList4"/>
    <dgm:cxn modelId="{C92CE31B-12B3-4FAB-AE65-B80ADFA9A27D}" type="presOf" srcId="{BB6BDB9F-AF42-4DE4-AD16-E37139B1C272}" destId="{B039D8FC-6987-49DE-A621-F99065467CC6}" srcOrd="1" destOrd="1" presId="urn:microsoft.com/office/officeart/2005/8/layout/vList4"/>
    <dgm:cxn modelId="{32F180C4-5606-4C26-8BE0-6564F26F36C5}" type="presOf" srcId="{17F228F0-E82B-4EA4-90DD-BF66EAAC4283}" destId="{1746FB1D-42F0-420A-8592-552C721CF37D}" srcOrd="0" destOrd="1" presId="urn:microsoft.com/office/officeart/2005/8/layout/vList4"/>
    <dgm:cxn modelId="{D5FF9EBB-86A3-43A5-80FE-7544E675FC28}" type="presOf" srcId="{13478CD1-5AB5-44DC-AFC8-9ECE4AE1E6BC}" destId="{3822EBF0-5E5B-4EAA-9F07-28AFE2930F74}" srcOrd="1" destOrd="0" presId="urn:microsoft.com/office/officeart/2005/8/layout/vList4"/>
    <dgm:cxn modelId="{CF45602A-1044-44F0-8207-72A477D5744C}" srcId="{9066B855-3851-46CF-BA8B-42DB4E35F0EA}" destId="{9DEA7591-AB2D-4400-BE33-79FD6A867079}" srcOrd="0" destOrd="0" parTransId="{FE070CE0-0C21-427F-A8D4-452A161E9ED7}" sibTransId="{0435EC00-F6F8-4AA0-B1EF-3C3B5D1B1496}"/>
    <dgm:cxn modelId="{98DBE167-33F7-4A0E-898F-51A847198955}" type="presOf" srcId="{40F09ADD-2036-4A26-905E-5515B1783162}" destId="{B039D8FC-6987-49DE-A621-F99065467CC6}" srcOrd="1" destOrd="0" presId="urn:microsoft.com/office/officeart/2005/8/layout/vList4"/>
    <dgm:cxn modelId="{1B2C087B-9C73-4182-BEE0-F20A0174FDD6}" type="presOf" srcId="{17F228F0-E82B-4EA4-90DD-BF66EAAC4283}" destId="{3822EBF0-5E5B-4EAA-9F07-28AFE2930F74}" srcOrd="1" destOrd="1" presId="urn:microsoft.com/office/officeart/2005/8/layout/vList4"/>
    <dgm:cxn modelId="{5C950F3E-0045-42E6-933E-56E3F66A7CBA}" type="presOf" srcId="{16394721-8DBE-4959-9DC3-2982FEFAA9CC}" destId="{23DDDFEF-560B-48AD-B46C-D13AAECA935E}" srcOrd="1" destOrd="1" presId="urn:microsoft.com/office/officeart/2005/8/layout/vList4"/>
    <dgm:cxn modelId="{7E13AB6D-71A5-4147-9626-AF1ED4103C22}" type="presOf" srcId="{BB6BDB9F-AF42-4DE4-AD16-E37139B1C272}" destId="{40B88CB4-67B1-432C-838E-990580FE930E}" srcOrd="0" destOrd="1" presId="urn:microsoft.com/office/officeart/2005/8/layout/vList4"/>
    <dgm:cxn modelId="{E285D0F4-C07C-4FD1-8DFF-807CF98CF17D}" type="presOf" srcId="{76523C02-9E59-42D7-9D09-88A1642C6B21}" destId="{3822EBF0-5E5B-4EAA-9F07-28AFE2930F74}" srcOrd="1" destOrd="2" presId="urn:microsoft.com/office/officeart/2005/8/layout/vList4"/>
    <dgm:cxn modelId="{44849740-7A97-41D4-8970-2D0AC1418CFA}" type="presOf" srcId="{76523C02-9E59-42D7-9D09-88A1642C6B21}" destId="{1746FB1D-42F0-420A-8592-552C721CF37D}" srcOrd="0" destOrd="2" presId="urn:microsoft.com/office/officeart/2005/8/layout/vList4"/>
    <dgm:cxn modelId="{D3EC154E-C9E4-4558-818F-5D64910D8F6F}" type="presParOf" srcId="{A73AD726-C4CC-4201-BB2D-B4BBA2CD9FF8}" destId="{CE05E8CD-15C1-408C-A027-D97BB96D6DF0}" srcOrd="0" destOrd="0" presId="urn:microsoft.com/office/officeart/2005/8/layout/vList4"/>
    <dgm:cxn modelId="{C594EA60-5CF8-4673-8BAB-0D199773122E}" type="presParOf" srcId="{CE05E8CD-15C1-408C-A027-D97BB96D6DF0}" destId="{CDA83E75-EC67-43B4-8C20-6E21712E1CC9}" srcOrd="0" destOrd="0" presId="urn:microsoft.com/office/officeart/2005/8/layout/vList4"/>
    <dgm:cxn modelId="{C515B602-398C-4682-8F77-8A5A7381A8E1}" type="presParOf" srcId="{CE05E8CD-15C1-408C-A027-D97BB96D6DF0}" destId="{D10DB42B-2FEE-403C-9B95-CEB2DDB8B413}" srcOrd="1" destOrd="0" presId="urn:microsoft.com/office/officeart/2005/8/layout/vList4"/>
    <dgm:cxn modelId="{45BF5531-E527-4026-B289-F4FA353E017A}" type="presParOf" srcId="{CE05E8CD-15C1-408C-A027-D97BB96D6DF0}" destId="{23DDDFEF-560B-48AD-B46C-D13AAECA935E}" srcOrd="2" destOrd="0" presId="urn:microsoft.com/office/officeart/2005/8/layout/vList4"/>
    <dgm:cxn modelId="{A2D405BC-3277-49A5-ACA3-0E6FC22D63E8}" type="presParOf" srcId="{A73AD726-C4CC-4201-BB2D-B4BBA2CD9FF8}" destId="{287DA902-BE0E-45EB-ADCF-4E482B54C454}" srcOrd="1" destOrd="0" presId="urn:microsoft.com/office/officeart/2005/8/layout/vList4"/>
    <dgm:cxn modelId="{84187A79-1B5D-47B9-9FA9-D6D30115DB71}" type="presParOf" srcId="{A73AD726-C4CC-4201-BB2D-B4BBA2CD9FF8}" destId="{173233D6-6E21-4026-8491-B363B6A43248}" srcOrd="2" destOrd="0" presId="urn:microsoft.com/office/officeart/2005/8/layout/vList4"/>
    <dgm:cxn modelId="{BA1DD0A2-0F0E-4F86-966C-628EF1A09001}" type="presParOf" srcId="{173233D6-6E21-4026-8491-B363B6A43248}" destId="{40B88CB4-67B1-432C-838E-990580FE930E}" srcOrd="0" destOrd="0" presId="urn:microsoft.com/office/officeart/2005/8/layout/vList4"/>
    <dgm:cxn modelId="{79C4508C-3ABE-4E0A-A36C-367FC9F8FF67}" type="presParOf" srcId="{173233D6-6E21-4026-8491-B363B6A43248}" destId="{D6FA763D-13B0-44FF-ABDC-BA2AAB389AE6}" srcOrd="1" destOrd="0" presId="urn:microsoft.com/office/officeart/2005/8/layout/vList4"/>
    <dgm:cxn modelId="{52B85D4E-BB67-4C74-807B-F3A32CE8C609}" type="presParOf" srcId="{173233D6-6E21-4026-8491-B363B6A43248}" destId="{B039D8FC-6987-49DE-A621-F99065467CC6}" srcOrd="2" destOrd="0" presId="urn:microsoft.com/office/officeart/2005/8/layout/vList4"/>
    <dgm:cxn modelId="{A23EBA29-6BED-4E91-AC14-7E561406CF53}" type="presParOf" srcId="{A73AD726-C4CC-4201-BB2D-B4BBA2CD9FF8}" destId="{C5E35E9E-45FA-456E-9A54-343A998D38A5}" srcOrd="3" destOrd="0" presId="urn:microsoft.com/office/officeart/2005/8/layout/vList4"/>
    <dgm:cxn modelId="{E64D449B-3CE8-4E02-A913-036EF2EACE82}" type="presParOf" srcId="{A73AD726-C4CC-4201-BB2D-B4BBA2CD9FF8}" destId="{F9C4A323-F14E-4771-A28E-0C5169B0C5B5}" srcOrd="4" destOrd="0" presId="urn:microsoft.com/office/officeart/2005/8/layout/vList4"/>
    <dgm:cxn modelId="{FA91599F-9198-444F-82ED-F36DA7231552}" type="presParOf" srcId="{F9C4A323-F14E-4771-A28E-0C5169B0C5B5}" destId="{1746FB1D-42F0-420A-8592-552C721CF37D}" srcOrd="0" destOrd="0" presId="urn:microsoft.com/office/officeart/2005/8/layout/vList4"/>
    <dgm:cxn modelId="{16B543BE-3DC8-469F-9670-D3A505D4414B}" type="presParOf" srcId="{F9C4A323-F14E-4771-A28E-0C5169B0C5B5}" destId="{5E09400C-9A9B-42FD-BBF0-4C72C7355BB4}" srcOrd="1" destOrd="0" presId="urn:microsoft.com/office/officeart/2005/8/layout/vList4"/>
    <dgm:cxn modelId="{0BA927A3-411D-41AE-8BC0-043E6CA7B0CA}" type="presParOf" srcId="{F9C4A323-F14E-4771-A28E-0C5169B0C5B5}" destId="{3822EBF0-5E5B-4EAA-9F07-28AFE2930F7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97FC4D-9AD5-4DE9-9881-668F2A849988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81D93B-CBA2-4B79-9F65-B10774433DA3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dirty="0" smtClean="0"/>
            <a:t>Районный бюджет</a:t>
          </a:r>
          <a:endParaRPr lang="ru-RU" dirty="0"/>
        </a:p>
      </dgm:t>
    </dgm:pt>
    <dgm:pt modelId="{687A908A-BF6E-4F18-B35E-56566774B2E0}" type="parTrans" cxnId="{2235A012-252F-4364-8FEF-6291B9038273}">
      <dgm:prSet/>
      <dgm:spPr/>
      <dgm:t>
        <a:bodyPr/>
        <a:lstStyle/>
        <a:p>
          <a:endParaRPr lang="ru-RU"/>
        </a:p>
      </dgm:t>
    </dgm:pt>
    <dgm:pt modelId="{43708183-CDBB-4D26-8F23-7EDC972B34BE}" type="sibTrans" cxnId="{2235A012-252F-4364-8FEF-6291B9038273}">
      <dgm:prSet/>
      <dgm:spPr/>
      <dgm:t>
        <a:bodyPr/>
        <a:lstStyle/>
        <a:p>
          <a:endParaRPr lang="ru-RU"/>
        </a:p>
      </dgm:t>
    </dgm:pt>
    <dgm:pt modelId="{6A8E5F69-FD1D-4DA6-8A4B-670B713F559F}">
      <dgm:prSet phldrT="[Текст]" custT="1"/>
      <dgm:spPr/>
      <dgm:t>
        <a:bodyPr/>
        <a:lstStyle/>
        <a:p>
          <a:r>
            <a:rPr lang="ru-RU" sz="1400" dirty="0" smtClean="0"/>
            <a:t>Основные направления  бюджетной и налоговой политики </a:t>
          </a:r>
          <a:endParaRPr lang="ru-RU" sz="1400" dirty="0"/>
        </a:p>
      </dgm:t>
    </dgm:pt>
    <dgm:pt modelId="{12A8AA44-1174-438A-AAC1-747DA642C757}" type="parTrans" cxnId="{BC2ABE5C-A865-4C29-8EB0-4447DC24CFB4}">
      <dgm:prSet/>
      <dgm:spPr/>
      <dgm:t>
        <a:bodyPr/>
        <a:lstStyle/>
        <a:p>
          <a:endParaRPr lang="ru-RU"/>
        </a:p>
      </dgm:t>
    </dgm:pt>
    <dgm:pt modelId="{076BD080-6386-4A1B-BEEF-32A1BF8EC77E}" type="sibTrans" cxnId="{BC2ABE5C-A865-4C29-8EB0-4447DC24CFB4}">
      <dgm:prSet/>
      <dgm:spPr/>
      <dgm:t>
        <a:bodyPr/>
        <a:lstStyle/>
        <a:p>
          <a:endParaRPr lang="ru-RU"/>
        </a:p>
      </dgm:t>
    </dgm:pt>
    <dgm:pt modelId="{6F9F27AF-824B-416D-A14D-C11590C7B737}">
      <dgm:prSet phldrT="[Текст]" custT="1"/>
      <dgm:spPr/>
      <dgm:t>
        <a:bodyPr/>
        <a:lstStyle/>
        <a:p>
          <a:r>
            <a:rPr lang="ru-RU" sz="1400" dirty="0" smtClean="0"/>
            <a:t>Положения послания Президента РФ, определяющие бюджетную политику</a:t>
          </a:r>
          <a:endParaRPr lang="ru-RU" sz="1400" dirty="0"/>
        </a:p>
      </dgm:t>
    </dgm:pt>
    <dgm:pt modelId="{A0911C6E-63F0-4F26-9C66-F232AFE0B512}" type="parTrans" cxnId="{FC2D6A53-050A-4C53-8E2E-52CB401DBF67}">
      <dgm:prSet/>
      <dgm:spPr/>
      <dgm:t>
        <a:bodyPr/>
        <a:lstStyle/>
        <a:p>
          <a:endParaRPr lang="ru-RU"/>
        </a:p>
      </dgm:t>
    </dgm:pt>
    <dgm:pt modelId="{781772AF-D197-4094-B5E0-9B60403356BF}" type="sibTrans" cxnId="{FC2D6A53-050A-4C53-8E2E-52CB401DBF67}">
      <dgm:prSet/>
      <dgm:spPr/>
      <dgm:t>
        <a:bodyPr/>
        <a:lstStyle/>
        <a:p>
          <a:endParaRPr lang="ru-RU"/>
        </a:p>
      </dgm:t>
    </dgm:pt>
    <dgm:pt modelId="{EEE33536-F476-4A9D-9A2A-838383D11CEA}">
      <dgm:prSet phldrT="[Текст]" custT="1"/>
      <dgm:spPr/>
      <dgm:t>
        <a:bodyPr/>
        <a:lstStyle/>
        <a:p>
          <a:r>
            <a:rPr lang="ru-RU" sz="1400" dirty="0" smtClean="0"/>
            <a:t>Муниципальные программы</a:t>
          </a:r>
          <a:endParaRPr lang="ru-RU" sz="1400" dirty="0"/>
        </a:p>
      </dgm:t>
    </dgm:pt>
    <dgm:pt modelId="{BAAEDE4C-8D93-4EEA-A5A2-47F5E8CCA3B0}" type="parTrans" cxnId="{E546B9C7-DA7A-4057-AA85-8241E6E6F4E2}">
      <dgm:prSet/>
      <dgm:spPr/>
      <dgm:t>
        <a:bodyPr/>
        <a:lstStyle/>
        <a:p>
          <a:endParaRPr lang="ru-RU"/>
        </a:p>
      </dgm:t>
    </dgm:pt>
    <dgm:pt modelId="{3B061BF9-D420-49A0-8984-68B73F010DFA}" type="sibTrans" cxnId="{E546B9C7-DA7A-4057-AA85-8241E6E6F4E2}">
      <dgm:prSet/>
      <dgm:spPr/>
      <dgm:t>
        <a:bodyPr/>
        <a:lstStyle/>
        <a:p>
          <a:endParaRPr lang="ru-RU"/>
        </a:p>
      </dgm:t>
    </dgm:pt>
    <dgm:pt modelId="{FECD2CBC-153D-4D4E-99B7-997759CEB358}">
      <dgm:prSet phldrT="[Текст]" custT="1"/>
      <dgm:spPr/>
      <dgm:t>
        <a:bodyPr/>
        <a:lstStyle/>
        <a:p>
          <a:r>
            <a:rPr lang="ru-RU" sz="1400" dirty="0" smtClean="0"/>
            <a:t>Прогноз социально-экономического развития района</a:t>
          </a:r>
          <a:endParaRPr lang="ru-RU" sz="1400" dirty="0"/>
        </a:p>
      </dgm:t>
    </dgm:pt>
    <dgm:pt modelId="{B7C4C9A9-7FB9-4ADE-9448-149531EF6B7B}" type="parTrans" cxnId="{E0D43F64-0AEB-48B6-A52D-293A2ECFD8D4}">
      <dgm:prSet/>
      <dgm:spPr/>
      <dgm:t>
        <a:bodyPr/>
        <a:lstStyle/>
        <a:p>
          <a:endParaRPr lang="ru-RU"/>
        </a:p>
      </dgm:t>
    </dgm:pt>
    <dgm:pt modelId="{363C4CEF-6E2F-427C-A02B-5FEF51D3E0C8}" type="sibTrans" cxnId="{E0D43F64-0AEB-48B6-A52D-293A2ECFD8D4}">
      <dgm:prSet/>
      <dgm:spPr/>
      <dgm:t>
        <a:bodyPr/>
        <a:lstStyle/>
        <a:p>
          <a:endParaRPr lang="ru-RU"/>
        </a:p>
      </dgm:t>
    </dgm:pt>
    <dgm:pt modelId="{70273F11-A6D4-437D-911B-42AB56EDF074}" type="pres">
      <dgm:prSet presAssocID="{7097FC4D-9AD5-4DE9-9881-668F2A84998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7CC30F-5709-473B-8BBD-C39D53F9CA1D}" type="pres">
      <dgm:prSet presAssocID="{AA81D93B-CBA2-4B79-9F65-B10774433DA3}" presName="centerShape" presStyleLbl="node0" presStyleIdx="0" presStyleCnt="1" custScaleX="82131" custScaleY="77000"/>
      <dgm:spPr/>
      <dgm:t>
        <a:bodyPr/>
        <a:lstStyle/>
        <a:p>
          <a:endParaRPr lang="ru-RU"/>
        </a:p>
      </dgm:t>
    </dgm:pt>
    <dgm:pt modelId="{EAE6DF6B-F590-4137-8B87-3A4211D3CEA5}" type="pres">
      <dgm:prSet presAssocID="{6A8E5F69-FD1D-4DA6-8A4B-670B713F559F}" presName="node" presStyleLbl="node1" presStyleIdx="0" presStyleCnt="4" custScaleX="203467" custScaleY="1156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8E9AE5-AF49-4E9F-A675-A9EA7F56940C}" type="pres">
      <dgm:prSet presAssocID="{6A8E5F69-FD1D-4DA6-8A4B-670B713F559F}" presName="dummy" presStyleCnt="0"/>
      <dgm:spPr/>
    </dgm:pt>
    <dgm:pt modelId="{5ACED7B5-D563-4F89-B1B6-8A41BB9B6850}" type="pres">
      <dgm:prSet presAssocID="{076BD080-6386-4A1B-BEEF-32A1BF8EC77E}" presName="sibTrans" presStyleLbl="sibTrans2D1" presStyleIdx="0" presStyleCnt="4"/>
      <dgm:spPr/>
      <dgm:t>
        <a:bodyPr/>
        <a:lstStyle/>
        <a:p>
          <a:endParaRPr lang="ru-RU"/>
        </a:p>
      </dgm:t>
    </dgm:pt>
    <dgm:pt modelId="{6129DDF5-D5E1-4BD3-91CB-2654CB1E1864}" type="pres">
      <dgm:prSet presAssocID="{6F9F27AF-824B-416D-A14D-C11590C7B737}" presName="node" presStyleLbl="node1" presStyleIdx="1" presStyleCnt="4" custScaleX="168553" custScaleY="133024" custRadScaleRad="114574" custRadScaleInc="-18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7BF1FB-0396-42CD-BCE0-29B25F4B4C6F}" type="pres">
      <dgm:prSet presAssocID="{6F9F27AF-824B-416D-A14D-C11590C7B737}" presName="dummy" presStyleCnt="0"/>
      <dgm:spPr/>
    </dgm:pt>
    <dgm:pt modelId="{F031E842-6837-442C-B8FE-C1CECD9F80E6}" type="pres">
      <dgm:prSet presAssocID="{781772AF-D197-4094-B5E0-9B60403356BF}" presName="sibTrans" presStyleLbl="sibTrans2D1" presStyleIdx="1" presStyleCnt="4"/>
      <dgm:spPr/>
      <dgm:t>
        <a:bodyPr/>
        <a:lstStyle/>
        <a:p>
          <a:endParaRPr lang="ru-RU"/>
        </a:p>
      </dgm:t>
    </dgm:pt>
    <dgm:pt modelId="{79A27EDD-3B8A-47C7-986B-6B1EFB763981}" type="pres">
      <dgm:prSet presAssocID="{EEE33536-F476-4A9D-9A2A-838383D11CEA}" presName="node" presStyleLbl="node1" presStyleIdx="2" presStyleCnt="4" custScaleX="1658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857DB0-FC6C-4198-8988-96A1E6BAB335}" type="pres">
      <dgm:prSet presAssocID="{EEE33536-F476-4A9D-9A2A-838383D11CEA}" presName="dummy" presStyleCnt="0"/>
      <dgm:spPr/>
    </dgm:pt>
    <dgm:pt modelId="{788927BE-9866-40D9-A1A2-FB8DAD403EA3}" type="pres">
      <dgm:prSet presAssocID="{3B061BF9-D420-49A0-8984-68B73F010DFA}" presName="sibTrans" presStyleLbl="sibTrans2D1" presStyleIdx="2" presStyleCnt="4"/>
      <dgm:spPr/>
      <dgm:t>
        <a:bodyPr/>
        <a:lstStyle/>
        <a:p>
          <a:endParaRPr lang="ru-RU"/>
        </a:p>
      </dgm:t>
    </dgm:pt>
    <dgm:pt modelId="{65B43017-21AC-4368-90F4-146735D3DAAF}" type="pres">
      <dgm:prSet presAssocID="{FECD2CBC-153D-4D4E-99B7-997759CEB358}" presName="node" presStyleLbl="node1" presStyleIdx="3" presStyleCnt="4" custScaleX="166814" custScaleY="130974" custRadScaleRad="120425" custRadScaleInc="-10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674EFD-4B32-4B75-9D16-A233F5F21C4F}" type="pres">
      <dgm:prSet presAssocID="{FECD2CBC-153D-4D4E-99B7-997759CEB358}" presName="dummy" presStyleCnt="0"/>
      <dgm:spPr/>
    </dgm:pt>
    <dgm:pt modelId="{D5B1EBA6-B5B3-4B98-9E43-A050D6D1D299}" type="pres">
      <dgm:prSet presAssocID="{363C4CEF-6E2F-427C-A02B-5FEF51D3E0C8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760CC481-21D4-446D-9273-7932AF04116B}" type="presOf" srcId="{3B061BF9-D420-49A0-8984-68B73F010DFA}" destId="{788927BE-9866-40D9-A1A2-FB8DAD403EA3}" srcOrd="0" destOrd="0" presId="urn:microsoft.com/office/officeart/2005/8/layout/radial6"/>
    <dgm:cxn modelId="{EB025BA5-3AEA-42AF-A793-901907CF2955}" type="presOf" srcId="{781772AF-D197-4094-B5E0-9B60403356BF}" destId="{F031E842-6837-442C-B8FE-C1CECD9F80E6}" srcOrd="0" destOrd="0" presId="urn:microsoft.com/office/officeart/2005/8/layout/radial6"/>
    <dgm:cxn modelId="{F88086F1-C633-4445-A35F-A22BD91047D9}" type="presOf" srcId="{EEE33536-F476-4A9D-9A2A-838383D11CEA}" destId="{79A27EDD-3B8A-47C7-986B-6B1EFB763981}" srcOrd="0" destOrd="0" presId="urn:microsoft.com/office/officeart/2005/8/layout/radial6"/>
    <dgm:cxn modelId="{BC2ABE5C-A865-4C29-8EB0-4447DC24CFB4}" srcId="{AA81D93B-CBA2-4B79-9F65-B10774433DA3}" destId="{6A8E5F69-FD1D-4DA6-8A4B-670B713F559F}" srcOrd="0" destOrd="0" parTransId="{12A8AA44-1174-438A-AAC1-747DA642C757}" sibTransId="{076BD080-6386-4A1B-BEEF-32A1BF8EC77E}"/>
    <dgm:cxn modelId="{737895EA-6353-4927-81F2-7B88E3433A30}" type="presOf" srcId="{7097FC4D-9AD5-4DE9-9881-668F2A849988}" destId="{70273F11-A6D4-437D-911B-42AB56EDF074}" srcOrd="0" destOrd="0" presId="urn:microsoft.com/office/officeart/2005/8/layout/radial6"/>
    <dgm:cxn modelId="{FC2D6A53-050A-4C53-8E2E-52CB401DBF67}" srcId="{AA81D93B-CBA2-4B79-9F65-B10774433DA3}" destId="{6F9F27AF-824B-416D-A14D-C11590C7B737}" srcOrd="1" destOrd="0" parTransId="{A0911C6E-63F0-4F26-9C66-F232AFE0B512}" sibTransId="{781772AF-D197-4094-B5E0-9B60403356BF}"/>
    <dgm:cxn modelId="{E372B30C-108C-4165-ABDA-5592E0AFC9E7}" type="presOf" srcId="{363C4CEF-6E2F-427C-A02B-5FEF51D3E0C8}" destId="{D5B1EBA6-B5B3-4B98-9E43-A050D6D1D299}" srcOrd="0" destOrd="0" presId="urn:microsoft.com/office/officeart/2005/8/layout/radial6"/>
    <dgm:cxn modelId="{E0D43F64-0AEB-48B6-A52D-293A2ECFD8D4}" srcId="{AA81D93B-CBA2-4B79-9F65-B10774433DA3}" destId="{FECD2CBC-153D-4D4E-99B7-997759CEB358}" srcOrd="3" destOrd="0" parTransId="{B7C4C9A9-7FB9-4ADE-9448-149531EF6B7B}" sibTransId="{363C4CEF-6E2F-427C-A02B-5FEF51D3E0C8}"/>
    <dgm:cxn modelId="{2235A012-252F-4364-8FEF-6291B9038273}" srcId="{7097FC4D-9AD5-4DE9-9881-668F2A849988}" destId="{AA81D93B-CBA2-4B79-9F65-B10774433DA3}" srcOrd="0" destOrd="0" parTransId="{687A908A-BF6E-4F18-B35E-56566774B2E0}" sibTransId="{43708183-CDBB-4D26-8F23-7EDC972B34BE}"/>
    <dgm:cxn modelId="{4849E904-0CFF-47CD-99E2-A89E002A1044}" type="presOf" srcId="{076BD080-6386-4A1B-BEEF-32A1BF8EC77E}" destId="{5ACED7B5-D563-4F89-B1B6-8A41BB9B6850}" srcOrd="0" destOrd="0" presId="urn:microsoft.com/office/officeart/2005/8/layout/radial6"/>
    <dgm:cxn modelId="{F093CAB8-0D81-40F5-B182-365AB3C27980}" type="presOf" srcId="{AA81D93B-CBA2-4B79-9F65-B10774433DA3}" destId="{0C7CC30F-5709-473B-8BBD-C39D53F9CA1D}" srcOrd="0" destOrd="0" presId="urn:microsoft.com/office/officeart/2005/8/layout/radial6"/>
    <dgm:cxn modelId="{E546B9C7-DA7A-4057-AA85-8241E6E6F4E2}" srcId="{AA81D93B-CBA2-4B79-9F65-B10774433DA3}" destId="{EEE33536-F476-4A9D-9A2A-838383D11CEA}" srcOrd="2" destOrd="0" parTransId="{BAAEDE4C-8D93-4EEA-A5A2-47F5E8CCA3B0}" sibTransId="{3B061BF9-D420-49A0-8984-68B73F010DFA}"/>
    <dgm:cxn modelId="{944DFEB2-21A2-4720-9EB4-3FB332D0CBC0}" type="presOf" srcId="{6A8E5F69-FD1D-4DA6-8A4B-670B713F559F}" destId="{EAE6DF6B-F590-4137-8B87-3A4211D3CEA5}" srcOrd="0" destOrd="0" presId="urn:microsoft.com/office/officeart/2005/8/layout/radial6"/>
    <dgm:cxn modelId="{7EF4A6BE-7026-4E97-B455-0EBAA5CAE6D6}" type="presOf" srcId="{6F9F27AF-824B-416D-A14D-C11590C7B737}" destId="{6129DDF5-D5E1-4BD3-91CB-2654CB1E1864}" srcOrd="0" destOrd="0" presId="urn:microsoft.com/office/officeart/2005/8/layout/radial6"/>
    <dgm:cxn modelId="{0A67E450-AF9B-4B5F-A5D0-D7970A4A256D}" type="presOf" srcId="{FECD2CBC-153D-4D4E-99B7-997759CEB358}" destId="{65B43017-21AC-4368-90F4-146735D3DAAF}" srcOrd="0" destOrd="0" presId="urn:microsoft.com/office/officeart/2005/8/layout/radial6"/>
    <dgm:cxn modelId="{06EB240C-BFCC-4EDF-90F2-F4B9D5D01AA7}" type="presParOf" srcId="{70273F11-A6D4-437D-911B-42AB56EDF074}" destId="{0C7CC30F-5709-473B-8BBD-C39D53F9CA1D}" srcOrd="0" destOrd="0" presId="urn:microsoft.com/office/officeart/2005/8/layout/radial6"/>
    <dgm:cxn modelId="{166D04A5-68D3-4FBB-942A-670C72926721}" type="presParOf" srcId="{70273F11-A6D4-437D-911B-42AB56EDF074}" destId="{EAE6DF6B-F590-4137-8B87-3A4211D3CEA5}" srcOrd="1" destOrd="0" presId="urn:microsoft.com/office/officeart/2005/8/layout/radial6"/>
    <dgm:cxn modelId="{2A889407-09EB-468A-87EE-BDCEBD7C079A}" type="presParOf" srcId="{70273F11-A6D4-437D-911B-42AB56EDF074}" destId="{738E9AE5-AF49-4E9F-A675-A9EA7F56940C}" srcOrd="2" destOrd="0" presId="urn:microsoft.com/office/officeart/2005/8/layout/radial6"/>
    <dgm:cxn modelId="{55D02008-19E8-44B1-8B95-75479327EB77}" type="presParOf" srcId="{70273F11-A6D4-437D-911B-42AB56EDF074}" destId="{5ACED7B5-D563-4F89-B1B6-8A41BB9B6850}" srcOrd="3" destOrd="0" presId="urn:microsoft.com/office/officeart/2005/8/layout/radial6"/>
    <dgm:cxn modelId="{6F9854ED-89B8-4097-B56D-09463769CA3E}" type="presParOf" srcId="{70273F11-A6D4-437D-911B-42AB56EDF074}" destId="{6129DDF5-D5E1-4BD3-91CB-2654CB1E1864}" srcOrd="4" destOrd="0" presId="urn:microsoft.com/office/officeart/2005/8/layout/radial6"/>
    <dgm:cxn modelId="{78084541-D944-4CD9-9EA7-E83A61A71760}" type="presParOf" srcId="{70273F11-A6D4-437D-911B-42AB56EDF074}" destId="{5F7BF1FB-0396-42CD-BCE0-29B25F4B4C6F}" srcOrd="5" destOrd="0" presId="urn:microsoft.com/office/officeart/2005/8/layout/radial6"/>
    <dgm:cxn modelId="{4528E30C-D959-42E4-987F-C525EAB27BCB}" type="presParOf" srcId="{70273F11-A6D4-437D-911B-42AB56EDF074}" destId="{F031E842-6837-442C-B8FE-C1CECD9F80E6}" srcOrd="6" destOrd="0" presId="urn:microsoft.com/office/officeart/2005/8/layout/radial6"/>
    <dgm:cxn modelId="{01381DBF-E516-490A-B935-42EDAAA8AC61}" type="presParOf" srcId="{70273F11-A6D4-437D-911B-42AB56EDF074}" destId="{79A27EDD-3B8A-47C7-986B-6B1EFB763981}" srcOrd="7" destOrd="0" presId="urn:microsoft.com/office/officeart/2005/8/layout/radial6"/>
    <dgm:cxn modelId="{ED6061D8-524F-4183-AF32-E3D51AA9DC9B}" type="presParOf" srcId="{70273F11-A6D4-437D-911B-42AB56EDF074}" destId="{24857DB0-FC6C-4198-8988-96A1E6BAB335}" srcOrd="8" destOrd="0" presId="urn:microsoft.com/office/officeart/2005/8/layout/radial6"/>
    <dgm:cxn modelId="{57CA3FC8-B170-4388-9876-B6B049F513F8}" type="presParOf" srcId="{70273F11-A6D4-437D-911B-42AB56EDF074}" destId="{788927BE-9866-40D9-A1A2-FB8DAD403EA3}" srcOrd="9" destOrd="0" presId="urn:microsoft.com/office/officeart/2005/8/layout/radial6"/>
    <dgm:cxn modelId="{681FC3C8-4B12-40BC-9D65-11EDDCEBAC0E}" type="presParOf" srcId="{70273F11-A6D4-437D-911B-42AB56EDF074}" destId="{65B43017-21AC-4368-90F4-146735D3DAAF}" srcOrd="10" destOrd="0" presId="urn:microsoft.com/office/officeart/2005/8/layout/radial6"/>
    <dgm:cxn modelId="{6E91AE89-C5D8-47F0-BF79-B009FBF70378}" type="presParOf" srcId="{70273F11-A6D4-437D-911B-42AB56EDF074}" destId="{20674EFD-4B32-4B75-9D16-A233F5F21C4F}" srcOrd="11" destOrd="0" presId="urn:microsoft.com/office/officeart/2005/8/layout/radial6"/>
    <dgm:cxn modelId="{4470A050-6FA7-403F-8C8F-12EC822E6432}" type="presParOf" srcId="{70273F11-A6D4-437D-911B-42AB56EDF074}" destId="{D5B1EBA6-B5B3-4B98-9E43-A050D6D1D299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03B3DC-B755-4A88-B2E3-AC6522E606A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71CDC9-A10B-4B8B-AF85-91F06F1CA850}">
      <dgm:prSet phldrT="[Текст]" custT="1"/>
      <dgm:spPr/>
      <dgm:t>
        <a:bodyPr/>
        <a:lstStyle/>
        <a:p>
          <a:r>
            <a:rPr lang="ru-RU" sz="2000" dirty="0" smtClean="0"/>
            <a:t>2018 год</a:t>
          </a:r>
          <a:endParaRPr lang="ru-RU" sz="3200" dirty="0"/>
        </a:p>
      </dgm:t>
    </dgm:pt>
    <dgm:pt modelId="{855ACE38-ED2E-4A7E-B7A2-DBA28F779EA2}" type="parTrans" cxnId="{BD2E1027-771A-4BEB-98AC-21267C297F0B}">
      <dgm:prSet/>
      <dgm:spPr/>
      <dgm:t>
        <a:bodyPr/>
        <a:lstStyle/>
        <a:p>
          <a:endParaRPr lang="ru-RU"/>
        </a:p>
      </dgm:t>
    </dgm:pt>
    <dgm:pt modelId="{F4FA9B68-65A5-4240-AAC0-0F198D0C5E58}" type="sibTrans" cxnId="{BD2E1027-771A-4BEB-98AC-21267C297F0B}">
      <dgm:prSet/>
      <dgm:spPr/>
      <dgm:t>
        <a:bodyPr/>
        <a:lstStyle/>
        <a:p>
          <a:endParaRPr lang="ru-RU"/>
        </a:p>
      </dgm:t>
    </dgm:pt>
    <dgm:pt modelId="{D8B4DF24-9C41-43A4-83C7-092DE83E17DE}">
      <dgm:prSet phldrT="[Текст]" custT="1"/>
      <dgm:spPr/>
      <dgm:t>
        <a:bodyPr/>
        <a:lstStyle/>
        <a:p>
          <a:r>
            <a:rPr lang="ru-RU" sz="1400" dirty="0" smtClean="0"/>
            <a:t>Налоговые доходы        92050 тыс. рублей</a:t>
          </a:r>
          <a:endParaRPr lang="ru-RU" sz="1400" dirty="0"/>
        </a:p>
      </dgm:t>
    </dgm:pt>
    <dgm:pt modelId="{ED8D20F5-5527-45AD-A74B-38E06A289979}" type="parTrans" cxnId="{179B4775-2FE1-4AB4-BC38-4C23922C0811}">
      <dgm:prSet/>
      <dgm:spPr/>
      <dgm:t>
        <a:bodyPr/>
        <a:lstStyle/>
        <a:p>
          <a:endParaRPr lang="ru-RU"/>
        </a:p>
      </dgm:t>
    </dgm:pt>
    <dgm:pt modelId="{98F7D71A-8632-45E7-9D16-5784B46A844D}" type="sibTrans" cxnId="{179B4775-2FE1-4AB4-BC38-4C23922C0811}">
      <dgm:prSet/>
      <dgm:spPr/>
      <dgm:t>
        <a:bodyPr/>
        <a:lstStyle/>
        <a:p>
          <a:endParaRPr lang="ru-RU"/>
        </a:p>
      </dgm:t>
    </dgm:pt>
    <dgm:pt modelId="{56259A47-2B0C-4094-851B-5CFDA81468AB}">
      <dgm:prSet phldrT="[Текст]" custT="1"/>
      <dgm:spPr/>
      <dgm:t>
        <a:bodyPr/>
        <a:lstStyle/>
        <a:p>
          <a:r>
            <a:rPr lang="ru-RU" sz="1400" dirty="0" smtClean="0"/>
            <a:t>Неналоговые доходы    5349 тыс. рублей</a:t>
          </a:r>
          <a:endParaRPr lang="ru-RU" sz="1400" dirty="0"/>
        </a:p>
      </dgm:t>
    </dgm:pt>
    <dgm:pt modelId="{F3ECB858-510B-42E5-8482-BE378E077E4A}" type="parTrans" cxnId="{103DA5F0-7087-4DA8-ABA3-DD879BC3B98D}">
      <dgm:prSet/>
      <dgm:spPr/>
      <dgm:t>
        <a:bodyPr/>
        <a:lstStyle/>
        <a:p>
          <a:endParaRPr lang="ru-RU"/>
        </a:p>
      </dgm:t>
    </dgm:pt>
    <dgm:pt modelId="{F6B20667-5879-49BF-B92C-68E06EE2CB50}" type="sibTrans" cxnId="{103DA5F0-7087-4DA8-ABA3-DD879BC3B98D}">
      <dgm:prSet/>
      <dgm:spPr/>
      <dgm:t>
        <a:bodyPr/>
        <a:lstStyle/>
        <a:p>
          <a:endParaRPr lang="ru-RU"/>
        </a:p>
      </dgm:t>
    </dgm:pt>
    <dgm:pt modelId="{23B77E14-0E4C-4B73-BE9F-E1D81B63EDCF}">
      <dgm:prSet phldrT="[Текст]" custT="1"/>
      <dgm:spPr/>
      <dgm:t>
        <a:bodyPr/>
        <a:lstStyle/>
        <a:p>
          <a:r>
            <a:rPr lang="ru-RU" sz="2000" dirty="0" smtClean="0"/>
            <a:t>2019 год</a:t>
          </a:r>
          <a:endParaRPr lang="ru-RU" sz="3200" dirty="0"/>
        </a:p>
      </dgm:t>
    </dgm:pt>
    <dgm:pt modelId="{5C9D45B1-5CA2-4341-AB9C-B5A9BE032257}" type="parTrans" cxnId="{55A3D472-919D-4CD2-8AB3-BA53E16C22C3}">
      <dgm:prSet/>
      <dgm:spPr/>
      <dgm:t>
        <a:bodyPr/>
        <a:lstStyle/>
        <a:p>
          <a:endParaRPr lang="ru-RU"/>
        </a:p>
      </dgm:t>
    </dgm:pt>
    <dgm:pt modelId="{1DC3B187-2565-4679-B166-21E23321533A}" type="sibTrans" cxnId="{55A3D472-919D-4CD2-8AB3-BA53E16C22C3}">
      <dgm:prSet/>
      <dgm:spPr/>
      <dgm:t>
        <a:bodyPr/>
        <a:lstStyle/>
        <a:p>
          <a:endParaRPr lang="ru-RU"/>
        </a:p>
      </dgm:t>
    </dgm:pt>
    <dgm:pt modelId="{B245DE3B-8A3F-4069-A366-FEC6DFDC47E9}">
      <dgm:prSet phldrT="[Текст]" custT="1"/>
      <dgm:spPr/>
      <dgm:t>
        <a:bodyPr/>
        <a:lstStyle/>
        <a:p>
          <a:r>
            <a:rPr lang="ru-RU" sz="1400" dirty="0" smtClean="0"/>
            <a:t>Налоговые доходы        92710 тыс. рублей</a:t>
          </a:r>
          <a:endParaRPr lang="ru-RU" sz="1400" dirty="0"/>
        </a:p>
      </dgm:t>
    </dgm:pt>
    <dgm:pt modelId="{B56DAF12-0DCF-4EDF-A476-312C782AC69D}" type="parTrans" cxnId="{B3399093-7484-4212-99BC-860ECCA70ADF}">
      <dgm:prSet/>
      <dgm:spPr/>
      <dgm:t>
        <a:bodyPr/>
        <a:lstStyle/>
        <a:p>
          <a:endParaRPr lang="ru-RU"/>
        </a:p>
      </dgm:t>
    </dgm:pt>
    <dgm:pt modelId="{8AFA63E4-70A1-4F63-A9EC-F5FCE4BA3B4C}" type="sibTrans" cxnId="{B3399093-7484-4212-99BC-860ECCA70ADF}">
      <dgm:prSet/>
      <dgm:spPr/>
      <dgm:t>
        <a:bodyPr/>
        <a:lstStyle/>
        <a:p>
          <a:endParaRPr lang="ru-RU"/>
        </a:p>
      </dgm:t>
    </dgm:pt>
    <dgm:pt modelId="{06DC0537-0FEC-445D-AF9C-05278341A18E}">
      <dgm:prSet phldrT="[Текст]" custT="1"/>
      <dgm:spPr/>
      <dgm:t>
        <a:bodyPr/>
        <a:lstStyle/>
        <a:p>
          <a:r>
            <a:rPr lang="ru-RU" sz="2000" dirty="0" smtClean="0"/>
            <a:t>2020 год</a:t>
          </a:r>
          <a:endParaRPr lang="ru-RU" sz="3200" dirty="0"/>
        </a:p>
      </dgm:t>
    </dgm:pt>
    <dgm:pt modelId="{AB668739-4CD9-4218-864E-AAC8B9F64AED}" type="parTrans" cxnId="{D53140F3-8C16-4FC6-92BC-0B509BA35055}">
      <dgm:prSet/>
      <dgm:spPr/>
      <dgm:t>
        <a:bodyPr/>
        <a:lstStyle/>
        <a:p>
          <a:endParaRPr lang="ru-RU"/>
        </a:p>
      </dgm:t>
    </dgm:pt>
    <dgm:pt modelId="{0C54C764-8AED-45B9-8FAC-7334BDEA4754}" type="sibTrans" cxnId="{D53140F3-8C16-4FC6-92BC-0B509BA35055}">
      <dgm:prSet/>
      <dgm:spPr/>
      <dgm:t>
        <a:bodyPr/>
        <a:lstStyle/>
        <a:p>
          <a:endParaRPr lang="ru-RU"/>
        </a:p>
      </dgm:t>
    </dgm:pt>
    <dgm:pt modelId="{8D489FDA-10C6-4BD9-85C7-21E22FB87C2B}">
      <dgm:prSet phldrT="[Текст]" custT="1"/>
      <dgm:spPr/>
      <dgm:t>
        <a:bodyPr/>
        <a:lstStyle/>
        <a:p>
          <a:r>
            <a:rPr lang="ru-RU" sz="1400" dirty="0" smtClean="0"/>
            <a:t>Налоговые доходы        92710 тыс. рублей</a:t>
          </a:r>
          <a:endParaRPr lang="ru-RU" sz="1400" dirty="0"/>
        </a:p>
      </dgm:t>
    </dgm:pt>
    <dgm:pt modelId="{712F8604-A6BC-4E65-A6F6-9253C0159DC3}" type="parTrans" cxnId="{EBE598AD-BDBD-43ED-855B-0A1A7ABA34B1}">
      <dgm:prSet/>
      <dgm:spPr/>
      <dgm:t>
        <a:bodyPr/>
        <a:lstStyle/>
        <a:p>
          <a:endParaRPr lang="ru-RU"/>
        </a:p>
      </dgm:t>
    </dgm:pt>
    <dgm:pt modelId="{72D12B87-6BCE-4DB3-B4A5-5F91176351A2}" type="sibTrans" cxnId="{EBE598AD-BDBD-43ED-855B-0A1A7ABA34B1}">
      <dgm:prSet/>
      <dgm:spPr/>
      <dgm:t>
        <a:bodyPr/>
        <a:lstStyle/>
        <a:p>
          <a:endParaRPr lang="ru-RU"/>
        </a:p>
      </dgm:t>
    </dgm:pt>
    <dgm:pt modelId="{027DCAB0-E3C5-438C-AD14-1597E6395070}">
      <dgm:prSet phldrT="[Текст]" custT="1"/>
      <dgm:spPr/>
      <dgm:t>
        <a:bodyPr/>
        <a:lstStyle/>
        <a:p>
          <a:r>
            <a:rPr lang="ru-RU" sz="1400" dirty="0" smtClean="0"/>
            <a:t>Неналоговые доходы    5356 тыс. рублей</a:t>
          </a:r>
          <a:endParaRPr lang="ru-RU" sz="1400" dirty="0"/>
        </a:p>
      </dgm:t>
    </dgm:pt>
    <dgm:pt modelId="{8B0088A5-134F-4ED0-B2F5-5AAFD1992B2C}" type="parTrans" cxnId="{47763F9F-2462-446F-8234-6AE8D5DA2AE1}">
      <dgm:prSet/>
      <dgm:spPr/>
      <dgm:t>
        <a:bodyPr/>
        <a:lstStyle/>
        <a:p>
          <a:endParaRPr lang="ru-RU"/>
        </a:p>
      </dgm:t>
    </dgm:pt>
    <dgm:pt modelId="{3A6FCA0B-3F5A-4F68-9331-730E66867B42}" type="sibTrans" cxnId="{47763F9F-2462-446F-8234-6AE8D5DA2AE1}">
      <dgm:prSet/>
      <dgm:spPr/>
      <dgm:t>
        <a:bodyPr/>
        <a:lstStyle/>
        <a:p>
          <a:endParaRPr lang="ru-RU"/>
        </a:p>
      </dgm:t>
    </dgm:pt>
    <dgm:pt modelId="{35E118BD-3C52-43B9-8044-3B0120282D13}">
      <dgm:prSet custT="1"/>
      <dgm:spPr/>
      <dgm:t>
        <a:bodyPr/>
        <a:lstStyle/>
        <a:p>
          <a:r>
            <a:rPr lang="ru-RU" sz="1400" dirty="0" smtClean="0"/>
            <a:t>Неналоговые доходы    5363 тыс. рублей</a:t>
          </a:r>
          <a:endParaRPr lang="ru-RU" sz="1400" dirty="0"/>
        </a:p>
      </dgm:t>
    </dgm:pt>
    <dgm:pt modelId="{BD9429D0-5E2E-40C9-BCB1-F37B5062CA5D}" type="parTrans" cxnId="{9B8AD6ED-87E4-49F4-84D6-FC59CD37C951}">
      <dgm:prSet/>
      <dgm:spPr/>
      <dgm:t>
        <a:bodyPr/>
        <a:lstStyle/>
        <a:p>
          <a:endParaRPr lang="ru-RU"/>
        </a:p>
      </dgm:t>
    </dgm:pt>
    <dgm:pt modelId="{40E18EC9-DE73-4145-A3FE-C91E1CB808F9}" type="sibTrans" cxnId="{9B8AD6ED-87E4-49F4-84D6-FC59CD37C951}">
      <dgm:prSet/>
      <dgm:spPr/>
      <dgm:t>
        <a:bodyPr/>
        <a:lstStyle/>
        <a:p>
          <a:endParaRPr lang="ru-RU"/>
        </a:p>
      </dgm:t>
    </dgm:pt>
    <dgm:pt modelId="{FB6F5BA7-2A08-4181-A9B2-81A9D2C0FD18}" type="pres">
      <dgm:prSet presAssocID="{7403B3DC-B755-4A88-B2E3-AC6522E606A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FC260D-4F73-4A06-97CC-0E089FCD21F2}" type="pres">
      <dgm:prSet presAssocID="{F071CDC9-A10B-4B8B-AF85-91F06F1CA850}" presName="linNode" presStyleCnt="0"/>
      <dgm:spPr/>
    </dgm:pt>
    <dgm:pt modelId="{E9CD850B-4EC4-432F-9D62-29E81F137DC8}" type="pres">
      <dgm:prSet presAssocID="{F071CDC9-A10B-4B8B-AF85-91F06F1CA850}" presName="parentText" presStyleLbl="node1" presStyleIdx="0" presStyleCnt="3" custLinFactNeighborX="-1345" custLinFactNeighborY="-15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68939F-3A9E-4287-B45F-3B7D60F67A5A}" type="pres">
      <dgm:prSet presAssocID="{F071CDC9-A10B-4B8B-AF85-91F06F1CA850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787BFA-E6EB-4985-92E8-42BEC12D1899}" type="pres">
      <dgm:prSet presAssocID="{F4FA9B68-65A5-4240-AAC0-0F198D0C5E58}" presName="sp" presStyleCnt="0"/>
      <dgm:spPr/>
    </dgm:pt>
    <dgm:pt modelId="{ABCE784F-CA98-4248-8F2B-484C381516E9}" type="pres">
      <dgm:prSet presAssocID="{23B77E14-0E4C-4B73-BE9F-E1D81B63EDCF}" presName="linNode" presStyleCnt="0"/>
      <dgm:spPr/>
    </dgm:pt>
    <dgm:pt modelId="{C6D40E55-5384-48B7-8A00-E09629C665F6}" type="pres">
      <dgm:prSet presAssocID="{23B77E14-0E4C-4B73-BE9F-E1D81B63EDCF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8E86A-2979-444C-B36E-DEAC7C743C20}" type="pres">
      <dgm:prSet presAssocID="{23B77E14-0E4C-4B73-BE9F-E1D81B63EDCF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1B5652-4D73-41A0-B8BD-5B005B83FAAB}" type="pres">
      <dgm:prSet presAssocID="{1DC3B187-2565-4679-B166-21E23321533A}" presName="sp" presStyleCnt="0"/>
      <dgm:spPr/>
    </dgm:pt>
    <dgm:pt modelId="{29517950-20FA-4F5B-81F2-C0E59FBFFB83}" type="pres">
      <dgm:prSet presAssocID="{06DC0537-0FEC-445D-AF9C-05278341A18E}" presName="linNode" presStyleCnt="0"/>
      <dgm:spPr/>
    </dgm:pt>
    <dgm:pt modelId="{64853A84-B1C6-4E87-84F7-CFBB336A55E0}" type="pres">
      <dgm:prSet presAssocID="{06DC0537-0FEC-445D-AF9C-05278341A18E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D5507D-DD6F-415D-B4B5-2F3F3D89E3D3}" type="pres">
      <dgm:prSet presAssocID="{06DC0537-0FEC-445D-AF9C-05278341A18E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5632C0-57AE-4E99-BA3F-602A6727AF17}" type="presOf" srcId="{027DCAB0-E3C5-438C-AD14-1597E6395070}" destId="{8088E86A-2979-444C-B36E-DEAC7C743C20}" srcOrd="0" destOrd="1" presId="urn:microsoft.com/office/officeart/2005/8/layout/vList5"/>
    <dgm:cxn modelId="{55A3D472-919D-4CD2-8AB3-BA53E16C22C3}" srcId="{7403B3DC-B755-4A88-B2E3-AC6522E606A3}" destId="{23B77E14-0E4C-4B73-BE9F-E1D81B63EDCF}" srcOrd="1" destOrd="0" parTransId="{5C9D45B1-5CA2-4341-AB9C-B5A9BE032257}" sibTransId="{1DC3B187-2565-4679-B166-21E23321533A}"/>
    <dgm:cxn modelId="{C9C94CEB-1F56-40FB-937D-D2FA3B531A56}" type="presOf" srcId="{06DC0537-0FEC-445D-AF9C-05278341A18E}" destId="{64853A84-B1C6-4E87-84F7-CFBB336A55E0}" srcOrd="0" destOrd="0" presId="urn:microsoft.com/office/officeart/2005/8/layout/vList5"/>
    <dgm:cxn modelId="{E1DCC248-08AF-4E2D-A4BA-7FE5509CFD93}" type="presOf" srcId="{8D489FDA-10C6-4BD9-85C7-21E22FB87C2B}" destId="{60D5507D-DD6F-415D-B4B5-2F3F3D89E3D3}" srcOrd="0" destOrd="0" presId="urn:microsoft.com/office/officeart/2005/8/layout/vList5"/>
    <dgm:cxn modelId="{BD2E1027-771A-4BEB-98AC-21267C297F0B}" srcId="{7403B3DC-B755-4A88-B2E3-AC6522E606A3}" destId="{F071CDC9-A10B-4B8B-AF85-91F06F1CA850}" srcOrd="0" destOrd="0" parTransId="{855ACE38-ED2E-4A7E-B7A2-DBA28F779EA2}" sibTransId="{F4FA9B68-65A5-4240-AAC0-0F198D0C5E58}"/>
    <dgm:cxn modelId="{4D1D901F-0398-4DA1-B45C-3F6199DEFE4E}" type="presOf" srcId="{56259A47-2B0C-4094-851B-5CFDA81468AB}" destId="{AC68939F-3A9E-4287-B45F-3B7D60F67A5A}" srcOrd="0" destOrd="1" presId="urn:microsoft.com/office/officeart/2005/8/layout/vList5"/>
    <dgm:cxn modelId="{EBE598AD-BDBD-43ED-855B-0A1A7ABA34B1}" srcId="{06DC0537-0FEC-445D-AF9C-05278341A18E}" destId="{8D489FDA-10C6-4BD9-85C7-21E22FB87C2B}" srcOrd="0" destOrd="0" parTransId="{712F8604-A6BC-4E65-A6F6-9253C0159DC3}" sibTransId="{72D12B87-6BCE-4DB3-B4A5-5F91176351A2}"/>
    <dgm:cxn modelId="{47763F9F-2462-446F-8234-6AE8D5DA2AE1}" srcId="{23B77E14-0E4C-4B73-BE9F-E1D81B63EDCF}" destId="{027DCAB0-E3C5-438C-AD14-1597E6395070}" srcOrd="1" destOrd="0" parTransId="{8B0088A5-134F-4ED0-B2F5-5AAFD1992B2C}" sibTransId="{3A6FCA0B-3F5A-4F68-9331-730E66867B42}"/>
    <dgm:cxn modelId="{9B8AD6ED-87E4-49F4-84D6-FC59CD37C951}" srcId="{06DC0537-0FEC-445D-AF9C-05278341A18E}" destId="{35E118BD-3C52-43B9-8044-3B0120282D13}" srcOrd="1" destOrd="0" parTransId="{BD9429D0-5E2E-40C9-BCB1-F37B5062CA5D}" sibTransId="{40E18EC9-DE73-4145-A3FE-C91E1CB808F9}"/>
    <dgm:cxn modelId="{179B4775-2FE1-4AB4-BC38-4C23922C0811}" srcId="{F071CDC9-A10B-4B8B-AF85-91F06F1CA850}" destId="{D8B4DF24-9C41-43A4-83C7-092DE83E17DE}" srcOrd="0" destOrd="0" parTransId="{ED8D20F5-5527-45AD-A74B-38E06A289979}" sibTransId="{98F7D71A-8632-45E7-9D16-5784B46A844D}"/>
    <dgm:cxn modelId="{103DA5F0-7087-4DA8-ABA3-DD879BC3B98D}" srcId="{F071CDC9-A10B-4B8B-AF85-91F06F1CA850}" destId="{56259A47-2B0C-4094-851B-5CFDA81468AB}" srcOrd="1" destOrd="0" parTransId="{F3ECB858-510B-42E5-8482-BE378E077E4A}" sibTransId="{F6B20667-5879-49BF-B92C-68E06EE2CB50}"/>
    <dgm:cxn modelId="{D53140F3-8C16-4FC6-92BC-0B509BA35055}" srcId="{7403B3DC-B755-4A88-B2E3-AC6522E606A3}" destId="{06DC0537-0FEC-445D-AF9C-05278341A18E}" srcOrd="2" destOrd="0" parTransId="{AB668739-4CD9-4218-864E-AAC8B9F64AED}" sibTransId="{0C54C764-8AED-45B9-8FAC-7334BDEA4754}"/>
    <dgm:cxn modelId="{C98DDB5D-CB1A-478C-87BA-258549DB1661}" type="presOf" srcId="{7403B3DC-B755-4A88-B2E3-AC6522E606A3}" destId="{FB6F5BA7-2A08-4181-A9B2-81A9D2C0FD18}" srcOrd="0" destOrd="0" presId="urn:microsoft.com/office/officeart/2005/8/layout/vList5"/>
    <dgm:cxn modelId="{B3399093-7484-4212-99BC-860ECCA70ADF}" srcId="{23B77E14-0E4C-4B73-BE9F-E1D81B63EDCF}" destId="{B245DE3B-8A3F-4069-A366-FEC6DFDC47E9}" srcOrd="0" destOrd="0" parTransId="{B56DAF12-0DCF-4EDF-A476-312C782AC69D}" sibTransId="{8AFA63E4-70A1-4F63-A9EC-F5FCE4BA3B4C}"/>
    <dgm:cxn modelId="{680096AE-D05A-4842-AEF4-5001C180525A}" type="presOf" srcId="{B245DE3B-8A3F-4069-A366-FEC6DFDC47E9}" destId="{8088E86A-2979-444C-B36E-DEAC7C743C20}" srcOrd="0" destOrd="0" presId="urn:microsoft.com/office/officeart/2005/8/layout/vList5"/>
    <dgm:cxn modelId="{C6B81513-E54D-424F-82A1-8BCC492D37BC}" type="presOf" srcId="{F071CDC9-A10B-4B8B-AF85-91F06F1CA850}" destId="{E9CD850B-4EC4-432F-9D62-29E81F137DC8}" srcOrd="0" destOrd="0" presId="urn:microsoft.com/office/officeart/2005/8/layout/vList5"/>
    <dgm:cxn modelId="{221059A1-AC7C-45A2-94DB-1AD1DFAD415B}" type="presOf" srcId="{35E118BD-3C52-43B9-8044-3B0120282D13}" destId="{60D5507D-DD6F-415D-B4B5-2F3F3D89E3D3}" srcOrd="0" destOrd="1" presId="urn:microsoft.com/office/officeart/2005/8/layout/vList5"/>
    <dgm:cxn modelId="{1A0C4A00-8047-4D53-B040-043439C5D7A8}" type="presOf" srcId="{D8B4DF24-9C41-43A4-83C7-092DE83E17DE}" destId="{AC68939F-3A9E-4287-B45F-3B7D60F67A5A}" srcOrd="0" destOrd="0" presId="urn:microsoft.com/office/officeart/2005/8/layout/vList5"/>
    <dgm:cxn modelId="{BF28BC68-E7AF-4095-9B16-22866012912F}" type="presOf" srcId="{23B77E14-0E4C-4B73-BE9F-E1D81B63EDCF}" destId="{C6D40E55-5384-48B7-8A00-E09629C665F6}" srcOrd="0" destOrd="0" presId="urn:microsoft.com/office/officeart/2005/8/layout/vList5"/>
    <dgm:cxn modelId="{8C0594EB-16EA-4F00-9CC3-8020FB639C4C}" type="presParOf" srcId="{FB6F5BA7-2A08-4181-A9B2-81A9D2C0FD18}" destId="{91FC260D-4F73-4A06-97CC-0E089FCD21F2}" srcOrd="0" destOrd="0" presId="urn:microsoft.com/office/officeart/2005/8/layout/vList5"/>
    <dgm:cxn modelId="{FBA9C892-2383-471C-9C58-51B2CF7067A7}" type="presParOf" srcId="{91FC260D-4F73-4A06-97CC-0E089FCD21F2}" destId="{E9CD850B-4EC4-432F-9D62-29E81F137DC8}" srcOrd="0" destOrd="0" presId="urn:microsoft.com/office/officeart/2005/8/layout/vList5"/>
    <dgm:cxn modelId="{F0F4756C-9863-446E-8026-8E34192E2F59}" type="presParOf" srcId="{91FC260D-4F73-4A06-97CC-0E089FCD21F2}" destId="{AC68939F-3A9E-4287-B45F-3B7D60F67A5A}" srcOrd="1" destOrd="0" presId="urn:microsoft.com/office/officeart/2005/8/layout/vList5"/>
    <dgm:cxn modelId="{627AA1BF-90BB-4CAC-913F-B521970C24BB}" type="presParOf" srcId="{FB6F5BA7-2A08-4181-A9B2-81A9D2C0FD18}" destId="{75787BFA-E6EB-4985-92E8-42BEC12D1899}" srcOrd="1" destOrd="0" presId="urn:microsoft.com/office/officeart/2005/8/layout/vList5"/>
    <dgm:cxn modelId="{C605B71D-A32E-42CC-B381-7B082335D325}" type="presParOf" srcId="{FB6F5BA7-2A08-4181-A9B2-81A9D2C0FD18}" destId="{ABCE784F-CA98-4248-8F2B-484C381516E9}" srcOrd="2" destOrd="0" presId="urn:microsoft.com/office/officeart/2005/8/layout/vList5"/>
    <dgm:cxn modelId="{B86871A1-ADAD-4D7B-85E7-58C8EC13C437}" type="presParOf" srcId="{ABCE784F-CA98-4248-8F2B-484C381516E9}" destId="{C6D40E55-5384-48B7-8A00-E09629C665F6}" srcOrd="0" destOrd="0" presId="urn:microsoft.com/office/officeart/2005/8/layout/vList5"/>
    <dgm:cxn modelId="{1E7E1FF5-3611-4B2F-B8F8-B57ADAB6E56E}" type="presParOf" srcId="{ABCE784F-CA98-4248-8F2B-484C381516E9}" destId="{8088E86A-2979-444C-B36E-DEAC7C743C20}" srcOrd="1" destOrd="0" presId="urn:microsoft.com/office/officeart/2005/8/layout/vList5"/>
    <dgm:cxn modelId="{03BA135C-ED62-4F79-8E30-D30C46C6804E}" type="presParOf" srcId="{FB6F5BA7-2A08-4181-A9B2-81A9D2C0FD18}" destId="{E71B5652-4D73-41A0-B8BD-5B005B83FAAB}" srcOrd="3" destOrd="0" presId="urn:microsoft.com/office/officeart/2005/8/layout/vList5"/>
    <dgm:cxn modelId="{9E217E61-849A-4C5C-B8F7-DBC5F59FD4CB}" type="presParOf" srcId="{FB6F5BA7-2A08-4181-A9B2-81A9D2C0FD18}" destId="{29517950-20FA-4F5B-81F2-C0E59FBFFB83}" srcOrd="4" destOrd="0" presId="urn:microsoft.com/office/officeart/2005/8/layout/vList5"/>
    <dgm:cxn modelId="{FA45A382-B07D-4CED-B599-F41377F7E1F0}" type="presParOf" srcId="{29517950-20FA-4F5B-81F2-C0E59FBFFB83}" destId="{64853A84-B1C6-4E87-84F7-CFBB336A55E0}" srcOrd="0" destOrd="0" presId="urn:microsoft.com/office/officeart/2005/8/layout/vList5"/>
    <dgm:cxn modelId="{7F9E10F1-7637-456B-AC77-1F5E2600DB3B}" type="presParOf" srcId="{29517950-20FA-4F5B-81F2-C0E59FBFFB83}" destId="{60D5507D-DD6F-415D-B4B5-2F3F3D89E3D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38BD66-2ED5-47B4-B7CF-18E18EA726B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708C2E-0870-4D95-885F-95EF9D73E82D}">
      <dgm:prSet phldrT="[Текст]"/>
      <dgm:spPr/>
      <dgm:t>
        <a:bodyPr/>
        <a:lstStyle/>
        <a:p>
          <a:r>
            <a:rPr lang="ru-RU" dirty="0" smtClean="0"/>
            <a:t>дотации</a:t>
          </a:r>
          <a:endParaRPr lang="ru-RU" dirty="0"/>
        </a:p>
      </dgm:t>
    </dgm:pt>
    <dgm:pt modelId="{D1DC1267-D6A4-472B-AD40-46F64F39B207}" type="parTrans" cxnId="{131A669F-EEB2-401F-9A08-A39E7B503709}">
      <dgm:prSet/>
      <dgm:spPr/>
      <dgm:t>
        <a:bodyPr/>
        <a:lstStyle/>
        <a:p>
          <a:endParaRPr lang="ru-RU"/>
        </a:p>
      </dgm:t>
    </dgm:pt>
    <dgm:pt modelId="{CE09B8E9-CA0B-4BD0-9C01-BEC58286F6D6}" type="sibTrans" cxnId="{131A669F-EEB2-401F-9A08-A39E7B503709}">
      <dgm:prSet/>
      <dgm:spPr/>
      <dgm:t>
        <a:bodyPr/>
        <a:lstStyle/>
        <a:p>
          <a:endParaRPr lang="ru-RU"/>
        </a:p>
      </dgm:t>
    </dgm:pt>
    <dgm:pt modelId="{C90D3DA8-4413-4A4E-9EB1-C169FCE14A9F}">
      <dgm:prSet phldrT="[Текст]"/>
      <dgm:spPr/>
      <dgm:t>
        <a:bodyPr/>
        <a:lstStyle/>
        <a:p>
          <a:r>
            <a:rPr lang="ru-RU" dirty="0" smtClean="0"/>
            <a:t>2018 год  106 173,5 тыс. рублей</a:t>
          </a:r>
          <a:endParaRPr lang="ru-RU" dirty="0"/>
        </a:p>
      </dgm:t>
    </dgm:pt>
    <dgm:pt modelId="{690AF7FE-92B2-4394-A6B4-D39685AA4ABF}" type="parTrans" cxnId="{84294F0F-6867-47AE-AA94-42726E0A093D}">
      <dgm:prSet/>
      <dgm:spPr/>
      <dgm:t>
        <a:bodyPr/>
        <a:lstStyle/>
        <a:p>
          <a:endParaRPr lang="ru-RU"/>
        </a:p>
      </dgm:t>
    </dgm:pt>
    <dgm:pt modelId="{7236E926-A0CB-4E02-BD0F-6B5553DB3BAA}" type="sibTrans" cxnId="{84294F0F-6867-47AE-AA94-42726E0A093D}">
      <dgm:prSet/>
      <dgm:spPr/>
      <dgm:t>
        <a:bodyPr/>
        <a:lstStyle/>
        <a:p>
          <a:endParaRPr lang="ru-RU"/>
        </a:p>
      </dgm:t>
    </dgm:pt>
    <dgm:pt modelId="{42F56EE9-0275-40D0-823F-DF5A3D02E802}">
      <dgm:prSet phldrT="[Текст]"/>
      <dgm:spPr/>
      <dgm:t>
        <a:bodyPr/>
        <a:lstStyle/>
        <a:p>
          <a:r>
            <a:rPr lang="ru-RU" dirty="0" smtClean="0"/>
            <a:t>2019 год   79 636,0  тыс. рублей</a:t>
          </a:r>
          <a:endParaRPr lang="ru-RU" dirty="0"/>
        </a:p>
      </dgm:t>
    </dgm:pt>
    <dgm:pt modelId="{24F3017C-2E0F-4B63-9DE5-87CA962F621A}" type="parTrans" cxnId="{870A02CE-9920-405A-AFE9-71050E0EB110}">
      <dgm:prSet/>
      <dgm:spPr/>
      <dgm:t>
        <a:bodyPr/>
        <a:lstStyle/>
        <a:p>
          <a:endParaRPr lang="ru-RU"/>
        </a:p>
      </dgm:t>
    </dgm:pt>
    <dgm:pt modelId="{F5556A7B-913E-4440-99FE-4178234A71B1}" type="sibTrans" cxnId="{870A02CE-9920-405A-AFE9-71050E0EB110}">
      <dgm:prSet/>
      <dgm:spPr/>
      <dgm:t>
        <a:bodyPr/>
        <a:lstStyle/>
        <a:p>
          <a:endParaRPr lang="ru-RU"/>
        </a:p>
      </dgm:t>
    </dgm:pt>
    <dgm:pt modelId="{6A75FC5E-256C-4AED-A042-F05524A10374}">
      <dgm:prSet phldrT="[Текст]"/>
      <dgm:spPr/>
      <dgm:t>
        <a:bodyPr/>
        <a:lstStyle/>
        <a:p>
          <a:r>
            <a:rPr lang="ru-RU" dirty="0" smtClean="0"/>
            <a:t>субсидии</a:t>
          </a:r>
          <a:endParaRPr lang="ru-RU" dirty="0"/>
        </a:p>
      </dgm:t>
    </dgm:pt>
    <dgm:pt modelId="{0D78E6CE-A46A-4F2B-A123-18691C674570}" type="parTrans" cxnId="{69AD894B-42A0-4655-B437-F56C314771B1}">
      <dgm:prSet/>
      <dgm:spPr/>
      <dgm:t>
        <a:bodyPr/>
        <a:lstStyle/>
        <a:p>
          <a:endParaRPr lang="ru-RU"/>
        </a:p>
      </dgm:t>
    </dgm:pt>
    <dgm:pt modelId="{8A9AE7AC-5C9F-4A94-AB15-B1C33A1D8452}" type="sibTrans" cxnId="{69AD894B-42A0-4655-B437-F56C314771B1}">
      <dgm:prSet/>
      <dgm:spPr/>
      <dgm:t>
        <a:bodyPr/>
        <a:lstStyle/>
        <a:p>
          <a:endParaRPr lang="ru-RU"/>
        </a:p>
      </dgm:t>
    </dgm:pt>
    <dgm:pt modelId="{0174609D-FDCE-4C81-BF06-C2A48B643B88}">
      <dgm:prSet phldrT="[Текст]"/>
      <dgm:spPr/>
      <dgm:t>
        <a:bodyPr/>
        <a:lstStyle/>
        <a:p>
          <a:r>
            <a:rPr lang="ru-RU" dirty="0" smtClean="0"/>
            <a:t>2018 год   52 873,5 тыс. рублей</a:t>
          </a:r>
          <a:endParaRPr lang="ru-RU" dirty="0"/>
        </a:p>
      </dgm:t>
    </dgm:pt>
    <dgm:pt modelId="{D44C7FB6-C761-41CC-9424-DA4AC7BB3E31}" type="parTrans" cxnId="{CB72D282-6856-4DD9-A269-51FA2B5FDF89}">
      <dgm:prSet/>
      <dgm:spPr/>
      <dgm:t>
        <a:bodyPr/>
        <a:lstStyle/>
        <a:p>
          <a:endParaRPr lang="ru-RU"/>
        </a:p>
      </dgm:t>
    </dgm:pt>
    <dgm:pt modelId="{0D4FE6E6-6317-4D0A-ACE2-4E3A1E6862DD}" type="sibTrans" cxnId="{CB72D282-6856-4DD9-A269-51FA2B5FDF89}">
      <dgm:prSet/>
      <dgm:spPr/>
      <dgm:t>
        <a:bodyPr/>
        <a:lstStyle/>
        <a:p>
          <a:endParaRPr lang="ru-RU"/>
        </a:p>
      </dgm:t>
    </dgm:pt>
    <dgm:pt modelId="{41477079-74EF-4286-87F8-7C25D8A74269}">
      <dgm:prSet phldrT="[Текст]"/>
      <dgm:spPr/>
      <dgm:t>
        <a:bodyPr/>
        <a:lstStyle/>
        <a:p>
          <a:r>
            <a:rPr lang="ru-RU" dirty="0" smtClean="0"/>
            <a:t>2019 год   39 449,1 тыс. рублей</a:t>
          </a:r>
          <a:endParaRPr lang="ru-RU" dirty="0"/>
        </a:p>
      </dgm:t>
    </dgm:pt>
    <dgm:pt modelId="{F1CD5A60-61F9-41C7-8E64-804D0F8AB320}" type="parTrans" cxnId="{35650201-98ED-4345-9B5B-DD7D06A3A92D}">
      <dgm:prSet/>
      <dgm:spPr/>
      <dgm:t>
        <a:bodyPr/>
        <a:lstStyle/>
        <a:p>
          <a:endParaRPr lang="ru-RU"/>
        </a:p>
      </dgm:t>
    </dgm:pt>
    <dgm:pt modelId="{882D35DC-9490-4FC1-8D75-9BB273F4CEB4}" type="sibTrans" cxnId="{35650201-98ED-4345-9B5B-DD7D06A3A92D}">
      <dgm:prSet/>
      <dgm:spPr/>
      <dgm:t>
        <a:bodyPr/>
        <a:lstStyle/>
        <a:p>
          <a:endParaRPr lang="ru-RU"/>
        </a:p>
      </dgm:t>
    </dgm:pt>
    <dgm:pt modelId="{430F2383-C20B-412E-B18E-B62F0F2AD758}">
      <dgm:prSet phldrT="[Текст]"/>
      <dgm:spPr/>
      <dgm:t>
        <a:bodyPr/>
        <a:lstStyle/>
        <a:p>
          <a:r>
            <a:rPr lang="ru-RU" dirty="0" smtClean="0"/>
            <a:t>Субвенции</a:t>
          </a:r>
        </a:p>
        <a:p>
          <a:endParaRPr lang="ru-RU" dirty="0"/>
        </a:p>
      </dgm:t>
    </dgm:pt>
    <dgm:pt modelId="{0009CEE7-32F8-4835-B23E-F8612BE83AD5}" type="parTrans" cxnId="{663AD03D-BDA7-4456-888E-10BB11688523}">
      <dgm:prSet/>
      <dgm:spPr/>
      <dgm:t>
        <a:bodyPr/>
        <a:lstStyle/>
        <a:p>
          <a:endParaRPr lang="ru-RU"/>
        </a:p>
      </dgm:t>
    </dgm:pt>
    <dgm:pt modelId="{E560C5BF-D224-43E7-BBE2-BE7B72D3AAA4}" type="sibTrans" cxnId="{663AD03D-BDA7-4456-888E-10BB11688523}">
      <dgm:prSet/>
      <dgm:spPr/>
      <dgm:t>
        <a:bodyPr/>
        <a:lstStyle/>
        <a:p>
          <a:endParaRPr lang="ru-RU"/>
        </a:p>
      </dgm:t>
    </dgm:pt>
    <dgm:pt modelId="{9FF23961-0E89-417E-93B7-22BF0492F7B5}">
      <dgm:prSet phldrT="[Текст]"/>
      <dgm:spPr/>
      <dgm:t>
        <a:bodyPr/>
        <a:lstStyle/>
        <a:p>
          <a:r>
            <a:rPr lang="ru-RU" dirty="0" smtClean="0"/>
            <a:t>2018 год   588 728,8 тыс. рублей</a:t>
          </a:r>
          <a:endParaRPr lang="ru-RU" dirty="0"/>
        </a:p>
      </dgm:t>
    </dgm:pt>
    <dgm:pt modelId="{BC1D9DC0-13C3-4437-8053-017E89703C04}" type="parTrans" cxnId="{1836F353-0BBA-44E5-B800-75782F69CF52}">
      <dgm:prSet/>
      <dgm:spPr/>
      <dgm:t>
        <a:bodyPr/>
        <a:lstStyle/>
        <a:p>
          <a:endParaRPr lang="ru-RU"/>
        </a:p>
      </dgm:t>
    </dgm:pt>
    <dgm:pt modelId="{8A5E54AD-B7EC-41E6-86A6-A8C605F8C8FB}" type="sibTrans" cxnId="{1836F353-0BBA-44E5-B800-75782F69CF52}">
      <dgm:prSet/>
      <dgm:spPr/>
      <dgm:t>
        <a:bodyPr/>
        <a:lstStyle/>
        <a:p>
          <a:endParaRPr lang="ru-RU"/>
        </a:p>
      </dgm:t>
    </dgm:pt>
    <dgm:pt modelId="{8B606083-7002-4244-84C5-57B4272FA085}">
      <dgm:prSet phldrT="[Текст]"/>
      <dgm:spPr/>
      <dgm:t>
        <a:bodyPr/>
        <a:lstStyle/>
        <a:p>
          <a:r>
            <a:rPr lang="ru-RU" dirty="0" smtClean="0"/>
            <a:t>2020 год   588 616,3 тыс. рублей</a:t>
          </a:r>
          <a:endParaRPr lang="ru-RU" dirty="0"/>
        </a:p>
      </dgm:t>
    </dgm:pt>
    <dgm:pt modelId="{63959F9D-1D83-412C-8B8D-CCC588073E71}" type="parTrans" cxnId="{F38B395B-11A3-483C-A042-B8C731278915}">
      <dgm:prSet/>
      <dgm:spPr/>
      <dgm:t>
        <a:bodyPr/>
        <a:lstStyle/>
        <a:p>
          <a:endParaRPr lang="ru-RU"/>
        </a:p>
      </dgm:t>
    </dgm:pt>
    <dgm:pt modelId="{18E3C2E9-CB14-4E06-9903-882D8646F90E}" type="sibTrans" cxnId="{F38B395B-11A3-483C-A042-B8C731278915}">
      <dgm:prSet/>
      <dgm:spPr/>
      <dgm:t>
        <a:bodyPr/>
        <a:lstStyle/>
        <a:p>
          <a:endParaRPr lang="ru-RU"/>
        </a:p>
      </dgm:t>
    </dgm:pt>
    <dgm:pt modelId="{A6EAEB4C-30C8-48F0-8F1F-8C74485F839F}">
      <dgm:prSet phldrT="[Текст]"/>
      <dgm:spPr/>
      <dgm:t>
        <a:bodyPr/>
        <a:lstStyle/>
        <a:p>
          <a:r>
            <a:rPr lang="ru-RU" dirty="0" smtClean="0"/>
            <a:t>2020 год   80 829,5  тыс. рублей</a:t>
          </a:r>
          <a:endParaRPr lang="ru-RU" dirty="0"/>
        </a:p>
      </dgm:t>
    </dgm:pt>
    <dgm:pt modelId="{AE492F3E-76D2-4428-AF43-6EDBD93BC24A}" type="parTrans" cxnId="{E502669B-D46D-4357-8566-0FF1AEFBB55F}">
      <dgm:prSet/>
      <dgm:spPr/>
      <dgm:t>
        <a:bodyPr/>
        <a:lstStyle/>
        <a:p>
          <a:endParaRPr lang="ru-RU"/>
        </a:p>
      </dgm:t>
    </dgm:pt>
    <dgm:pt modelId="{BCC8141B-D776-4F10-85E0-73C6CDD69516}" type="sibTrans" cxnId="{E502669B-D46D-4357-8566-0FF1AEFBB55F}">
      <dgm:prSet/>
      <dgm:spPr/>
      <dgm:t>
        <a:bodyPr/>
        <a:lstStyle/>
        <a:p>
          <a:endParaRPr lang="ru-RU"/>
        </a:p>
      </dgm:t>
    </dgm:pt>
    <dgm:pt modelId="{5975AF10-7B8F-48D6-9353-C559FC2F98EE}">
      <dgm:prSet phldrT="[Текст]"/>
      <dgm:spPr/>
      <dgm:t>
        <a:bodyPr/>
        <a:lstStyle/>
        <a:p>
          <a:r>
            <a:rPr lang="ru-RU" dirty="0" smtClean="0"/>
            <a:t>2020 год   39 658,5 тыс. рублей</a:t>
          </a:r>
          <a:endParaRPr lang="ru-RU" dirty="0"/>
        </a:p>
      </dgm:t>
    </dgm:pt>
    <dgm:pt modelId="{A5EA9731-477F-43CC-AD8E-A26B02EB555C}" type="parTrans" cxnId="{D1961BA2-C76B-44EC-BB21-AF72C1533AFE}">
      <dgm:prSet/>
      <dgm:spPr/>
      <dgm:t>
        <a:bodyPr/>
        <a:lstStyle/>
        <a:p>
          <a:endParaRPr lang="ru-RU"/>
        </a:p>
      </dgm:t>
    </dgm:pt>
    <dgm:pt modelId="{73B5A14A-9AAB-4A6B-9E3E-BDECAE97E292}" type="sibTrans" cxnId="{D1961BA2-C76B-44EC-BB21-AF72C1533AFE}">
      <dgm:prSet/>
      <dgm:spPr/>
      <dgm:t>
        <a:bodyPr/>
        <a:lstStyle/>
        <a:p>
          <a:endParaRPr lang="ru-RU"/>
        </a:p>
      </dgm:t>
    </dgm:pt>
    <dgm:pt modelId="{DC5127DC-2515-40D2-B639-C3833C54C550}">
      <dgm:prSet phldrT="[Текст]"/>
      <dgm:spPr/>
      <dgm:t>
        <a:bodyPr/>
        <a:lstStyle/>
        <a:p>
          <a:r>
            <a:rPr lang="ru-RU" dirty="0" smtClean="0"/>
            <a:t>2019 год   588 614,1 тыс. рублей</a:t>
          </a:r>
          <a:endParaRPr lang="ru-RU" dirty="0"/>
        </a:p>
      </dgm:t>
    </dgm:pt>
    <dgm:pt modelId="{1F614538-8987-443C-B249-7F8F24544DC2}" type="parTrans" cxnId="{E70BDF62-31C2-4515-BD0F-845272E676DC}">
      <dgm:prSet/>
      <dgm:spPr/>
      <dgm:t>
        <a:bodyPr/>
        <a:lstStyle/>
        <a:p>
          <a:endParaRPr lang="ru-RU"/>
        </a:p>
      </dgm:t>
    </dgm:pt>
    <dgm:pt modelId="{883E626B-6D89-41B0-8B67-4C7485164E42}" type="sibTrans" cxnId="{E70BDF62-31C2-4515-BD0F-845272E676DC}">
      <dgm:prSet/>
      <dgm:spPr/>
      <dgm:t>
        <a:bodyPr/>
        <a:lstStyle/>
        <a:p>
          <a:endParaRPr lang="ru-RU"/>
        </a:p>
      </dgm:t>
    </dgm:pt>
    <dgm:pt modelId="{B88E09E7-D27B-45EF-9FFB-8C2552E51139}" type="pres">
      <dgm:prSet presAssocID="{6238BD66-2ED5-47B4-B7CF-18E18EA726B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95E421-7EDA-4781-92B9-DF24770C0FE8}" type="pres">
      <dgm:prSet presAssocID="{58708C2E-0870-4D95-885F-95EF9D73E82D}" presName="composite" presStyleCnt="0"/>
      <dgm:spPr/>
    </dgm:pt>
    <dgm:pt modelId="{2D262F31-65CF-461F-B903-4B39785BCC11}" type="pres">
      <dgm:prSet presAssocID="{58708C2E-0870-4D95-885F-95EF9D73E82D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E95769-F5BC-41DD-9C18-FF0308F7B36D}" type="pres">
      <dgm:prSet presAssocID="{58708C2E-0870-4D95-885F-95EF9D73E82D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7A8AB5-55ED-4913-B48D-80FEEC4D541E}" type="pres">
      <dgm:prSet presAssocID="{CE09B8E9-CA0B-4BD0-9C01-BEC58286F6D6}" presName="sp" presStyleCnt="0"/>
      <dgm:spPr/>
    </dgm:pt>
    <dgm:pt modelId="{CE8D4120-DE5A-4BFF-92AB-9EA62FD2A4E0}" type="pres">
      <dgm:prSet presAssocID="{6A75FC5E-256C-4AED-A042-F05524A10374}" presName="composite" presStyleCnt="0"/>
      <dgm:spPr/>
    </dgm:pt>
    <dgm:pt modelId="{74CF76C0-6FD5-40EB-B9EB-882A7B7C9DA6}" type="pres">
      <dgm:prSet presAssocID="{6A75FC5E-256C-4AED-A042-F05524A1037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3222DD-012D-45A2-9A8E-98A86F6C8E86}" type="pres">
      <dgm:prSet presAssocID="{6A75FC5E-256C-4AED-A042-F05524A10374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5B92EA-A1AB-44B1-821F-FB1D22718518}" type="pres">
      <dgm:prSet presAssocID="{8A9AE7AC-5C9F-4A94-AB15-B1C33A1D8452}" presName="sp" presStyleCnt="0"/>
      <dgm:spPr/>
    </dgm:pt>
    <dgm:pt modelId="{DAD9BD25-AB98-4D2B-8E1F-DF2A57FEFD81}" type="pres">
      <dgm:prSet presAssocID="{430F2383-C20B-412E-B18E-B62F0F2AD758}" presName="composite" presStyleCnt="0"/>
      <dgm:spPr/>
    </dgm:pt>
    <dgm:pt modelId="{4C102E8C-4502-49C6-AD56-37E60B8600A2}" type="pres">
      <dgm:prSet presAssocID="{430F2383-C20B-412E-B18E-B62F0F2AD75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D16BB2-162E-43AF-8E20-D4651AEEE829}" type="pres">
      <dgm:prSet presAssocID="{430F2383-C20B-412E-B18E-B62F0F2AD758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72D282-6856-4DD9-A269-51FA2B5FDF89}" srcId="{6A75FC5E-256C-4AED-A042-F05524A10374}" destId="{0174609D-FDCE-4C81-BF06-C2A48B643B88}" srcOrd="0" destOrd="0" parTransId="{D44C7FB6-C761-41CC-9424-DA4AC7BB3E31}" sibTransId="{0D4FE6E6-6317-4D0A-ACE2-4E3A1E6862DD}"/>
    <dgm:cxn modelId="{DBFB9CF8-A4AB-4B82-8102-B0C9000C3BF6}" type="presOf" srcId="{DC5127DC-2515-40D2-B639-C3833C54C550}" destId="{A6D16BB2-162E-43AF-8E20-D4651AEEE829}" srcOrd="0" destOrd="1" presId="urn:microsoft.com/office/officeart/2005/8/layout/chevron2"/>
    <dgm:cxn modelId="{98F63831-8A35-4F07-9EE2-77AB813B4432}" type="presOf" srcId="{42F56EE9-0275-40D0-823F-DF5A3D02E802}" destId="{13E95769-F5BC-41DD-9C18-FF0308F7B36D}" srcOrd="0" destOrd="1" presId="urn:microsoft.com/office/officeart/2005/8/layout/chevron2"/>
    <dgm:cxn modelId="{14A0BB74-CD99-4B5A-9490-41AE18428AC2}" type="presOf" srcId="{5975AF10-7B8F-48D6-9353-C559FC2F98EE}" destId="{943222DD-012D-45A2-9A8E-98A86F6C8E86}" srcOrd="0" destOrd="2" presId="urn:microsoft.com/office/officeart/2005/8/layout/chevron2"/>
    <dgm:cxn modelId="{44BF73E8-7874-458E-BE9A-2FB4D55613E4}" type="presOf" srcId="{A6EAEB4C-30C8-48F0-8F1F-8C74485F839F}" destId="{13E95769-F5BC-41DD-9C18-FF0308F7B36D}" srcOrd="0" destOrd="2" presId="urn:microsoft.com/office/officeart/2005/8/layout/chevron2"/>
    <dgm:cxn modelId="{663AD03D-BDA7-4456-888E-10BB11688523}" srcId="{6238BD66-2ED5-47B4-B7CF-18E18EA726B9}" destId="{430F2383-C20B-412E-B18E-B62F0F2AD758}" srcOrd="2" destOrd="0" parTransId="{0009CEE7-32F8-4835-B23E-F8612BE83AD5}" sibTransId="{E560C5BF-D224-43E7-BBE2-BE7B72D3AAA4}"/>
    <dgm:cxn modelId="{1836F353-0BBA-44E5-B800-75782F69CF52}" srcId="{430F2383-C20B-412E-B18E-B62F0F2AD758}" destId="{9FF23961-0E89-417E-93B7-22BF0492F7B5}" srcOrd="0" destOrd="0" parTransId="{BC1D9DC0-13C3-4437-8053-017E89703C04}" sibTransId="{8A5E54AD-B7EC-41E6-86A6-A8C605F8C8FB}"/>
    <dgm:cxn modelId="{F38B395B-11A3-483C-A042-B8C731278915}" srcId="{430F2383-C20B-412E-B18E-B62F0F2AD758}" destId="{8B606083-7002-4244-84C5-57B4272FA085}" srcOrd="2" destOrd="0" parTransId="{63959F9D-1D83-412C-8B8D-CCC588073E71}" sibTransId="{18E3C2E9-CB14-4E06-9903-882D8646F90E}"/>
    <dgm:cxn modelId="{E321757C-5A3A-42B4-9DD6-65203329ADFD}" type="presOf" srcId="{58708C2E-0870-4D95-885F-95EF9D73E82D}" destId="{2D262F31-65CF-461F-B903-4B39785BCC11}" srcOrd="0" destOrd="0" presId="urn:microsoft.com/office/officeart/2005/8/layout/chevron2"/>
    <dgm:cxn modelId="{80A537E6-2D7A-416E-9AE4-773FAB4BF99D}" type="presOf" srcId="{430F2383-C20B-412E-B18E-B62F0F2AD758}" destId="{4C102E8C-4502-49C6-AD56-37E60B8600A2}" srcOrd="0" destOrd="0" presId="urn:microsoft.com/office/officeart/2005/8/layout/chevron2"/>
    <dgm:cxn modelId="{CDEE1BF1-B463-4336-B59C-B328ED82C21E}" type="presOf" srcId="{8B606083-7002-4244-84C5-57B4272FA085}" destId="{A6D16BB2-162E-43AF-8E20-D4651AEEE829}" srcOrd="0" destOrd="2" presId="urn:microsoft.com/office/officeart/2005/8/layout/chevron2"/>
    <dgm:cxn modelId="{E502669B-D46D-4357-8566-0FF1AEFBB55F}" srcId="{58708C2E-0870-4D95-885F-95EF9D73E82D}" destId="{A6EAEB4C-30C8-48F0-8F1F-8C74485F839F}" srcOrd="2" destOrd="0" parTransId="{AE492F3E-76D2-4428-AF43-6EDBD93BC24A}" sibTransId="{BCC8141B-D776-4F10-85E0-73C6CDD69516}"/>
    <dgm:cxn modelId="{35650201-98ED-4345-9B5B-DD7D06A3A92D}" srcId="{6A75FC5E-256C-4AED-A042-F05524A10374}" destId="{41477079-74EF-4286-87F8-7C25D8A74269}" srcOrd="1" destOrd="0" parTransId="{F1CD5A60-61F9-41C7-8E64-804D0F8AB320}" sibTransId="{882D35DC-9490-4FC1-8D75-9BB273F4CEB4}"/>
    <dgm:cxn modelId="{870A02CE-9920-405A-AFE9-71050E0EB110}" srcId="{58708C2E-0870-4D95-885F-95EF9D73E82D}" destId="{42F56EE9-0275-40D0-823F-DF5A3D02E802}" srcOrd="1" destOrd="0" parTransId="{24F3017C-2E0F-4B63-9DE5-87CA962F621A}" sibTransId="{F5556A7B-913E-4440-99FE-4178234A71B1}"/>
    <dgm:cxn modelId="{EFFEC8C9-17AC-4CFA-A643-0D1897535BA7}" type="presOf" srcId="{C90D3DA8-4413-4A4E-9EB1-C169FCE14A9F}" destId="{13E95769-F5BC-41DD-9C18-FF0308F7B36D}" srcOrd="0" destOrd="0" presId="urn:microsoft.com/office/officeart/2005/8/layout/chevron2"/>
    <dgm:cxn modelId="{9AEC4844-B2EF-4740-8E20-CAAAB915B345}" type="presOf" srcId="{0174609D-FDCE-4C81-BF06-C2A48B643B88}" destId="{943222DD-012D-45A2-9A8E-98A86F6C8E86}" srcOrd="0" destOrd="0" presId="urn:microsoft.com/office/officeart/2005/8/layout/chevron2"/>
    <dgm:cxn modelId="{D1961BA2-C76B-44EC-BB21-AF72C1533AFE}" srcId="{6A75FC5E-256C-4AED-A042-F05524A10374}" destId="{5975AF10-7B8F-48D6-9353-C559FC2F98EE}" srcOrd="2" destOrd="0" parTransId="{A5EA9731-477F-43CC-AD8E-A26B02EB555C}" sibTransId="{73B5A14A-9AAB-4A6B-9E3E-BDECAE97E292}"/>
    <dgm:cxn modelId="{2D56A924-EE0A-41E4-9192-92747D27B29F}" type="presOf" srcId="{6238BD66-2ED5-47B4-B7CF-18E18EA726B9}" destId="{B88E09E7-D27B-45EF-9FFB-8C2552E51139}" srcOrd="0" destOrd="0" presId="urn:microsoft.com/office/officeart/2005/8/layout/chevron2"/>
    <dgm:cxn modelId="{26EDE109-8347-4601-B22E-7CBED6D0EA85}" type="presOf" srcId="{6A75FC5E-256C-4AED-A042-F05524A10374}" destId="{74CF76C0-6FD5-40EB-B9EB-882A7B7C9DA6}" srcOrd="0" destOrd="0" presId="urn:microsoft.com/office/officeart/2005/8/layout/chevron2"/>
    <dgm:cxn modelId="{D8C30FC1-B058-48C7-8277-93F20012DE2C}" type="presOf" srcId="{41477079-74EF-4286-87F8-7C25D8A74269}" destId="{943222DD-012D-45A2-9A8E-98A86F6C8E86}" srcOrd="0" destOrd="1" presId="urn:microsoft.com/office/officeart/2005/8/layout/chevron2"/>
    <dgm:cxn modelId="{131A669F-EEB2-401F-9A08-A39E7B503709}" srcId="{6238BD66-2ED5-47B4-B7CF-18E18EA726B9}" destId="{58708C2E-0870-4D95-885F-95EF9D73E82D}" srcOrd="0" destOrd="0" parTransId="{D1DC1267-D6A4-472B-AD40-46F64F39B207}" sibTransId="{CE09B8E9-CA0B-4BD0-9C01-BEC58286F6D6}"/>
    <dgm:cxn modelId="{84294F0F-6867-47AE-AA94-42726E0A093D}" srcId="{58708C2E-0870-4D95-885F-95EF9D73E82D}" destId="{C90D3DA8-4413-4A4E-9EB1-C169FCE14A9F}" srcOrd="0" destOrd="0" parTransId="{690AF7FE-92B2-4394-A6B4-D39685AA4ABF}" sibTransId="{7236E926-A0CB-4E02-BD0F-6B5553DB3BAA}"/>
    <dgm:cxn modelId="{537FE7E4-21D7-41A6-A58C-CA30E8FDE85B}" type="presOf" srcId="{9FF23961-0E89-417E-93B7-22BF0492F7B5}" destId="{A6D16BB2-162E-43AF-8E20-D4651AEEE829}" srcOrd="0" destOrd="0" presId="urn:microsoft.com/office/officeart/2005/8/layout/chevron2"/>
    <dgm:cxn modelId="{69AD894B-42A0-4655-B437-F56C314771B1}" srcId="{6238BD66-2ED5-47B4-B7CF-18E18EA726B9}" destId="{6A75FC5E-256C-4AED-A042-F05524A10374}" srcOrd="1" destOrd="0" parTransId="{0D78E6CE-A46A-4F2B-A123-18691C674570}" sibTransId="{8A9AE7AC-5C9F-4A94-AB15-B1C33A1D8452}"/>
    <dgm:cxn modelId="{E70BDF62-31C2-4515-BD0F-845272E676DC}" srcId="{430F2383-C20B-412E-B18E-B62F0F2AD758}" destId="{DC5127DC-2515-40D2-B639-C3833C54C550}" srcOrd="1" destOrd="0" parTransId="{1F614538-8987-443C-B249-7F8F24544DC2}" sibTransId="{883E626B-6D89-41B0-8B67-4C7485164E42}"/>
    <dgm:cxn modelId="{E43D1B16-4D91-42C0-B963-A95D1753B2DF}" type="presParOf" srcId="{B88E09E7-D27B-45EF-9FFB-8C2552E51139}" destId="{7995E421-7EDA-4781-92B9-DF24770C0FE8}" srcOrd="0" destOrd="0" presId="urn:microsoft.com/office/officeart/2005/8/layout/chevron2"/>
    <dgm:cxn modelId="{FBDDB442-394F-40B2-80F4-E642D9DBAF2A}" type="presParOf" srcId="{7995E421-7EDA-4781-92B9-DF24770C0FE8}" destId="{2D262F31-65CF-461F-B903-4B39785BCC11}" srcOrd="0" destOrd="0" presId="urn:microsoft.com/office/officeart/2005/8/layout/chevron2"/>
    <dgm:cxn modelId="{CAE260AA-DD3F-425F-8723-ECC88E9A67E3}" type="presParOf" srcId="{7995E421-7EDA-4781-92B9-DF24770C0FE8}" destId="{13E95769-F5BC-41DD-9C18-FF0308F7B36D}" srcOrd="1" destOrd="0" presId="urn:microsoft.com/office/officeart/2005/8/layout/chevron2"/>
    <dgm:cxn modelId="{67E67E50-37F7-4AAE-AAE0-C9C5D1295265}" type="presParOf" srcId="{B88E09E7-D27B-45EF-9FFB-8C2552E51139}" destId="{877A8AB5-55ED-4913-B48D-80FEEC4D541E}" srcOrd="1" destOrd="0" presId="urn:microsoft.com/office/officeart/2005/8/layout/chevron2"/>
    <dgm:cxn modelId="{219D431F-8E65-44EA-92AC-067B9D8961BD}" type="presParOf" srcId="{B88E09E7-D27B-45EF-9FFB-8C2552E51139}" destId="{CE8D4120-DE5A-4BFF-92AB-9EA62FD2A4E0}" srcOrd="2" destOrd="0" presId="urn:microsoft.com/office/officeart/2005/8/layout/chevron2"/>
    <dgm:cxn modelId="{15FE27DD-7B06-4EED-8C91-C28CC1DBB2B4}" type="presParOf" srcId="{CE8D4120-DE5A-4BFF-92AB-9EA62FD2A4E0}" destId="{74CF76C0-6FD5-40EB-B9EB-882A7B7C9DA6}" srcOrd="0" destOrd="0" presId="urn:microsoft.com/office/officeart/2005/8/layout/chevron2"/>
    <dgm:cxn modelId="{8CD74BD9-1E1D-4EFA-9FA1-0D5F9902101A}" type="presParOf" srcId="{CE8D4120-DE5A-4BFF-92AB-9EA62FD2A4E0}" destId="{943222DD-012D-45A2-9A8E-98A86F6C8E86}" srcOrd="1" destOrd="0" presId="urn:microsoft.com/office/officeart/2005/8/layout/chevron2"/>
    <dgm:cxn modelId="{9B10AF40-ACB7-4E1D-9E78-0B8F5B129064}" type="presParOf" srcId="{B88E09E7-D27B-45EF-9FFB-8C2552E51139}" destId="{0A5B92EA-A1AB-44B1-821F-FB1D22718518}" srcOrd="3" destOrd="0" presId="urn:microsoft.com/office/officeart/2005/8/layout/chevron2"/>
    <dgm:cxn modelId="{9A56999D-0AEE-4C86-87E4-221AE0FAD99C}" type="presParOf" srcId="{B88E09E7-D27B-45EF-9FFB-8C2552E51139}" destId="{DAD9BD25-AB98-4D2B-8E1F-DF2A57FEFD81}" srcOrd="4" destOrd="0" presId="urn:microsoft.com/office/officeart/2005/8/layout/chevron2"/>
    <dgm:cxn modelId="{E72C3CFF-1224-403A-A86B-4CF3A8863D19}" type="presParOf" srcId="{DAD9BD25-AB98-4D2B-8E1F-DF2A57FEFD81}" destId="{4C102E8C-4502-49C6-AD56-37E60B8600A2}" srcOrd="0" destOrd="0" presId="urn:microsoft.com/office/officeart/2005/8/layout/chevron2"/>
    <dgm:cxn modelId="{B0FCE0DE-EB79-4B3F-AD37-62B3EFBACAD2}" type="presParOf" srcId="{DAD9BD25-AB98-4D2B-8E1F-DF2A57FEFD81}" destId="{A6D16BB2-162E-43AF-8E20-D4651AEEE82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163AFA-6AFE-4967-A26B-38A203BD54C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81A8613-E94F-47D0-BDC4-BB4DDFA4166E}">
      <dgm:prSet phldrT="[Текст]" custT="1"/>
      <dgm:spPr/>
      <dgm:t>
        <a:bodyPr/>
        <a:lstStyle/>
        <a:p>
          <a:r>
            <a:rPr lang="ru-RU" sz="1400" dirty="0" smtClean="0"/>
            <a:t>Стратегическая задача:</a:t>
          </a:r>
        </a:p>
        <a:p>
          <a:r>
            <a:rPr lang="ru-RU" sz="1400" dirty="0" smtClean="0"/>
            <a:t>Социальное развитие</a:t>
          </a:r>
          <a:endParaRPr lang="ru-RU" sz="1400" dirty="0"/>
        </a:p>
      </dgm:t>
    </dgm:pt>
    <dgm:pt modelId="{6440E28A-2142-4146-A21D-5BE27A8F5673}" type="parTrans" cxnId="{4CC8B642-6B13-4886-B588-369563230D09}">
      <dgm:prSet/>
      <dgm:spPr/>
      <dgm:t>
        <a:bodyPr/>
        <a:lstStyle/>
        <a:p>
          <a:endParaRPr lang="ru-RU"/>
        </a:p>
      </dgm:t>
    </dgm:pt>
    <dgm:pt modelId="{21F08933-909C-4182-977A-E3C13A62B3AE}" type="sibTrans" cxnId="{4CC8B642-6B13-4886-B588-369563230D09}">
      <dgm:prSet/>
      <dgm:spPr/>
      <dgm:t>
        <a:bodyPr/>
        <a:lstStyle/>
        <a:p>
          <a:endParaRPr lang="ru-RU"/>
        </a:p>
      </dgm:t>
    </dgm:pt>
    <dgm:pt modelId="{D0F41507-9F75-43B0-B58F-8E9383A7EB9C}">
      <dgm:prSet phldrT="[Текст]" custT="1"/>
      <dgm:spPr/>
      <dgm:t>
        <a:bodyPr/>
        <a:lstStyle/>
        <a:p>
          <a:pPr algn="just"/>
          <a:r>
            <a:rPr lang="ru-RU" sz="1200" dirty="0" smtClean="0"/>
            <a:t>Повышение доступности качественного образования, обеспечение его соответствия потребностям социально-экономического развития</a:t>
          </a:r>
          <a:endParaRPr lang="ru-RU" sz="1200" dirty="0"/>
        </a:p>
      </dgm:t>
    </dgm:pt>
    <dgm:pt modelId="{0E8A0419-F4C5-4B5F-9DAD-B4DC42399011}" type="parTrans" cxnId="{D1F9DFE5-3D41-4C33-9781-D8EA54063A92}">
      <dgm:prSet/>
      <dgm:spPr/>
      <dgm:t>
        <a:bodyPr/>
        <a:lstStyle/>
        <a:p>
          <a:endParaRPr lang="ru-RU"/>
        </a:p>
      </dgm:t>
    </dgm:pt>
    <dgm:pt modelId="{C5613231-3425-40C7-9E24-4CED87FF60E2}" type="sibTrans" cxnId="{D1F9DFE5-3D41-4C33-9781-D8EA54063A92}">
      <dgm:prSet/>
      <dgm:spPr/>
      <dgm:t>
        <a:bodyPr/>
        <a:lstStyle/>
        <a:p>
          <a:endParaRPr lang="ru-RU"/>
        </a:p>
      </dgm:t>
    </dgm:pt>
    <dgm:pt modelId="{4C1AC820-3BA0-40B4-95A3-95F1EB13CBC5}">
      <dgm:prSet phldrT="[Текст]" custT="1"/>
      <dgm:spPr/>
      <dgm:t>
        <a:bodyPr/>
        <a:lstStyle/>
        <a:p>
          <a:pPr algn="just"/>
          <a:r>
            <a:rPr lang="ru-RU" sz="1200" dirty="0" smtClean="0"/>
            <a:t>Обеспечение успешной социализации и эффективной самореализации молодежи</a:t>
          </a:r>
          <a:endParaRPr lang="ru-RU" sz="1200" dirty="0"/>
        </a:p>
      </dgm:t>
    </dgm:pt>
    <dgm:pt modelId="{A5F56CF9-A64C-4D3B-A8BC-865398B68006}" type="parTrans" cxnId="{9EBE6A78-A8D9-4AB9-B87A-61937A7BE061}">
      <dgm:prSet/>
      <dgm:spPr/>
      <dgm:t>
        <a:bodyPr/>
        <a:lstStyle/>
        <a:p>
          <a:endParaRPr lang="ru-RU"/>
        </a:p>
      </dgm:t>
    </dgm:pt>
    <dgm:pt modelId="{0348AFE6-91A3-4AAE-BB8A-094585A8E6E1}" type="sibTrans" cxnId="{9EBE6A78-A8D9-4AB9-B87A-61937A7BE061}">
      <dgm:prSet/>
      <dgm:spPr/>
      <dgm:t>
        <a:bodyPr/>
        <a:lstStyle/>
        <a:p>
          <a:endParaRPr lang="ru-RU"/>
        </a:p>
      </dgm:t>
    </dgm:pt>
    <dgm:pt modelId="{1B1C9B38-B06C-4738-9D68-9178A4C392EE}">
      <dgm:prSet phldrT="[Текст]" custT="1"/>
      <dgm:spPr/>
      <dgm:t>
        <a:bodyPr/>
        <a:lstStyle/>
        <a:p>
          <a:r>
            <a:rPr lang="ru-RU" sz="1400" dirty="0" smtClean="0"/>
            <a:t>Стратегическая задача:</a:t>
          </a:r>
        </a:p>
        <a:p>
          <a:r>
            <a:rPr lang="ru-RU" sz="1400" dirty="0" smtClean="0"/>
            <a:t>Развитие инфраструктуры и обеспечение  условий жизнедеятельности</a:t>
          </a:r>
          <a:endParaRPr lang="ru-RU" sz="1400" dirty="0"/>
        </a:p>
      </dgm:t>
    </dgm:pt>
    <dgm:pt modelId="{C0336AC4-3927-41E7-B72D-43E6713711FB}" type="parTrans" cxnId="{248D7DA4-79E3-4F44-854D-8CC55017567A}">
      <dgm:prSet/>
      <dgm:spPr/>
      <dgm:t>
        <a:bodyPr/>
        <a:lstStyle/>
        <a:p>
          <a:endParaRPr lang="ru-RU"/>
        </a:p>
      </dgm:t>
    </dgm:pt>
    <dgm:pt modelId="{CCA45CA3-6C35-4ADD-9112-598F272267A5}" type="sibTrans" cxnId="{248D7DA4-79E3-4F44-854D-8CC55017567A}">
      <dgm:prSet/>
      <dgm:spPr/>
      <dgm:t>
        <a:bodyPr/>
        <a:lstStyle/>
        <a:p>
          <a:endParaRPr lang="ru-RU"/>
        </a:p>
      </dgm:t>
    </dgm:pt>
    <dgm:pt modelId="{404753B0-F9BD-4762-87E3-3D44546E74B7}">
      <dgm:prSet phldrT="[Текст]" custT="1"/>
      <dgm:spPr/>
      <dgm:t>
        <a:bodyPr/>
        <a:lstStyle/>
        <a:p>
          <a:pPr algn="just"/>
          <a:r>
            <a:rPr lang="ru-RU" sz="1200" dirty="0" smtClean="0"/>
            <a:t>Повышение качества предоставляемых коммунальных услуг, модернизация и реформирование коммунальной инфраструктуры социальной сферы</a:t>
          </a:r>
          <a:endParaRPr lang="ru-RU" sz="1200" dirty="0"/>
        </a:p>
      </dgm:t>
    </dgm:pt>
    <dgm:pt modelId="{6515029D-5E32-45EF-A7FE-70A74D8B9F1B}" type="parTrans" cxnId="{BE793516-EE40-4A24-8C99-ED77BECA9204}">
      <dgm:prSet/>
      <dgm:spPr/>
      <dgm:t>
        <a:bodyPr/>
        <a:lstStyle/>
        <a:p>
          <a:endParaRPr lang="ru-RU"/>
        </a:p>
      </dgm:t>
    </dgm:pt>
    <dgm:pt modelId="{1D9B0447-2DF4-4A8D-A221-AAADE9E7216A}" type="sibTrans" cxnId="{BE793516-EE40-4A24-8C99-ED77BECA9204}">
      <dgm:prSet/>
      <dgm:spPr/>
      <dgm:t>
        <a:bodyPr/>
        <a:lstStyle/>
        <a:p>
          <a:endParaRPr lang="ru-RU"/>
        </a:p>
      </dgm:t>
    </dgm:pt>
    <dgm:pt modelId="{C0A6C123-91A2-40F6-9632-0B06DA126356}">
      <dgm:prSet phldrT="[Текст]" custT="1"/>
      <dgm:spPr/>
      <dgm:t>
        <a:bodyPr/>
        <a:lstStyle/>
        <a:p>
          <a:r>
            <a:rPr lang="ru-RU" sz="1400" dirty="0" smtClean="0"/>
            <a:t>Стратегическая задача:</a:t>
          </a:r>
        </a:p>
        <a:p>
          <a:r>
            <a:rPr lang="ru-RU" sz="1400" dirty="0" smtClean="0"/>
            <a:t>Обеспечение экономического роста</a:t>
          </a:r>
          <a:endParaRPr lang="ru-RU" sz="1400" dirty="0"/>
        </a:p>
      </dgm:t>
    </dgm:pt>
    <dgm:pt modelId="{8228C0E7-42BB-49A7-8DD9-1F91B8AAAC41}" type="parTrans" cxnId="{3B309878-AF2B-4AE4-B089-DCCB9F6EB902}">
      <dgm:prSet/>
      <dgm:spPr/>
      <dgm:t>
        <a:bodyPr/>
        <a:lstStyle/>
        <a:p>
          <a:endParaRPr lang="ru-RU"/>
        </a:p>
      </dgm:t>
    </dgm:pt>
    <dgm:pt modelId="{4C3DB0A1-E6F2-4875-BC83-46F4C4EB90CD}" type="sibTrans" cxnId="{3B309878-AF2B-4AE4-B089-DCCB9F6EB902}">
      <dgm:prSet/>
      <dgm:spPr/>
      <dgm:t>
        <a:bodyPr/>
        <a:lstStyle/>
        <a:p>
          <a:endParaRPr lang="ru-RU"/>
        </a:p>
      </dgm:t>
    </dgm:pt>
    <dgm:pt modelId="{9B4025D2-E909-4C6A-854F-9509AF66E31A}">
      <dgm:prSet phldrT="[Текст]" custT="1"/>
      <dgm:spPr/>
      <dgm:t>
        <a:bodyPr/>
        <a:lstStyle/>
        <a:p>
          <a:pPr algn="just"/>
          <a:r>
            <a:rPr lang="ru-RU" sz="1200" dirty="0" smtClean="0"/>
            <a:t>Повышение эффективности поддержки приоритетных отраслей экономики</a:t>
          </a:r>
          <a:endParaRPr lang="ru-RU" sz="1200" dirty="0"/>
        </a:p>
      </dgm:t>
    </dgm:pt>
    <dgm:pt modelId="{6F1C2287-5803-46FC-8234-9444D22D633E}" type="parTrans" cxnId="{35831701-3B63-49CE-9759-D567F2D6C532}">
      <dgm:prSet/>
      <dgm:spPr/>
      <dgm:t>
        <a:bodyPr/>
        <a:lstStyle/>
        <a:p>
          <a:endParaRPr lang="ru-RU"/>
        </a:p>
      </dgm:t>
    </dgm:pt>
    <dgm:pt modelId="{840D192E-4379-4DE7-BD1C-41DC08A8D052}" type="sibTrans" cxnId="{35831701-3B63-49CE-9759-D567F2D6C532}">
      <dgm:prSet/>
      <dgm:spPr/>
      <dgm:t>
        <a:bodyPr/>
        <a:lstStyle/>
        <a:p>
          <a:endParaRPr lang="ru-RU"/>
        </a:p>
      </dgm:t>
    </dgm:pt>
    <dgm:pt modelId="{7ABA8067-F8DF-47A6-B04E-FD7F5AE22C65}">
      <dgm:prSet custT="1"/>
      <dgm:spPr/>
      <dgm:t>
        <a:bodyPr/>
        <a:lstStyle/>
        <a:p>
          <a:pPr algn="just"/>
          <a:r>
            <a:rPr lang="ru-RU" sz="1200" dirty="0" smtClean="0"/>
            <a:t>Формирование здорового образа жизни населения, развитие физической культуры и спорта</a:t>
          </a:r>
        </a:p>
      </dgm:t>
    </dgm:pt>
    <dgm:pt modelId="{8FE84E90-30EA-4F72-9A19-5C86E0AFB9C6}" type="parTrans" cxnId="{030D39D3-27BC-4130-9D65-F4CDDEA73CF4}">
      <dgm:prSet/>
      <dgm:spPr/>
      <dgm:t>
        <a:bodyPr/>
        <a:lstStyle/>
        <a:p>
          <a:endParaRPr lang="ru-RU"/>
        </a:p>
      </dgm:t>
    </dgm:pt>
    <dgm:pt modelId="{1C1A725F-6045-4EF2-AF83-4C5ACB8C18DC}" type="sibTrans" cxnId="{030D39D3-27BC-4130-9D65-F4CDDEA73CF4}">
      <dgm:prSet/>
      <dgm:spPr/>
      <dgm:t>
        <a:bodyPr/>
        <a:lstStyle/>
        <a:p>
          <a:endParaRPr lang="ru-RU"/>
        </a:p>
      </dgm:t>
    </dgm:pt>
    <dgm:pt modelId="{8322A67E-7737-4AAA-9073-79DDE301BE54}">
      <dgm:prSet custT="1"/>
      <dgm:spPr/>
      <dgm:t>
        <a:bodyPr/>
        <a:lstStyle/>
        <a:p>
          <a:pPr algn="just"/>
          <a:r>
            <a:rPr lang="ru-RU" sz="1200" dirty="0" smtClean="0"/>
            <a:t>Развитие культурного потенциала личности и общества</a:t>
          </a:r>
        </a:p>
      </dgm:t>
    </dgm:pt>
    <dgm:pt modelId="{8356ECC5-2EFE-469B-8A9F-D9548F0CD679}" type="parTrans" cxnId="{D4815FDC-7862-4E01-84A7-207E9AB4ADA7}">
      <dgm:prSet/>
      <dgm:spPr/>
      <dgm:t>
        <a:bodyPr/>
        <a:lstStyle/>
        <a:p>
          <a:endParaRPr lang="ru-RU"/>
        </a:p>
      </dgm:t>
    </dgm:pt>
    <dgm:pt modelId="{57700D09-433E-41E6-B581-B4C153FED57E}" type="sibTrans" cxnId="{D4815FDC-7862-4E01-84A7-207E9AB4ADA7}">
      <dgm:prSet/>
      <dgm:spPr/>
      <dgm:t>
        <a:bodyPr/>
        <a:lstStyle/>
        <a:p>
          <a:endParaRPr lang="ru-RU"/>
        </a:p>
      </dgm:t>
    </dgm:pt>
    <dgm:pt modelId="{D1DC1DDD-1D43-4779-9633-D6364D5EAF80}">
      <dgm:prSet phldrT="[Текст]" custT="1"/>
      <dgm:spPr/>
      <dgm:t>
        <a:bodyPr/>
        <a:lstStyle/>
        <a:p>
          <a:pPr algn="just"/>
          <a:endParaRPr lang="ru-RU" sz="1400" dirty="0"/>
        </a:p>
      </dgm:t>
    </dgm:pt>
    <dgm:pt modelId="{3E09725D-9CF2-401A-9C29-F73650B6B8E5}" type="parTrans" cxnId="{19559D3C-A06F-4744-BE70-6B860A89746A}">
      <dgm:prSet/>
      <dgm:spPr/>
      <dgm:t>
        <a:bodyPr/>
        <a:lstStyle/>
        <a:p>
          <a:endParaRPr lang="ru-RU"/>
        </a:p>
      </dgm:t>
    </dgm:pt>
    <dgm:pt modelId="{CAD4A00D-8DF0-4233-8D21-25A596FEE639}" type="sibTrans" cxnId="{19559D3C-A06F-4744-BE70-6B860A89746A}">
      <dgm:prSet/>
      <dgm:spPr/>
      <dgm:t>
        <a:bodyPr/>
        <a:lstStyle/>
        <a:p>
          <a:endParaRPr lang="ru-RU"/>
        </a:p>
      </dgm:t>
    </dgm:pt>
    <dgm:pt modelId="{5019E7E7-E223-4F15-A34C-DAD0AA31FCDE}">
      <dgm:prSet phldrT="[Текст]" custT="1"/>
      <dgm:spPr/>
      <dgm:t>
        <a:bodyPr/>
        <a:lstStyle/>
        <a:p>
          <a:pPr algn="just"/>
          <a:r>
            <a:rPr lang="ru-RU" sz="1200" dirty="0" smtClean="0"/>
            <a:t>Повышение эффективности по социальной защите населения</a:t>
          </a:r>
          <a:endParaRPr lang="ru-RU" sz="1200" dirty="0"/>
        </a:p>
      </dgm:t>
    </dgm:pt>
    <dgm:pt modelId="{58435AA9-ADC8-4A57-9B8F-F56495FE897D}" type="parTrans" cxnId="{E151A1F4-E153-4E22-A079-47C35F27C4F3}">
      <dgm:prSet/>
      <dgm:spPr/>
      <dgm:t>
        <a:bodyPr/>
        <a:lstStyle/>
        <a:p>
          <a:endParaRPr lang="ru-RU"/>
        </a:p>
      </dgm:t>
    </dgm:pt>
    <dgm:pt modelId="{E98DC89C-D928-4D93-AB5B-491F9ABA1B31}" type="sibTrans" cxnId="{E151A1F4-E153-4E22-A079-47C35F27C4F3}">
      <dgm:prSet/>
      <dgm:spPr/>
      <dgm:t>
        <a:bodyPr/>
        <a:lstStyle/>
        <a:p>
          <a:endParaRPr lang="ru-RU"/>
        </a:p>
      </dgm:t>
    </dgm:pt>
    <dgm:pt modelId="{BA448BB5-4A9C-4A5C-826A-348CF3B07F7E}">
      <dgm:prSet phldrT="[Текст]" custT="1"/>
      <dgm:spPr/>
      <dgm:t>
        <a:bodyPr/>
        <a:lstStyle/>
        <a:p>
          <a:pPr algn="just"/>
          <a:r>
            <a:rPr lang="ru-RU" sz="1200" dirty="0" smtClean="0"/>
            <a:t>Повышение безопасности дорожного движения</a:t>
          </a:r>
          <a:endParaRPr lang="ru-RU" sz="1200" dirty="0"/>
        </a:p>
      </dgm:t>
    </dgm:pt>
    <dgm:pt modelId="{01EB527C-38D3-4548-A5DE-3F4AAE9F196D}" type="parTrans" cxnId="{BBBDAA99-97A8-491C-B463-CA6E60F0319F}">
      <dgm:prSet/>
      <dgm:spPr/>
      <dgm:t>
        <a:bodyPr/>
        <a:lstStyle/>
        <a:p>
          <a:endParaRPr lang="ru-RU"/>
        </a:p>
      </dgm:t>
    </dgm:pt>
    <dgm:pt modelId="{E77BCDA8-36B1-46D5-B3F5-4E38E921A987}" type="sibTrans" cxnId="{BBBDAA99-97A8-491C-B463-CA6E60F0319F}">
      <dgm:prSet/>
      <dgm:spPr/>
      <dgm:t>
        <a:bodyPr/>
        <a:lstStyle/>
        <a:p>
          <a:endParaRPr lang="ru-RU"/>
        </a:p>
      </dgm:t>
    </dgm:pt>
    <dgm:pt modelId="{ED36722E-EE96-4915-BC0B-DE7F291496BB}">
      <dgm:prSet phldrT="[Текст]" custT="1"/>
      <dgm:spPr/>
      <dgm:t>
        <a:bodyPr/>
        <a:lstStyle/>
        <a:p>
          <a:pPr algn="just"/>
          <a:r>
            <a:rPr lang="ru-RU" sz="1200" dirty="0" smtClean="0"/>
            <a:t>Сохранение и защита окружающей среды</a:t>
          </a:r>
          <a:endParaRPr lang="ru-RU" sz="1200" dirty="0"/>
        </a:p>
      </dgm:t>
    </dgm:pt>
    <dgm:pt modelId="{28A862A8-5CD5-4BA3-B7D6-707FCF0337EB}" type="parTrans" cxnId="{021C8193-A2BA-4440-9008-0EA31327993C}">
      <dgm:prSet/>
      <dgm:spPr/>
      <dgm:t>
        <a:bodyPr/>
        <a:lstStyle/>
        <a:p>
          <a:endParaRPr lang="ru-RU"/>
        </a:p>
      </dgm:t>
    </dgm:pt>
    <dgm:pt modelId="{434BDA9A-4764-4D95-AB1D-8641929D96D3}" type="sibTrans" cxnId="{021C8193-A2BA-4440-9008-0EA31327993C}">
      <dgm:prSet/>
      <dgm:spPr/>
      <dgm:t>
        <a:bodyPr/>
        <a:lstStyle/>
        <a:p>
          <a:endParaRPr lang="ru-RU"/>
        </a:p>
      </dgm:t>
    </dgm:pt>
    <dgm:pt modelId="{03186846-9DC3-485D-B724-F0F6202AF52B}">
      <dgm:prSet phldrT="[Текст]" custT="1"/>
      <dgm:spPr/>
      <dgm:t>
        <a:bodyPr/>
        <a:lstStyle/>
        <a:p>
          <a:pPr algn="just"/>
          <a:r>
            <a:rPr lang="ru-RU" sz="1200" dirty="0" smtClean="0"/>
            <a:t>Обеспечение комплексных мер противодействия чрезвычайным ситуациям природного и техногенного характера</a:t>
          </a:r>
          <a:endParaRPr lang="ru-RU" sz="1200" dirty="0"/>
        </a:p>
      </dgm:t>
    </dgm:pt>
    <dgm:pt modelId="{0D084CC6-DD98-4CF1-8505-6640BD80BF46}" type="parTrans" cxnId="{56AC54F2-ACD3-4649-A308-89F6957F76AC}">
      <dgm:prSet/>
      <dgm:spPr/>
      <dgm:t>
        <a:bodyPr/>
        <a:lstStyle/>
        <a:p>
          <a:endParaRPr lang="ru-RU"/>
        </a:p>
      </dgm:t>
    </dgm:pt>
    <dgm:pt modelId="{ACCA578A-D8D5-4FB1-A0F4-0D051F8739B8}" type="sibTrans" cxnId="{56AC54F2-ACD3-4649-A308-89F6957F76AC}">
      <dgm:prSet/>
      <dgm:spPr/>
      <dgm:t>
        <a:bodyPr/>
        <a:lstStyle/>
        <a:p>
          <a:endParaRPr lang="ru-RU"/>
        </a:p>
      </dgm:t>
    </dgm:pt>
    <dgm:pt modelId="{D2F2E3E2-5FB2-49CB-A5AB-1AE4C70BE256}">
      <dgm:prSet phldrT="[Текст]" custT="1"/>
      <dgm:spPr/>
      <dgm:t>
        <a:bodyPr/>
        <a:lstStyle/>
        <a:p>
          <a:pPr algn="just"/>
          <a:r>
            <a:rPr lang="ru-RU" sz="1200" dirty="0" smtClean="0"/>
            <a:t>Укрепление общественной безопасности и снижение уровня преступности</a:t>
          </a:r>
          <a:endParaRPr lang="ru-RU" sz="1200" dirty="0"/>
        </a:p>
      </dgm:t>
    </dgm:pt>
    <dgm:pt modelId="{D87B829C-0C7B-4910-8D94-19CEB18BF97E}" type="parTrans" cxnId="{CE918B85-53FD-4B19-AD5E-F5A6E845C6FF}">
      <dgm:prSet/>
      <dgm:spPr/>
      <dgm:t>
        <a:bodyPr/>
        <a:lstStyle/>
        <a:p>
          <a:endParaRPr lang="ru-RU"/>
        </a:p>
      </dgm:t>
    </dgm:pt>
    <dgm:pt modelId="{93F876E8-B7CE-4689-B3A0-A3084789254F}" type="sibTrans" cxnId="{CE918B85-53FD-4B19-AD5E-F5A6E845C6FF}">
      <dgm:prSet/>
      <dgm:spPr/>
      <dgm:t>
        <a:bodyPr/>
        <a:lstStyle/>
        <a:p>
          <a:endParaRPr lang="ru-RU"/>
        </a:p>
      </dgm:t>
    </dgm:pt>
    <dgm:pt modelId="{38A4CFD8-5F06-4C7A-BE64-1597F7F33125}">
      <dgm:prSet phldrT="[Текст]" custT="1"/>
      <dgm:spPr/>
      <dgm:t>
        <a:bodyPr/>
        <a:lstStyle/>
        <a:p>
          <a:pPr algn="l"/>
          <a:endParaRPr lang="ru-RU" sz="1200" dirty="0"/>
        </a:p>
      </dgm:t>
    </dgm:pt>
    <dgm:pt modelId="{B081EB4E-0DCF-4E66-A0F5-314D68123CEE}" type="parTrans" cxnId="{39B460E1-FB1B-4DBC-95FB-3CBBF5A55851}">
      <dgm:prSet/>
      <dgm:spPr/>
      <dgm:t>
        <a:bodyPr/>
        <a:lstStyle/>
        <a:p>
          <a:endParaRPr lang="ru-RU"/>
        </a:p>
      </dgm:t>
    </dgm:pt>
    <dgm:pt modelId="{E4E1F129-D427-4CA6-A9E4-E57E81FA2EBA}" type="sibTrans" cxnId="{39B460E1-FB1B-4DBC-95FB-3CBBF5A55851}">
      <dgm:prSet/>
      <dgm:spPr/>
      <dgm:t>
        <a:bodyPr/>
        <a:lstStyle/>
        <a:p>
          <a:endParaRPr lang="ru-RU"/>
        </a:p>
      </dgm:t>
    </dgm:pt>
    <dgm:pt modelId="{674A16E9-3466-4E2E-BC65-84D601F93371}">
      <dgm:prSet phldrT="[Текст]" custT="1"/>
      <dgm:spPr/>
      <dgm:t>
        <a:bodyPr/>
        <a:lstStyle/>
        <a:p>
          <a:pPr algn="just"/>
          <a:r>
            <a:rPr lang="ru-RU" sz="1200" dirty="0" smtClean="0"/>
            <a:t>Повышение эффективности механизмов управления социально-экономическим развитием муниципального образования "</a:t>
          </a:r>
          <a:r>
            <a:rPr lang="ru-RU" sz="1200" dirty="0" err="1" smtClean="0"/>
            <a:t>Эхирит-Булагатский</a:t>
          </a:r>
          <a:r>
            <a:rPr lang="ru-RU" sz="1200" dirty="0" smtClean="0"/>
            <a:t> район"</a:t>
          </a:r>
          <a:endParaRPr lang="ru-RU" sz="1200" dirty="0"/>
        </a:p>
      </dgm:t>
    </dgm:pt>
    <dgm:pt modelId="{8CEC9BB5-B899-4C80-A357-00B8683953B0}" type="parTrans" cxnId="{72C3EAEC-0AA5-4CA7-BC36-FA4A78A026D2}">
      <dgm:prSet/>
      <dgm:spPr/>
      <dgm:t>
        <a:bodyPr/>
        <a:lstStyle/>
        <a:p>
          <a:endParaRPr lang="ru-RU"/>
        </a:p>
      </dgm:t>
    </dgm:pt>
    <dgm:pt modelId="{254ECF83-8A38-46FF-9482-5372BC4A5733}" type="sibTrans" cxnId="{72C3EAEC-0AA5-4CA7-BC36-FA4A78A026D2}">
      <dgm:prSet/>
      <dgm:spPr/>
      <dgm:t>
        <a:bodyPr/>
        <a:lstStyle/>
        <a:p>
          <a:endParaRPr lang="ru-RU"/>
        </a:p>
      </dgm:t>
    </dgm:pt>
    <dgm:pt modelId="{AACDD182-5B7D-4FF2-B45B-B268DD78BEC4}" type="pres">
      <dgm:prSet presAssocID="{E2163AFA-6AFE-4967-A26B-38A203BD54C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AFE369-B48C-4183-B435-D35B3D610436}" type="pres">
      <dgm:prSet presAssocID="{381A8613-E94F-47D0-BDC4-BB4DDFA4166E}" presName="composite" presStyleCnt="0"/>
      <dgm:spPr/>
    </dgm:pt>
    <dgm:pt modelId="{B2350A48-C7E3-4F4A-842F-CCFF9CD03DF7}" type="pres">
      <dgm:prSet presAssocID="{381A8613-E94F-47D0-BDC4-BB4DDFA4166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0CFB57-5975-4A32-BC90-2F1BD85127D3}" type="pres">
      <dgm:prSet presAssocID="{381A8613-E94F-47D0-BDC4-BB4DDFA4166E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CFD05D-1CCB-4987-9D7B-09D6420AECF9}" type="pres">
      <dgm:prSet presAssocID="{21F08933-909C-4182-977A-E3C13A62B3AE}" presName="space" presStyleCnt="0"/>
      <dgm:spPr/>
    </dgm:pt>
    <dgm:pt modelId="{DD01E891-8FE7-4F0B-ABDB-9DB181E43B3C}" type="pres">
      <dgm:prSet presAssocID="{1B1C9B38-B06C-4738-9D68-9178A4C392EE}" presName="composite" presStyleCnt="0"/>
      <dgm:spPr/>
    </dgm:pt>
    <dgm:pt modelId="{2A9B4962-60FC-47E5-9219-85204F162A5B}" type="pres">
      <dgm:prSet presAssocID="{1B1C9B38-B06C-4738-9D68-9178A4C392EE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8E2EC2-36CA-4CA3-810B-DBD70935310B}" type="pres">
      <dgm:prSet presAssocID="{1B1C9B38-B06C-4738-9D68-9178A4C392EE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939EC6-3F63-4B4A-9643-B3A69BE39904}" type="pres">
      <dgm:prSet presAssocID="{CCA45CA3-6C35-4ADD-9112-598F272267A5}" presName="space" presStyleCnt="0"/>
      <dgm:spPr/>
    </dgm:pt>
    <dgm:pt modelId="{CF0EF2EF-7A26-47AF-B4DB-DE9160753204}" type="pres">
      <dgm:prSet presAssocID="{C0A6C123-91A2-40F6-9632-0B06DA126356}" presName="composite" presStyleCnt="0"/>
      <dgm:spPr/>
    </dgm:pt>
    <dgm:pt modelId="{7735A40F-8848-49F5-BBB9-958EEF514032}" type="pres">
      <dgm:prSet presAssocID="{C0A6C123-91A2-40F6-9632-0B06DA12635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7AC65A-F58C-43B0-B373-D68356AB962B}" type="pres">
      <dgm:prSet presAssocID="{C0A6C123-91A2-40F6-9632-0B06DA126356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AC54F2-ACD3-4649-A308-89F6957F76AC}" srcId="{1B1C9B38-B06C-4738-9D68-9178A4C392EE}" destId="{03186846-9DC3-485D-B724-F0F6202AF52B}" srcOrd="3" destOrd="0" parTransId="{0D084CC6-DD98-4CF1-8505-6640BD80BF46}" sibTransId="{ACCA578A-D8D5-4FB1-A0F4-0D051F8739B8}"/>
    <dgm:cxn modelId="{DFDFB236-EBAD-4F39-B86D-15A565C5C94E}" type="presOf" srcId="{1B1C9B38-B06C-4738-9D68-9178A4C392EE}" destId="{2A9B4962-60FC-47E5-9219-85204F162A5B}" srcOrd="0" destOrd="0" presId="urn:microsoft.com/office/officeart/2005/8/layout/hList1"/>
    <dgm:cxn modelId="{51BB7FB8-B8ED-4D34-92A6-EB19D02765A0}" type="presOf" srcId="{D1DC1DDD-1D43-4779-9633-D6364D5EAF80}" destId="{F30CFB57-5975-4A32-BC90-2F1BD85127D3}" srcOrd="0" destOrd="5" presId="urn:microsoft.com/office/officeart/2005/8/layout/hList1"/>
    <dgm:cxn modelId="{4CC8B642-6B13-4886-B588-369563230D09}" srcId="{E2163AFA-6AFE-4967-A26B-38A203BD54C3}" destId="{381A8613-E94F-47D0-BDC4-BB4DDFA4166E}" srcOrd="0" destOrd="0" parTransId="{6440E28A-2142-4146-A21D-5BE27A8F5673}" sibTransId="{21F08933-909C-4182-977A-E3C13A62B3AE}"/>
    <dgm:cxn modelId="{7E1A1E1E-AD22-49E4-97EB-5217E9BDF145}" type="presOf" srcId="{5019E7E7-E223-4F15-A34C-DAD0AA31FCDE}" destId="{F30CFB57-5975-4A32-BC90-2F1BD85127D3}" srcOrd="0" destOrd="4" presId="urn:microsoft.com/office/officeart/2005/8/layout/hList1"/>
    <dgm:cxn modelId="{E151A1F4-E153-4E22-A079-47C35F27C4F3}" srcId="{381A8613-E94F-47D0-BDC4-BB4DDFA4166E}" destId="{5019E7E7-E223-4F15-A34C-DAD0AA31FCDE}" srcOrd="4" destOrd="0" parTransId="{58435AA9-ADC8-4A57-9B8F-F56495FE897D}" sibTransId="{E98DC89C-D928-4D93-AB5B-491F9ABA1B31}"/>
    <dgm:cxn modelId="{248D7DA4-79E3-4F44-854D-8CC55017567A}" srcId="{E2163AFA-6AFE-4967-A26B-38A203BD54C3}" destId="{1B1C9B38-B06C-4738-9D68-9178A4C392EE}" srcOrd="1" destOrd="0" parTransId="{C0336AC4-3927-41E7-B72D-43E6713711FB}" sibTransId="{CCA45CA3-6C35-4ADD-9112-598F272267A5}"/>
    <dgm:cxn modelId="{0EA55381-EB3C-406B-9EB0-D379D88C14D0}" type="presOf" srcId="{D0F41507-9F75-43B0-B58F-8E9383A7EB9C}" destId="{F30CFB57-5975-4A32-BC90-2F1BD85127D3}" srcOrd="0" destOrd="0" presId="urn:microsoft.com/office/officeart/2005/8/layout/hList1"/>
    <dgm:cxn modelId="{72C3EAEC-0AA5-4CA7-BC36-FA4A78A026D2}" srcId="{C0A6C123-91A2-40F6-9632-0B06DA126356}" destId="{674A16E9-3466-4E2E-BC65-84D601F93371}" srcOrd="1" destOrd="0" parTransId="{8CEC9BB5-B899-4C80-A357-00B8683953B0}" sibTransId="{254ECF83-8A38-46FF-9482-5372BC4A5733}"/>
    <dgm:cxn modelId="{DDC7B7EB-ACDA-4437-BF32-A9E66352CD6F}" type="presOf" srcId="{38A4CFD8-5F06-4C7A-BE64-1597F7F33125}" destId="{FE7AC65A-F58C-43B0-B373-D68356AB962B}" srcOrd="0" destOrd="2" presId="urn:microsoft.com/office/officeart/2005/8/layout/hList1"/>
    <dgm:cxn modelId="{CE918B85-53FD-4B19-AD5E-F5A6E845C6FF}" srcId="{1B1C9B38-B06C-4738-9D68-9178A4C392EE}" destId="{D2F2E3E2-5FB2-49CB-A5AB-1AE4C70BE256}" srcOrd="4" destOrd="0" parTransId="{D87B829C-0C7B-4910-8D94-19CEB18BF97E}" sibTransId="{93F876E8-B7CE-4689-B3A0-A3084789254F}"/>
    <dgm:cxn modelId="{9EBE6A78-A8D9-4AB9-B87A-61937A7BE061}" srcId="{381A8613-E94F-47D0-BDC4-BB4DDFA4166E}" destId="{4C1AC820-3BA0-40B4-95A3-95F1EB13CBC5}" srcOrd="3" destOrd="0" parTransId="{A5F56CF9-A64C-4D3B-A8BC-865398B68006}" sibTransId="{0348AFE6-91A3-4AAE-BB8A-094585A8E6E1}"/>
    <dgm:cxn modelId="{6E205151-7CCF-4D35-8A34-4883D57FB832}" type="presOf" srcId="{8322A67E-7737-4AAA-9073-79DDE301BE54}" destId="{F30CFB57-5975-4A32-BC90-2F1BD85127D3}" srcOrd="0" destOrd="1" presId="urn:microsoft.com/office/officeart/2005/8/layout/hList1"/>
    <dgm:cxn modelId="{030D39D3-27BC-4130-9D65-F4CDDEA73CF4}" srcId="{381A8613-E94F-47D0-BDC4-BB4DDFA4166E}" destId="{7ABA8067-F8DF-47A6-B04E-FD7F5AE22C65}" srcOrd="2" destOrd="0" parTransId="{8FE84E90-30EA-4F72-9A19-5C86E0AFB9C6}" sibTransId="{1C1A725F-6045-4EF2-AF83-4C5ACB8C18DC}"/>
    <dgm:cxn modelId="{600CBB26-2B84-486D-94C3-AC40F614A1F7}" type="presOf" srcId="{7ABA8067-F8DF-47A6-B04E-FD7F5AE22C65}" destId="{F30CFB57-5975-4A32-BC90-2F1BD85127D3}" srcOrd="0" destOrd="2" presId="urn:microsoft.com/office/officeart/2005/8/layout/hList1"/>
    <dgm:cxn modelId="{BE793516-EE40-4A24-8C99-ED77BECA9204}" srcId="{1B1C9B38-B06C-4738-9D68-9178A4C392EE}" destId="{404753B0-F9BD-4762-87E3-3D44546E74B7}" srcOrd="0" destOrd="0" parTransId="{6515029D-5E32-45EF-A7FE-70A74D8B9F1B}" sibTransId="{1D9B0447-2DF4-4A8D-A221-AAADE9E7216A}"/>
    <dgm:cxn modelId="{5430ABD7-1270-4155-97A4-D673A28FA6E5}" type="presOf" srcId="{404753B0-F9BD-4762-87E3-3D44546E74B7}" destId="{FA8E2EC2-36CA-4CA3-810B-DBD70935310B}" srcOrd="0" destOrd="0" presId="urn:microsoft.com/office/officeart/2005/8/layout/hList1"/>
    <dgm:cxn modelId="{3CA1ACE3-80E8-4FE7-9B23-7A4BC0F86037}" type="presOf" srcId="{ED36722E-EE96-4915-BC0B-DE7F291496BB}" destId="{FA8E2EC2-36CA-4CA3-810B-DBD70935310B}" srcOrd="0" destOrd="2" presId="urn:microsoft.com/office/officeart/2005/8/layout/hList1"/>
    <dgm:cxn modelId="{D1F9DFE5-3D41-4C33-9781-D8EA54063A92}" srcId="{381A8613-E94F-47D0-BDC4-BB4DDFA4166E}" destId="{D0F41507-9F75-43B0-B58F-8E9383A7EB9C}" srcOrd="0" destOrd="0" parTransId="{0E8A0419-F4C5-4B5F-9DAD-B4DC42399011}" sibTransId="{C5613231-3425-40C7-9E24-4CED87FF60E2}"/>
    <dgm:cxn modelId="{BBBDAA99-97A8-491C-B463-CA6E60F0319F}" srcId="{1B1C9B38-B06C-4738-9D68-9178A4C392EE}" destId="{BA448BB5-4A9C-4A5C-826A-348CF3B07F7E}" srcOrd="1" destOrd="0" parTransId="{01EB527C-38D3-4548-A5DE-3F4AAE9F196D}" sibTransId="{E77BCDA8-36B1-46D5-B3F5-4E38E921A987}"/>
    <dgm:cxn modelId="{39B460E1-FB1B-4DBC-95FB-3CBBF5A55851}" srcId="{C0A6C123-91A2-40F6-9632-0B06DA126356}" destId="{38A4CFD8-5F06-4C7A-BE64-1597F7F33125}" srcOrd="2" destOrd="0" parTransId="{B081EB4E-0DCF-4E66-A0F5-314D68123CEE}" sibTransId="{E4E1F129-D427-4CA6-A9E4-E57E81FA2EBA}"/>
    <dgm:cxn modelId="{97314DD8-7189-499A-B292-92D3E910A8C7}" type="presOf" srcId="{E2163AFA-6AFE-4967-A26B-38A203BD54C3}" destId="{AACDD182-5B7D-4FF2-B45B-B268DD78BEC4}" srcOrd="0" destOrd="0" presId="urn:microsoft.com/office/officeart/2005/8/layout/hList1"/>
    <dgm:cxn modelId="{23C62AD9-A0C3-4BDB-A0B5-046485826488}" type="presOf" srcId="{4C1AC820-3BA0-40B4-95A3-95F1EB13CBC5}" destId="{F30CFB57-5975-4A32-BC90-2F1BD85127D3}" srcOrd="0" destOrd="3" presId="urn:microsoft.com/office/officeart/2005/8/layout/hList1"/>
    <dgm:cxn modelId="{021C8193-A2BA-4440-9008-0EA31327993C}" srcId="{1B1C9B38-B06C-4738-9D68-9178A4C392EE}" destId="{ED36722E-EE96-4915-BC0B-DE7F291496BB}" srcOrd="2" destOrd="0" parTransId="{28A862A8-5CD5-4BA3-B7D6-707FCF0337EB}" sibTransId="{434BDA9A-4764-4D95-AB1D-8641929D96D3}"/>
    <dgm:cxn modelId="{49F6580B-C1EB-44F7-84E5-6AE8BF8B716C}" type="presOf" srcId="{BA448BB5-4A9C-4A5C-826A-348CF3B07F7E}" destId="{FA8E2EC2-36CA-4CA3-810B-DBD70935310B}" srcOrd="0" destOrd="1" presId="urn:microsoft.com/office/officeart/2005/8/layout/hList1"/>
    <dgm:cxn modelId="{19559D3C-A06F-4744-BE70-6B860A89746A}" srcId="{381A8613-E94F-47D0-BDC4-BB4DDFA4166E}" destId="{D1DC1DDD-1D43-4779-9633-D6364D5EAF80}" srcOrd="5" destOrd="0" parTransId="{3E09725D-9CF2-401A-9C29-F73650B6B8E5}" sibTransId="{CAD4A00D-8DF0-4233-8D21-25A596FEE639}"/>
    <dgm:cxn modelId="{C5BDEC51-B6B3-40D4-A582-77D47D218DB3}" type="presOf" srcId="{9B4025D2-E909-4C6A-854F-9509AF66E31A}" destId="{FE7AC65A-F58C-43B0-B373-D68356AB962B}" srcOrd="0" destOrd="0" presId="urn:microsoft.com/office/officeart/2005/8/layout/hList1"/>
    <dgm:cxn modelId="{D4815FDC-7862-4E01-84A7-207E9AB4ADA7}" srcId="{381A8613-E94F-47D0-BDC4-BB4DDFA4166E}" destId="{8322A67E-7737-4AAA-9073-79DDE301BE54}" srcOrd="1" destOrd="0" parTransId="{8356ECC5-2EFE-469B-8A9F-D9548F0CD679}" sibTransId="{57700D09-433E-41E6-B581-B4C153FED57E}"/>
    <dgm:cxn modelId="{2DC964EB-40D6-4F95-990E-92C687A91AF3}" type="presOf" srcId="{674A16E9-3466-4E2E-BC65-84D601F93371}" destId="{FE7AC65A-F58C-43B0-B373-D68356AB962B}" srcOrd="0" destOrd="1" presId="urn:microsoft.com/office/officeart/2005/8/layout/hList1"/>
    <dgm:cxn modelId="{C1A10287-E7FA-466D-A109-B68DA57B7A18}" type="presOf" srcId="{D2F2E3E2-5FB2-49CB-A5AB-1AE4C70BE256}" destId="{FA8E2EC2-36CA-4CA3-810B-DBD70935310B}" srcOrd="0" destOrd="4" presId="urn:microsoft.com/office/officeart/2005/8/layout/hList1"/>
    <dgm:cxn modelId="{163982E6-C7EB-4988-9F5A-2EBEE0C90AF3}" type="presOf" srcId="{03186846-9DC3-485D-B724-F0F6202AF52B}" destId="{FA8E2EC2-36CA-4CA3-810B-DBD70935310B}" srcOrd="0" destOrd="3" presId="urn:microsoft.com/office/officeart/2005/8/layout/hList1"/>
    <dgm:cxn modelId="{35831701-3B63-49CE-9759-D567F2D6C532}" srcId="{C0A6C123-91A2-40F6-9632-0B06DA126356}" destId="{9B4025D2-E909-4C6A-854F-9509AF66E31A}" srcOrd="0" destOrd="0" parTransId="{6F1C2287-5803-46FC-8234-9444D22D633E}" sibTransId="{840D192E-4379-4DE7-BD1C-41DC08A8D052}"/>
    <dgm:cxn modelId="{F0115874-8759-4F33-BD59-4B9F1D86ABC9}" type="presOf" srcId="{C0A6C123-91A2-40F6-9632-0B06DA126356}" destId="{7735A40F-8848-49F5-BBB9-958EEF514032}" srcOrd="0" destOrd="0" presId="urn:microsoft.com/office/officeart/2005/8/layout/hList1"/>
    <dgm:cxn modelId="{084FDD5C-13F2-4202-BF56-5AB57A859AED}" type="presOf" srcId="{381A8613-E94F-47D0-BDC4-BB4DDFA4166E}" destId="{B2350A48-C7E3-4F4A-842F-CCFF9CD03DF7}" srcOrd="0" destOrd="0" presId="urn:microsoft.com/office/officeart/2005/8/layout/hList1"/>
    <dgm:cxn modelId="{3B309878-AF2B-4AE4-B089-DCCB9F6EB902}" srcId="{E2163AFA-6AFE-4967-A26B-38A203BD54C3}" destId="{C0A6C123-91A2-40F6-9632-0B06DA126356}" srcOrd="2" destOrd="0" parTransId="{8228C0E7-42BB-49A7-8DD9-1F91B8AAAC41}" sibTransId="{4C3DB0A1-E6F2-4875-BC83-46F4C4EB90CD}"/>
    <dgm:cxn modelId="{2658E33E-84C0-45D6-98A7-6B6D5D70661D}" type="presParOf" srcId="{AACDD182-5B7D-4FF2-B45B-B268DD78BEC4}" destId="{33AFE369-B48C-4183-B435-D35B3D610436}" srcOrd="0" destOrd="0" presId="urn:microsoft.com/office/officeart/2005/8/layout/hList1"/>
    <dgm:cxn modelId="{69954D7F-D7DB-4D8D-A30B-1548524BE058}" type="presParOf" srcId="{33AFE369-B48C-4183-B435-D35B3D610436}" destId="{B2350A48-C7E3-4F4A-842F-CCFF9CD03DF7}" srcOrd="0" destOrd="0" presId="urn:microsoft.com/office/officeart/2005/8/layout/hList1"/>
    <dgm:cxn modelId="{7228A06C-7703-40C2-8281-D581F816C8D0}" type="presParOf" srcId="{33AFE369-B48C-4183-B435-D35B3D610436}" destId="{F30CFB57-5975-4A32-BC90-2F1BD85127D3}" srcOrd="1" destOrd="0" presId="urn:microsoft.com/office/officeart/2005/8/layout/hList1"/>
    <dgm:cxn modelId="{68EEF883-003D-4B14-AABA-57AAAD112D10}" type="presParOf" srcId="{AACDD182-5B7D-4FF2-B45B-B268DD78BEC4}" destId="{0FCFD05D-1CCB-4987-9D7B-09D6420AECF9}" srcOrd="1" destOrd="0" presId="urn:microsoft.com/office/officeart/2005/8/layout/hList1"/>
    <dgm:cxn modelId="{B6CFDD77-85D7-4904-B7B3-37CEAD2156F3}" type="presParOf" srcId="{AACDD182-5B7D-4FF2-B45B-B268DD78BEC4}" destId="{DD01E891-8FE7-4F0B-ABDB-9DB181E43B3C}" srcOrd="2" destOrd="0" presId="urn:microsoft.com/office/officeart/2005/8/layout/hList1"/>
    <dgm:cxn modelId="{7BD9B2A0-9F85-4C9E-AF0E-74F5FACFB267}" type="presParOf" srcId="{DD01E891-8FE7-4F0B-ABDB-9DB181E43B3C}" destId="{2A9B4962-60FC-47E5-9219-85204F162A5B}" srcOrd="0" destOrd="0" presId="urn:microsoft.com/office/officeart/2005/8/layout/hList1"/>
    <dgm:cxn modelId="{E1FA680D-C10D-4689-A27D-45A3304820D5}" type="presParOf" srcId="{DD01E891-8FE7-4F0B-ABDB-9DB181E43B3C}" destId="{FA8E2EC2-36CA-4CA3-810B-DBD70935310B}" srcOrd="1" destOrd="0" presId="urn:microsoft.com/office/officeart/2005/8/layout/hList1"/>
    <dgm:cxn modelId="{2C6BFA26-F94E-4CC5-ABC1-8067FB993863}" type="presParOf" srcId="{AACDD182-5B7D-4FF2-B45B-B268DD78BEC4}" destId="{A9939EC6-3F63-4B4A-9643-B3A69BE39904}" srcOrd="3" destOrd="0" presId="urn:microsoft.com/office/officeart/2005/8/layout/hList1"/>
    <dgm:cxn modelId="{A5998089-2377-42EB-BF40-3020A523561D}" type="presParOf" srcId="{AACDD182-5B7D-4FF2-B45B-B268DD78BEC4}" destId="{CF0EF2EF-7A26-47AF-B4DB-DE9160753204}" srcOrd="4" destOrd="0" presId="urn:microsoft.com/office/officeart/2005/8/layout/hList1"/>
    <dgm:cxn modelId="{41C63ABF-C67D-4113-BBF5-63F4274DD40C}" type="presParOf" srcId="{CF0EF2EF-7A26-47AF-B4DB-DE9160753204}" destId="{7735A40F-8848-49F5-BBB9-958EEF514032}" srcOrd="0" destOrd="0" presId="urn:microsoft.com/office/officeart/2005/8/layout/hList1"/>
    <dgm:cxn modelId="{11AE85F3-39BD-4F29-964C-8EC95EF1DCC6}" type="presParOf" srcId="{CF0EF2EF-7A26-47AF-B4DB-DE9160753204}" destId="{FE7AC65A-F58C-43B0-B373-D68356AB962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3CAD05-D937-4456-B9E4-EEFEB8143C2E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59B5CDF-3083-4BB9-9980-4F580097E6F6}">
      <dgm:prSet phldrT="[Текст]"/>
      <dgm:spPr/>
      <dgm:t>
        <a:bodyPr/>
        <a:lstStyle/>
        <a:p>
          <a:r>
            <a:rPr lang="ru-RU" dirty="0" smtClean="0"/>
            <a:t>Источники финансирования дефицита бюджета</a:t>
          </a:r>
          <a:endParaRPr lang="ru-RU" dirty="0"/>
        </a:p>
      </dgm:t>
    </dgm:pt>
    <dgm:pt modelId="{B46514B2-81A5-4670-B199-A648A54E0EFB}" type="parTrans" cxnId="{0350DDE3-F60A-4893-8029-A06029F14720}">
      <dgm:prSet/>
      <dgm:spPr/>
      <dgm:t>
        <a:bodyPr/>
        <a:lstStyle/>
        <a:p>
          <a:endParaRPr lang="ru-RU"/>
        </a:p>
      </dgm:t>
    </dgm:pt>
    <dgm:pt modelId="{5940363E-9279-43E2-94B4-A421F8B178F3}" type="sibTrans" cxnId="{0350DDE3-F60A-4893-8029-A06029F14720}">
      <dgm:prSet/>
      <dgm:spPr/>
      <dgm:t>
        <a:bodyPr/>
        <a:lstStyle/>
        <a:p>
          <a:endParaRPr lang="ru-RU"/>
        </a:p>
      </dgm:t>
    </dgm:pt>
    <dgm:pt modelId="{422F3C99-EB01-4288-82C9-06784588979D}">
      <dgm:prSet phldrT="[Текст]" custT="1"/>
      <dgm:spPr/>
      <dgm:t>
        <a:bodyPr/>
        <a:lstStyle/>
        <a:p>
          <a:r>
            <a:rPr lang="ru-RU" sz="1400" b="1" u="sng" dirty="0" smtClean="0"/>
            <a:t>Бюджетные кредиты</a:t>
          </a:r>
          <a:r>
            <a:rPr lang="ru-RU" sz="1400" dirty="0" smtClean="0"/>
            <a:t>, полученные от бюджетов других уровней бюджетной системы РФ</a:t>
          </a:r>
          <a:endParaRPr lang="ru-RU" sz="1400" dirty="0"/>
        </a:p>
      </dgm:t>
    </dgm:pt>
    <dgm:pt modelId="{FD9295DD-EBE2-48EC-AA2E-E19FE94B44B4}" type="parTrans" cxnId="{19B62DA0-0319-4E3F-8524-30EB0F9EAA71}">
      <dgm:prSet/>
      <dgm:spPr/>
      <dgm:t>
        <a:bodyPr/>
        <a:lstStyle/>
        <a:p>
          <a:endParaRPr lang="ru-RU"/>
        </a:p>
      </dgm:t>
    </dgm:pt>
    <dgm:pt modelId="{464EFF59-7D9F-4A99-A139-E89177B392FA}" type="sibTrans" cxnId="{19B62DA0-0319-4E3F-8524-30EB0F9EAA71}">
      <dgm:prSet/>
      <dgm:spPr/>
      <dgm:t>
        <a:bodyPr/>
        <a:lstStyle/>
        <a:p>
          <a:endParaRPr lang="ru-RU"/>
        </a:p>
      </dgm:t>
    </dgm:pt>
    <dgm:pt modelId="{74D01F0B-8C14-41A3-B4E7-176EB5ACAA67}">
      <dgm:prSet phldrT="[Текст]" custT="1"/>
      <dgm:spPr/>
      <dgm:t>
        <a:bodyPr/>
        <a:lstStyle/>
        <a:p>
          <a:r>
            <a:rPr lang="ru-RU" sz="1400" b="1" u="sng" dirty="0" smtClean="0"/>
            <a:t>Кредиты,</a:t>
          </a:r>
          <a:r>
            <a:rPr lang="ru-RU" sz="1400" dirty="0" smtClean="0"/>
            <a:t> </a:t>
          </a:r>
        </a:p>
        <a:p>
          <a:r>
            <a:rPr lang="ru-RU" sz="1400" dirty="0" smtClean="0"/>
            <a:t>полученные от кредитных организаций</a:t>
          </a:r>
          <a:endParaRPr lang="ru-RU" sz="1400" dirty="0"/>
        </a:p>
      </dgm:t>
    </dgm:pt>
    <dgm:pt modelId="{0FE8EE86-48BA-4ED3-B79C-FF958364E3E2}" type="parTrans" cxnId="{2AC9B46F-6351-469E-8683-5023F7EC064E}">
      <dgm:prSet/>
      <dgm:spPr/>
      <dgm:t>
        <a:bodyPr/>
        <a:lstStyle/>
        <a:p>
          <a:endParaRPr lang="ru-RU"/>
        </a:p>
      </dgm:t>
    </dgm:pt>
    <dgm:pt modelId="{8853DD40-6C4C-4730-BE36-BF938AC8E36A}" type="sibTrans" cxnId="{2AC9B46F-6351-469E-8683-5023F7EC064E}">
      <dgm:prSet/>
      <dgm:spPr/>
      <dgm:t>
        <a:bodyPr/>
        <a:lstStyle/>
        <a:p>
          <a:endParaRPr lang="ru-RU"/>
        </a:p>
      </dgm:t>
    </dgm:pt>
    <dgm:pt modelId="{5CA3C18D-92B0-4A4E-9A9D-299180A4F85E}">
      <dgm:prSet phldrT="[Текст]" custT="1"/>
      <dgm:spPr/>
      <dgm:t>
        <a:bodyPr/>
        <a:lstStyle/>
        <a:p>
          <a:r>
            <a:rPr lang="ru-RU" sz="1400" b="1" u="sng" dirty="0" smtClean="0"/>
            <a:t>Изменение остатков </a:t>
          </a:r>
        </a:p>
        <a:p>
          <a:r>
            <a:rPr lang="ru-RU" sz="1400" dirty="0" smtClean="0"/>
            <a:t>средств по учету средств местного бюджета</a:t>
          </a:r>
          <a:endParaRPr lang="ru-RU" sz="1400" dirty="0"/>
        </a:p>
      </dgm:t>
    </dgm:pt>
    <dgm:pt modelId="{E3A261E4-FCFE-4EC8-A329-FF11F2AF3057}" type="parTrans" cxnId="{50538C47-CB74-40ED-ACE8-8E37A0566947}">
      <dgm:prSet/>
      <dgm:spPr/>
      <dgm:t>
        <a:bodyPr/>
        <a:lstStyle/>
        <a:p>
          <a:endParaRPr lang="ru-RU"/>
        </a:p>
      </dgm:t>
    </dgm:pt>
    <dgm:pt modelId="{D7247DCE-FE01-4B60-9747-7B43FC7143A7}" type="sibTrans" cxnId="{50538C47-CB74-40ED-ACE8-8E37A0566947}">
      <dgm:prSet/>
      <dgm:spPr/>
      <dgm:t>
        <a:bodyPr/>
        <a:lstStyle/>
        <a:p>
          <a:endParaRPr lang="ru-RU"/>
        </a:p>
      </dgm:t>
    </dgm:pt>
    <dgm:pt modelId="{9D0BFD65-E118-46C7-9098-D4B613447915}" type="pres">
      <dgm:prSet presAssocID="{9F3CAD05-D937-4456-B9E4-EEFEB8143C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3548781-5882-42BE-814C-6798E1422EFB}" type="pres">
      <dgm:prSet presAssocID="{A59B5CDF-3083-4BB9-9980-4F580097E6F6}" presName="roof" presStyleLbl="dkBgShp" presStyleIdx="0" presStyleCnt="2"/>
      <dgm:spPr/>
      <dgm:t>
        <a:bodyPr/>
        <a:lstStyle/>
        <a:p>
          <a:endParaRPr lang="ru-RU"/>
        </a:p>
      </dgm:t>
    </dgm:pt>
    <dgm:pt modelId="{A00E95CA-E2B0-4206-87DE-91C6423EED76}" type="pres">
      <dgm:prSet presAssocID="{A59B5CDF-3083-4BB9-9980-4F580097E6F6}" presName="pillars" presStyleCnt="0"/>
      <dgm:spPr/>
    </dgm:pt>
    <dgm:pt modelId="{3D74ADD2-E58D-4849-A627-99A352E6B9ED}" type="pres">
      <dgm:prSet presAssocID="{A59B5CDF-3083-4BB9-9980-4F580097E6F6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2D4BBB-3CAE-47B9-BE92-5A618371A54D}" type="pres">
      <dgm:prSet presAssocID="{74D01F0B-8C14-41A3-B4E7-176EB5ACAA67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FABABC-B592-4DEB-945C-F93A7846573A}" type="pres">
      <dgm:prSet presAssocID="{5CA3C18D-92B0-4A4E-9A9D-299180A4F85E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BBFBB9-CCE8-4771-96C0-E1BD5E706945}" type="pres">
      <dgm:prSet presAssocID="{A59B5CDF-3083-4BB9-9980-4F580097E6F6}" presName="base" presStyleLbl="dkBgShp" presStyleIdx="1" presStyleCnt="2"/>
      <dgm:spPr/>
    </dgm:pt>
  </dgm:ptLst>
  <dgm:cxnLst>
    <dgm:cxn modelId="{2AC9B46F-6351-469E-8683-5023F7EC064E}" srcId="{A59B5CDF-3083-4BB9-9980-4F580097E6F6}" destId="{74D01F0B-8C14-41A3-B4E7-176EB5ACAA67}" srcOrd="1" destOrd="0" parTransId="{0FE8EE86-48BA-4ED3-B79C-FF958364E3E2}" sibTransId="{8853DD40-6C4C-4730-BE36-BF938AC8E36A}"/>
    <dgm:cxn modelId="{50538C47-CB74-40ED-ACE8-8E37A0566947}" srcId="{A59B5CDF-3083-4BB9-9980-4F580097E6F6}" destId="{5CA3C18D-92B0-4A4E-9A9D-299180A4F85E}" srcOrd="2" destOrd="0" parTransId="{E3A261E4-FCFE-4EC8-A329-FF11F2AF3057}" sibTransId="{D7247DCE-FE01-4B60-9747-7B43FC7143A7}"/>
    <dgm:cxn modelId="{2BCAE7CE-FA61-472B-AF5A-11696A77C82B}" type="presOf" srcId="{5CA3C18D-92B0-4A4E-9A9D-299180A4F85E}" destId="{9DFABABC-B592-4DEB-945C-F93A7846573A}" srcOrd="0" destOrd="0" presId="urn:microsoft.com/office/officeart/2005/8/layout/hList3"/>
    <dgm:cxn modelId="{90B9B5DC-1173-4478-A97B-9A57B03B38A4}" type="presOf" srcId="{74D01F0B-8C14-41A3-B4E7-176EB5ACAA67}" destId="{692D4BBB-3CAE-47B9-BE92-5A618371A54D}" srcOrd="0" destOrd="0" presId="urn:microsoft.com/office/officeart/2005/8/layout/hList3"/>
    <dgm:cxn modelId="{AEF6AD5A-0341-4333-8170-368B0ADB7F10}" type="presOf" srcId="{422F3C99-EB01-4288-82C9-06784588979D}" destId="{3D74ADD2-E58D-4849-A627-99A352E6B9ED}" srcOrd="0" destOrd="0" presId="urn:microsoft.com/office/officeart/2005/8/layout/hList3"/>
    <dgm:cxn modelId="{6DFE8FB0-BB3B-4193-99E6-1B9B815D4C36}" type="presOf" srcId="{9F3CAD05-D937-4456-B9E4-EEFEB8143C2E}" destId="{9D0BFD65-E118-46C7-9098-D4B613447915}" srcOrd="0" destOrd="0" presId="urn:microsoft.com/office/officeart/2005/8/layout/hList3"/>
    <dgm:cxn modelId="{0350DDE3-F60A-4893-8029-A06029F14720}" srcId="{9F3CAD05-D937-4456-B9E4-EEFEB8143C2E}" destId="{A59B5CDF-3083-4BB9-9980-4F580097E6F6}" srcOrd="0" destOrd="0" parTransId="{B46514B2-81A5-4670-B199-A648A54E0EFB}" sibTransId="{5940363E-9279-43E2-94B4-A421F8B178F3}"/>
    <dgm:cxn modelId="{120C1A2D-7640-46CC-9DFF-D635F9812FEA}" type="presOf" srcId="{A59B5CDF-3083-4BB9-9980-4F580097E6F6}" destId="{73548781-5882-42BE-814C-6798E1422EFB}" srcOrd="0" destOrd="0" presId="urn:microsoft.com/office/officeart/2005/8/layout/hList3"/>
    <dgm:cxn modelId="{19B62DA0-0319-4E3F-8524-30EB0F9EAA71}" srcId="{A59B5CDF-3083-4BB9-9980-4F580097E6F6}" destId="{422F3C99-EB01-4288-82C9-06784588979D}" srcOrd="0" destOrd="0" parTransId="{FD9295DD-EBE2-48EC-AA2E-E19FE94B44B4}" sibTransId="{464EFF59-7D9F-4A99-A139-E89177B392FA}"/>
    <dgm:cxn modelId="{2424E455-8C66-4ACC-9636-64DA1908F796}" type="presParOf" srcId="{9D0BFD65-E118-46C7-9098-D4B613447915}" destId="{73548781-5882-42BE-814C-6798E1422EFB}" srcOrd="0" destOrd="0" presId="urn:microsoft.com/office/officeart/2005/8/layout/hList3"/>
    <dgm:cxn modelId="{ED604A4D-7A0C-41FC-868E-E5C1357E90B8}" type="presParOf" srcId="{9D0BFD65-E118-46C7-9098-D4B613447915}" destId="{A00E95CA-E2B0-4206-87DE-91C6423EED76}" srcOrd="1" destOrd="0" presId="urn:microsoft.com/office/officeart/2005/8/layout/hList3"/>
    <dgm:cxn modelId="{4A145E6F-C663-4D69-8F47-321F4319A8CB}" type="presParOf" srcId="{A00E95CA-E2B0-4206-87DE-91C6423EED76}" destId="{3D74ADD2-E58D-4849-A627-99A352E6B9ED}" srcOrd="0" destOrd="0" presId="urn:microsoft.com/office/officeart/2005/8/layout/hList3"/>
    <dgm:cxn modelId="{CEEFFBBE-FDAC-4C31-BB41-FD8BFD182D50}" type="presParOf" srcId="{A00E95CA-E2B0-4206-87DE-91C6423EED76}" destId="{692D4BBB-3CAE-47B9-BE92-5A618371A54D}" srcOrd="1" destOrd="0" presId="urn:microsoft.com/office/officeart/2005/8/layout/hList3"/>
    <dgm:cxn modelId="{63EF35CA-6BE5-4D54-A290-B9915F6402AA}" type="presParOf" srcId="{A00E95CA-E2B0-4206-87DE-91C6423EED76}" destId="{9DFABABC-B592-4DEB-945C-F93A7846573A}" srcOrd="2" destOrd="0" presId="urn:microsoft.com/office/officeart/2005/8/layout/hList3"/>
    <dgm:cxn modelId="{228B0034-C09D-4E98-9B95-C33B94EFB0AF}" type="presParOf" srcId="{9D0BFD65-E118-46C7-9098-D4B613447915}" destId="{F6BBFBB9-CCE8-4771-96C0-E1BD5E706945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83E75-EC67-43B4-8C20-6E21712E1CC9}">
      <dsp:nvSpPr>
        <dsp:cNvPr id="0" name=""/>
        <dsp:cNvSpPr/>
      </dsp:nvSpPr>
      <dsp:spPr>
        <a:xfrm>
          <a:off x="0" y="3182"/>
          <a:ext cx="8363272" cy="18576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Составление проекта бюджета на очередной финансовый год и плановый период:</a:t>
          </a:r>
          <a:endParaRPr lang="ru-RU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1 июля - 14 ноября 2017 года </a:t>
          </a:r>
          <a:r>
            <a:rPr lang="ru-RU" sz="1400" kern="1200" dirty="0" smtClean="0"/>
            <a:t>составляется прогноз социально-экономического развития района, определяются основные характеристики бюджета, основные направления бюджетной и налоговой политики района  на очередной финансовый год и плановый период, разрабатываются муниципальные программы, распределяются бюджетные ассигнования, составляется проект  решения Думы района о бюджете</a:t>
          </a:r>
          <a:endParaRPr lang="ru-RU" sz="1400" kern="1200" dirty="0"/>
        </a:p>
      </dsp:txBody>
      <dsp:txXfrm>
        <a:off x="1681942" y="3182"/>
        <a:ext cx="6681329" cy="1857642"/>
      </dsp:txXfrm>
    </dsp:sp>
    <dsp:sp modelId="{D10DB42B-2FEE-403C-9B95-CEB2DDB8B413}">
      <dsp:nvSpPr>
        <dsp:cNvPr id="0" name=""/>
        <dsp:cNvSpPr/>
      </dsp:nvSpPr>
      <dsp:spPr>
        <a:xfrm>
          <a:off x="216588" y="306562"/>
          <a:ext cx="1258053" cy="124451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B88CB4-67B1-432C-838E-990580FE930E}">
      <dsp:nvSpPr>
        <dsp:cNvPr id="0" name=""/>
        <dsp:cNvSpPr/>
      </dsp:nvSpPr>
      <dsp:spPr>
        <a:xfrm>
          <a:off x="0" y="1865460"/>
          <a:ext cx="8363272" cy="15180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Рассмотрение и утверждение бюджета:</a:t>
          </a:r>
          <a:endParaRPr lang="ru-RU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15 ноября-31 декабря 2017 года </a:t>
          </a:r>
          <a:r>
            <a:rPr lang="ru-RU" sz="1400" kern="1200" dirty="0" smtClean="0"/>
            <a:t>по проекту бюджета Думой проводятся публичные слушания, рассмотрение проекта бюджета проходит в двух чтениях, проект бюджета утверждается председателем Думы района и мэром района</a:t>
          </a:r>
          <a:endParaRPr lang="ru-RU" sz="1200" kern="1200" dirty="0"/>
        </a:p>
      </dsp:txBody>
      <dsp:txXfrm>
        <a:off x="1681942" y="1865460"/>
        <a:ext cx="6681329" cy="1518011"/>
      </dsp:txXfrm>
    </dsp:sp>
    <dsp:sp modelId="{D6FA763D-13B0-44FF-ABDC-BA2AAB389AE6}">
      <dsp:nvSpPr>
        <dsp:cNvPr id="0" name=""/>
        <dsp:cNvSpPr/>
      </dsp:nvSpPr>
      <dsp:spPr>
        <a:xfrm>
          <a:off x="82073" y="2129518"/>
          <a:ext cx="1358646" cy="99622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46FB1D-42F0-420A-8592-552C721CF37D}">
      <dsp:nvSpPr>
        <dsp:cNvPr id="0" name=""/>
        <dsp:cNvSpPr/>
      </dsp:nvSpPr>
      <dsp:spPr>
        <a:xfrm>
          <a:off x="5436" y="3398941"/>
          <a:ext cx="8352399" cy="18576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Исполнение районного бюджета и годовая отчетность об исполнении:</a:t>
          </a:r>
          <a:endParaRPr lang="ru-RU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1 января-31 декабря 2018 года </a:t>
          </a:r>
          <a:r>
            <a:rPr lang="ru-RU" sz="1400" kern="1200" dirty="0" smtClean="0"/>
            <a:t>исполнение бюджета района осуществляется по доходам, расходам и источникам финансирования дефицита бюджета, районный бюджет исполняется на основе единства кассы и подведомственности расходов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1 января – 1 июля 2019 </a:t>
          </a:r>
          <a:r>
            <a:rPr lang="ru-RU" sz="1400" kern="1200" dirty="0" smtClean="0"/>
            <a:t>года по итогам финансового года составляется отчетность об исполнении бюджета, осуществляется внешняя проверка отчета  Контрольно-счетной палатой района и утверждение отчета Думой района</a:t>
          </a:r>
          <a:endParaRPr lang="ru-RU" sz="1400" kern="1200" dirty="0"/>
        </a:p>
      </dsp:txBody>
      <dsp:txXfrm>
        <a:off x="1685192" y="3398941"/>
        <a:ext cx="6672643" cy="1857642"/>
      </dsp:txXfrm>
    </dsp:sp>
    <dsp:sp modelId="{5E09400C-9A9B-42FD-BBF0-4C72C7355BB4}">
      <dsp:nvSpPr>
        <dsp:cNvPr id="0" name=""/>
        <dsp:cNvSpPr/>
      </dsp:nvSpPr>
      <dsp:spPr>
        <a:xfrm>
          <a:off x="144580" y="3873282"/>
          <a:ext cx="1528622" cy="84538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1EBA6-B5B3-4B98-9E43-A050D6D1D299}">
      <dsp:nvSpPr>
        <dsp:cNvPr id="0" name=""/>
        <dsp:cNvSpPr/>
      </dsp:nvSpPr>
      <dsp:spPr>
        <a:xfrm>
          <a:off x="2020772" y="529832"/>
          <a:ext cx="3482283" cy="3482283"/>
        </a:xfrm>
        <a:prstGeom prst="blockArc">
          <a:avLst>
            <a:gd name="adj1" fmla="val 10703990"/>
            <a:gd name="adj2" fmla="val 16908439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8927BE-9866-40D9-A1A2-FB8DAD403EA3}">
      <dsp:nvSpPr>
        <dsp:cNvPr id="0" name=""/>
        <dsp:cNvSpPr/>
      </dsp:nvSpPr>
      <dsp:spPr>
        <a:xfrm>
          <a:off x="2021260" y="601701"/>
          <a:ext cx="3482283" cy="3482283"/>
        </a:xfrm>
        <a:prstGeom prst="blockArc">
          <a:avLst>
            <a:gd name="adj1" fmla="val 4692570"/>
            <a:gd name="adj2" fmla="val 10849275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31E842-6837-442C-B8FE-C1CECD9F80E6}">
      <dsp:nvSpPr>
        <dsp:cNvPr id="0" name=""/>
        <dsp:cNvSpPr/>
      </dsp:nvSpPr>
      <dsp:spPr>
        <a:xfrm>
          <a:off x="2616961" y="584023"/>
          <a:ext cx="3482283" cy="3482283"/>
        </a:xfrm>
        <a:prstGeom prst="blockArc">
          <a:avLst>
            <a:gd name="adj1" fmla="val 21524382"/>
            <a:gd name="adj2" fmla="val 5903455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CED7B5-D563-4F89-B1B6-8A41BB9B6850}">
      <dsp:nvSpPr>
        <dsp:cNvPr id="0" name=""/>
        <dsp:cNvSpPr/>
      </dsp:nvSpPr>
      <dsp:spPr>
        <a:xfrm>
          <a:off x="2616550" y="547673"/>
          <a:ext cx="3482283" cy="3482283"/>
        </a:xfrm>
        <a:prstGeom prst="blockArc">
          <a:avLst>
            <a:gd name="adj1" fmla="val 15697385"/>
            <a:gd name="adj2" fmla="val 21597865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7CC30F-5709-473B-8BBD-C39D53F9CA1D}">
      <dsp:nvSpPr>
        <dsp:cNvPr id="0" name=""/>
        <dsp:cNvSpPr/>
      </dsp:nvSpPr>
      <dsp:spPr>
        <a:xfrm>
          <a:off x="3451507" y="1689679"/>
          <a:ext cx="1316827" cy="1234560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Районный бюджет</a:t>
          </a:r>
          <a:endParaRPr lang="ru-RU" sz="1600" kern="1200" dirty="0"/>
        </a:p>
      </dsp:txBody>
      <dsp:txXfrm>
        <a:off x="3644352" y="1870476"/>
        <a:ext cx="931137" cy="872966"/>
      </dsp:txXfrm>
    </dsp:sp>
    <dsp:sp modelId="{EAE6DF6B-F590-4137-8B87-3A4211D3CEA5}">
      <dsp:nvSpPr>
        <dsp:cNvPr id="0" name=""/>
        <dsp:cNvSpPr/>
      </dsp:nvSpPr>
      <dsp:spPr>
        <a:xfrm>
          <a:off x="2968137" y="-42898"/>
          <a:ext cx="2283566" cy="12982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Основные направления  бюджетной и налоговой политики </a:t>
          </a:r>
          <a:endParaRPr lang="ru-RU" sz="1400" kern="1200" dirty="0"/>
        </a:p>
      </dsp:txBody>
      <dsp:txXfrm>
        <a:off x="3302557" y="147225"/>
        <a:ext cx="1614726" cy="917995"/>
      </dsp:txXfrm>
    </dsp:sp>
    <dsp:sp modelId="{6129DDF5-D5E1-4BD3-91CB-2654CB1E1864}">
      <dsp:nvSpPr>
        <dsp:cNvPr id="0" name=""/>
        <dsp:cNvSpPr/>
      </dsp:nvSpPr>
      <dsp:spPr>
        <a:xfrm>
          <a:off x="5112570" y="1541275"/>
          <a:ext cx="1891717" cy="14929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Положения послания Президента РФ, определяющие бюджетную политику</a:t>
          </a:r>
          <a:endParaRPr lang="ru-RU" sz="1400" kern="1200" dirty="0"/>
        </a:p>
      </dsp:txBody>
      <dsp:txXfrm>
        <a:off x="5389606" y="1759915"/>
        <a:ext cx="1337645" cy="1055685"/>
      </dsp:txXfrm>
    </dsp:sp>
    <dsp:sp modelId="{79A27EDD-3B8A-47C7-986B-6B1EFB763981}">
      <dsp:nvSpPr>
        <dsp:cNvPr id="0" name=""/>
        <dsp:cNvSpPr/>
      </dsp:nvSpPr>
      <dsp:spPr>
        <a:xfrm>
          <a:off x="3179280" y="3446533"/>
          <a:ext cx="1861279" cy="11223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Муниципальные программы</a:t>
          </a:r>
          <a:endParaRPr lang="ru-RU" sz="1400" kern="1200" dirty="0"/>
        </a:p>
      </dsp:txBody>
      <dsp:txXfrm>
        <a:off x="3451858" y="3610894"/>
        <a:ext cx="1316123" cy="793605"/>
      </dsp:txXfrm>
    </dsp:sp>
    <dsp:sp modelId="{65B43017-21AC-4368-90F4-146735D3DAAF}">
      <dsp:nvSpPr>
        <dsp:cNvPr id="0" name=""/>
        <dsp:cNvSpPr/>
      </dsp:nvSpPr>
      <dsp:spPr>
        <a:xfrm>
          <a:off x="1125739" y="1583487"/>
          <a:ext cx="1872199" cy="14699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Прогноз социально-экономического развития района</a:t>
          </a:r>
          <a:endParaRPr lang="ru-RU" sz="1400" kern="1200" dirty="0"/>
        </a:p>
      </dsp:txBody>
      <dsp:txXfrm>
        <a:off x="1399916" y="1798757"/>
        <a:ext cx="1323845" cy="10394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68939F-3A9E-4287-B45F-3B7D60F67A5A}">
      <dsp:nvSpPr>
        <dsp:cNvPr id="0" name=""/>
        <dsp:cNvSpPr/>
      </dsp:nvSpPr>
      <dsp:spPr>
        <a:xfrm rot="5400000">
          <a:off x="5436403" y="-2362020"/>
          <a:ext cx="501243" cy="535249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Налоговые доходы        92050 тыс. рублей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Неналоговые доходы    5349 тыс. рублей</a:t>
          </a:r>
          <a:endParaRPr lang="ru-RU" sz="1400" kern="1200" dirty="0"/>
        </a:p>
      </dsp:txBody>
      <dsp:txXfrm rot="-5400000">
        <a:off x="3010778" y="88074"/>
        <a:ext cx="5328025" cy="452305"/>
      </dsp:txXfrm>
    </dsp:sp>
    <dsp:sp modelId="{E9CD850B-4EC4-432F-9D62-29E81F137DC8}">
      <dsp:nvSpPr>
        <dsp:cNvPr id="0" name=""/>
        <dsp:cNvSpPr/>
      </dsp:nvSpPr>
      <dsp:spPr>
        <a:xfrm>
          <a:off x="0" y="0"/>
          <a:ext cx="3010777" cy="6265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2018 год</a:t>
          </a:r>
          <a:endParaRPr lang="ru-RU" sz="3200" kern="1200" dirty="0"/>
        </a:p>
      </dsp:txBody>
      <dsp:txXfrm>
        <a:off x="30586" y="30586"/>
        <a:ext cx="2949605" cy="565381"/>
      </dsp:txXfrm>
    </dsp:sp>
    <dsp:sp modelId="{8088E86A-2979-444C-B36E-DEAC7C743C20}">
      <dsp:nvSpPr>
        <dsp:cNvPr id="0" name=""/>
        <dsp:cNvSpPr/>
      </dsp:nvSpPr>
      <dsp:spPr>
        <a:xfrm rot="5400000">
          <a:off x="5436403" y="-1704139"/>
          <a:ext cx="501243" cy="535249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Налоговые доходы        92710 тыс. рублей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Неналоговые доходы    5356 тыс. рублей</a:t>
          </a:r>
          <a:endParaRPr lang="ru-RU" sz="1400" kern="1200" dirty="0"/>
        </a:p>
      </dsp:txBody>
      <dsp:txXfrm rot="-5400000">
        <a:off x="3010778" y="745955"/>
        <a:ext cx="5328025" cy="452305"/>
      </dsp:txXfrm>
    </dsp:sp>
    <dsp:sp modelId="{C6D40E55-5384-48B7-8A00-E09629C665F6}">
      <dsp:nvSpPr>
        <dsp:cNvPr id="0" name=""/>
        <dsp:cNvSpPr/>
      </dsp:nvSpPr>
      <dsp:spPr>
        <a:xfrm>
          <a:off x="0" y="658831"/>
          <a:ext cx="3010777" cy="6265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2019 год</a:t>
          </a:r>
          <a:endParaRPr lang="ru-RU" sz="3200" kern="1200" dirty="0"/>
        </a:p>
      </dsp:txBody>
      <dsp:txXfrm>
        <a:off x="30586" y="689417"/>
        <a:ext cx="2949605" cy="565381"/>
      </dsp:txXfrm>
    </dsp:sp>
    <dsp:sp modelId="{60D5507D-DD6F-415D-B4B5-2F3F3D89E3D3}">
      <dsp:nvSpPr>
        <dsp:cNvPr id="0" name=""/>
        <dsp:cNvSpPr/>
      </dsp:nvSpPr>
      <dsp:spPr>
        <a:xfrm rot="5400000">
          <a:off x="5436403" y="-1046257"/>
          <a:ext cx="501243" cy="535249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Налоговые доходы        92710 тыс. рублей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Неналоговые доходы    5363 тыс. рублей</a:t>
          </a:r>
          <a:endParaRPr lang="ru-RU" sz="1400" kern="1200" dirty="0"/>
        </a:p>
      </dsp:txBody>
      <dsp:txXfrm rot="-5400000">
        <a:off x="3010778" y="1403837"/>
        <a:ext cx="5328025" cy="452305"/>
      </dsp:txXfrm>
    </dsp:sp>
    <dsp:sp modelId="{64853A84-B1C6-4E87-84F7-CFBB336A55E0}">
      <dsp:nvSpPr>
        <dsp:cNvPr id="0" name=""/>
        <dsp:cNvSpPr/>
      </dsp:nvSpPr>
      <dsp:spPr>
        <a:xfrm>
          <a:off x="0" y="1316712"/>
          <a:ext cx="3010777" cy="6265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2020 год</a:t>
          </a:r>
          <a:endParaRPr lang="ru-RU" sz="3200" kern="1200" dirty="0"/>
        </a:p>
      </dsp:txBody>
      <dsp:txXfrm>
        <a:off x="30586" y="1347298"/>
        <a:ext cx="2949605" cy="5653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262F31-65CF-461F-B903-4B39785BCC11}">
      <dsp:nvSpPr>
        <dsp:cNvPr id="0" name=""/>
        <dsp:cNvSpPr/>
      </dsp:nvSpPr>
      <dsp:spPr>
        <a:xfrm rot="5400000">
          <a:off x="-220918" y="223608"/>
          <a:ext cx="1472788" cy="10309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дотации</a:t>
          </a:r>
          <a:endParaRPr lang="ru-RU" sz="1200" kern="1200" dirty="0"/>
        </a:p>
      </dsp:txBody>
      <dsp:txXfrm rot="-5400000">
        <a:off x="1" y="518166"/>
        <a:ext cx="1030951" cy="441837"/>
      </dsp:txXfrm>
    </dsp:sp>
    <dsp:sp modelId="{13E95769-F5BC-41DD-9C18-FF0308F7B36D}">
      <dsp:nvSpPr>
        <dsp:cNvPr id="0" name=""/>
        <dsp:cNvSpPr/>
      </dsp:nvSpPr>
      <dsp:spPr>
        <a:xfrm rot="5400000">
          <a:off x="2413083" y="-1379442"/>
          <a:ext cx="957312" cy="37215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2018 год  106 173,5 тыс. рублей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2019 год   79 636,0  тыс. рублей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2020 год   80 829,5  тыс. рублей</a:t>
          </a:r>
          <a:endParaRPr lang="ru-RU" sz="1800" kern="1200" dirty="0"/>
        </a:p>
      </dsp:txBody>
      <dsp:txXfrm rot="-5400000">
        <a:off x="1030951" y="49422"/>
        <a:ext cx="3674844" cy="863848"/>
      </dsp:txXfrm>
    </dsp:sp>
    <dsp:sp modelId="{74CF76C0-6FD5-40EB-B9EB-882A7B7C9DA6}">
      <dsp:nvSpPr>
        <dsp:cNvPr id="0" name=""/>
        <dsp:cNvSpPr/>
      </dsp:nvSpPr>
      <dsp:spPr>
        <a:xfrm rot="5400000">
          <a:off x="-220918" y="1500747"/>
          <a:ext cx="1472788" cy="10309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субсидии</a:t>
          </a:r>
          <a:endParaRPr lang="ru-RU" sz="1200" kern="1200" dirty="0"/>
        </a:p>
      </dsp:txBody>
      <dsp:txXfrm rot="-5400000">
        <a:off x="1" y="1795305"/>
        <a:ext cx="1030951" cy="441837"/>
      </dsp:txXfrm>
    </dsp:sp>
    <dsp:sp modelId="{943222DD-012D-45A2-9A8E-98A86F6C8E86}">
      <dsp:nvSpPr>
        <dsp:cNvPr id="0" name=""/>
        <dsp:cNvSpPr/>
      </dsp:nvSpPr>
      <dsp:spPr>
        <a:xfrm rot="5400000">
          <a:off x="2413083" y="-102302"/>
          <a:ext cx="957312" cy="37215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2018 год   52 873,5 тыс. рублей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2019 год   39 449,1 тыс. рублей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2020 год   39 658,5 тыс. рублей</a:t>
          </a:r>
          <a:endParaRPr lang="ru-RU" sz="1800" kern="1200" dirty="0"/>
        </a:p>
      </dsp:txBody>
      <dsp:txXfrm rot="-5400000">
        <a:off x="1030951" y="1326562"/>
        <a:ext cx="3674844" cy="863848"/>
      </dsp:txXfrm>
    </dsp:sp>
    <dsp:sp modelId="{4C102E8C-4502-49C6-AD56-37E60B8600A2}">
      <dsp:nvSpPr>
        <dsp:cNvPr id="0" name=""/>
        <dsp:cNvSpPr/>
      </dsp:nvSpPr>
      <dsp:spPr>
        <a:xfrm rot="5400000">
          <a:off x="-220918" y="2777887"/>
          <a:ext cx="1472788" cy="10309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Субвенции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 rot="-5400000">
        <a:off x="1" y="3072445"/>
        <a:ext cx="1030951" cy="441837"/>
      </dsp:txXfrm>
    </dsp:sp>
    <dsp:sp modelId="{A6D16BB2-162E-43AF-8E20-D4651AEEE829}">
      <dsp:nvSpPr>
        <dsp:cNvPr id="0" name=""/>
        <dsp:cNvSpPr/>
      </dsp:nvSpPr>
      <dsp:spPr>
        <a:xfrm rot="5400000">
          <a:off x="2413083" y="1174836"/>
          <a:ext cx="957312" cy="37215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2018 год   588 728,8 тыс. рублей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2019 год   588 614,1 тыс. рублей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2020 год   588 616,3 тыс. рублей</a:t>
          </a:r>
          <a:endParaRPr lang="ru-RU" sz="1800" kern="1200" dirty="0"/>
        </a:p>
      </dsp:txBody>
      <dsp:txXfrm rot="-5400000">
        <a:off x="1030951" y="2603700"/>
        <a:ext cx="3674844" cy="8638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350A48-C7E3-4F4A-842F-CCFF9CD03DF7}">
      <dsp:nvSpPr>
        <dsp:cNvPr id="0" name=""/>
        <dsp:cNvSpPr/>
      </dsp:nvSpPr>
      <dsp:spPr>
        <a:xfrm>
          <a:off x="2591" y="239443"/>
          <a:ext cx="2526244" cy="10104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Стратегическая задача: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Социальное развитие</a:t>
          </a:r>
          <a:endParaRPr lang="ru-RU" sz="1400" kern="1200" dirty="0"/>
        </a:p>
      </dsp:txBody>
      <dsp:txXfrm>
        <a:off x="2591" y="239443"/>
        <a:ext cx="2526244" cy="1010497"/>
      </dsp:txXfrm>
    </dsp:sp>
    <dsp:sp modelId="{F30CFB57-5975-4A32-BC90-2F1BD85127D3}">
      <dsp:nvSpPr>
        <dsp:cNvPr id="0" name=""/>
        <dsp:cNvSpPr/>
      </dsp:nvSpPr>
      <dsp:spPr>
        <a:xfrm>
          <a:off x="2591" y="1249941"/>
          <a:ext cx="2526244" cy="311912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Повышение доступности качественного образования, обеспечение его соответствия потребностям социально-экономического развития</a:t>
          </a:r>
          <a:endParaRPr lang="ru-RU" sz="1200" kern="1200" dirty="0"/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Развитие культурного потенциала личности и общества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Формирование здорового образа жизни населения, развитие физической культуры и спорта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Обеспечение успешной социализации и эффективной самореализации молодежи</a:t>
          </a:r>
          <a:endParaRPr lang="ru-RU" sz="1200" kern="1200" dirty="0"/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Повышение эффективности по социальной защите населения</a:t>
          </a:r>
          <a:endParaRPr lang="ru-RU" sz="1200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</dsp:txBody>
      <dsp:txXfrm>
        <a:off x="2591" y="1249941"/>
        <a:ext cx="2526244" cy="3119126"/>
      </dsp:txXfrm>
    </dsp:sp>
    <dsp:sp modelId="{2A9B4962-60FC-47E5-9219-85204F162A5B}">
      <dsp:nvSpPr>
        <dsp:cNvPr id="0" name=""/>
        <dsp:cNvSpPr/>
      </dsp:nvSpPr>
      <dsp:spPr>
        <a:xfrm>
          <a:off x="2882509" y="239443"/>
          <a:ext cx="2526244" cy="10104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Стратегическая задача: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Развитие инфраструктуры и обеспечение  условий жизнедеятельности</a:t>
          </a:r>
          <a:endParaRPr lang="ru-RU" sz="1400" kern="1200" dirty="0"/>
        </a:p>
      </dsp:txBody>
      <dsp:txXfrm>
        <a:off x="2882509" y="239443"/>
        <a:ext cx="2526244" cy="1010497"/>
      </dsp:txXfrm>
    </dsp:sp>
    <dsp:sp modelId="{FA8E2EC2-36CA-4CA3-810B-DBD70935310B}">
      <dsp:nvSpPr>
        <dsp:cNvPr id="0" name=""/>
        <dsp:cNvSpPr/>
      </dsp:nvSpPr>
      <dsp:spPr>
        <a:xfrm>
          <a:off x="2882509" y="1249941"/>
          <a:ext cx="2526244" cy="311912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Повышение качества предоставляемых коммунальных услуг, модернизация и реформирование коммунальной инфраструктуры социальной сферы</a:t>
          </a:r>
          <a:endParaRPr lang="ru-RU" sz="1200" kern="1200" dirty="0"/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Повышение безопасности дорожного движения</a:t>
          </a:r>
          <a:endParaRPr lang="ru-RU" sz="1200" kern="1200" dirty="0"/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Сохранение и защита окружающей среды</a:t>
          </a:r>
          <a:endParaRPr lang="ru-RU" sz="1200" kern="1200" dirty="0"/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Обеспечение комплексных мер противодействия чрезвычайным ситуациям природного и техногенного характера</a:t>
          </a:r>
          <a:endParaRPr lang="ru-RU" sz="1200" kern="1200" dirty="0"/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Укрепление общественной безопасности и снижение уровня преступности</a:t>
          </a:r>
          <a:endParaRPr lang="ru-RU" sz="1200" kern="1200" dirty="0"/>
        </a:p>
      </dsp:txBody>
      <dsp:txXfrm>
        <a:off x="2882509" y="1249941"/>
        <a:ext cx="2526244" cy="3119126"/>
      </dsp:txXfrm>
    </dsp:sp>
    <dsp:sp modelId="{7735A40F-8848-49F5-BBB9-958EEF514032}">
      <dsp:nvSpPr>
        <dsp:cNvPr id="0" name=""/>
        <dsp:cNvSpPr/>
      </dsp:nvSpPr>
      <dsp:spPr>
        <a:xfrm>
          <a:off x="5762428" y="239443"/>
          <a:ext cx="2526244" cy="10104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Стратегическая задача: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Обеспечение экономического роста</a:t>
          </a:r>
          <a:endParaRPr lang="ru-RU" sz="1400" kern="1200" dirty="0"/>
        </a:p>
      </dsp:txBody>
      <dsp:txXfrm>
        <a:off x="5762428" y="239443"/>
        <a:ext cx="2526244" cy="1010497"/>
      </dsp:txXfrm>
    </dsp:sp>
    <dsp:sp modelId="{FE7AC65A-F58C-43B0-B373-D68356AB962B}">
      <dsp:nvSpPr>
        <dsp:cNvPr id="0" name=""/>
        <dsp:cNvSpPr/>
      </dsp:nvSpPr>
      <dsp:spPr>
        <a:xfrm>
          <a:off x="5762428" y="1249941"/>
          <a:ext cx="2526244" cy="311912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Повышение эффективности поддержки приоритетных отраслей экономики</a:t>
          </a:r>
          <a:endParaRPr lang="ru-RU" sz="1200" kern="1200" dirty="0"/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Повышение эффективности механизмов управления социально-экономическим развитием муниципального образования "</a:t>
          </a:r>
          <a:r>
            <a:rPr lang="ru-RU" sz="1200" kern="1200" dirty="0" err="1" smtClean="0"/>
            <a:t>Эхирит-Булагатский</a:t>
          </a:r>
          <a:r>
            <a:rPr lang="ru-RU" sz="1200" kern="1200" dirty="0" smtClean="0"/>
            <a:t> район"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5762428" y="1249941"/>
        <a:ext cx="2526244" cy="31191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548781-5882-42BE-814C-6798E1422EFB}">
      <dsp:nvSpPr>
        <dsp:cNvPr id="0" name=""/>
        <dsp:cNvSpPr/>
      </dsp:nvSpPr>
      <dsp:spPr>
        <a:xfrm>
          <a:off x="0" y="0"/>
          <a:ext cx="7920880" cy="35037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Источники финансирования дефицита бюджета</a:t>
          </a:r>
          <a:endParaRPr lang="ru-RU" sz="1600" kern="1200" dirty="0"/>
        </a:p>
      </dsp:txBody>
      <dsp:txXfrm>
        <a:off x="0" y="0"/>
        <a:ext cx="7920880" cy="350371"/>
      </dsp:txXfrm>
    </dsp:sp>
    <dsp:sp modelId="{3D74ADD2-E58D-4849-A627-99A352E6B9ED}">
      <dsp:nvSpPr>
        <dsp:cNvPr id="0" name=""/>
        <dsp:cNvSpPr/>
      </dsp:nvSpPr>
      <dsp:spPr>
        <a:xfrm>
          <a:off x="3867" y="350371"/>
          <a:ext cx="2637714" cy="7357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/>
            <a:t>Бюджетные кредиты</a:t>
          </a:r>
          <a:r>
            <a:rPr lang="ru-RU" sz="1400" kern="1200" dirty="0" smtClean="0"/>
            <a:t>, полученные от бюджетов других уровней бюджетной системы РФ</a:t>
          </a:r>
          <a:endParaRPr lang="ru-RU" sz="1400" kern="1200" dirty="0"/>
        </a:p>
      </dsp:txBody>
      <dsp:txXfrm>
        <a:off x="3867" y="350371"/>
        <a:ext cx="2637714" cy="735779"/>
      </dsp:txXfrm>
    </dsp:sp>
    <dsp:sp modelId="{692D4BBB-3CAE-47B9-BE92-5A618371A54D}">
      <dsp:nvSpPr>
        <dsp:cNvPr id="0" name=""/>
        <dsp:cNvSpPr/>
      </dsp:nvSpPr>
      <dsp:spPr>
        <a:xfrm>
          <a:off x="2641582" y="350371"/>
          <a:ext cx="2637714" cy="7357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/>
            <a:t>Кредиты,</a:t>
          </a:r>
          <a:r>
            <a:rPr lang="ru-RU" sz="1400" kern="1200" dirty="0" smtClean="0"/>
            <a:t>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полученные от кредитных организаций</a:t>
          </a:r>
          <a:endParaRPr lang="ru-RU" sz="1400" kern="1200" dirty="0"/>
        </a:p>
      </dsp:txBody>
      <dsp:txXfrm>
        <a:off x="2641582" y="350371"/>
        <a:ext cx="2637714" cy="735779"/>
      </dsp:txXfrm>
    </dsp:sp>
    <dsp:sp modelId="{9DFABABC-B592-4DEB-945C-F93A7846573A}">
      <dsp:nvSpPr>
        <dsp:cNvPr id="0" name=""/>
        <dsp:cNvSpPr/>
      </dsp:nvSpPr>
      <dsp:spPr>
        <a:xfrm>
          <a:off x="5279297" y="350371"/>
          <a:ext cx="2637714" cy="7357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/>
            <a:t>Изменение остатков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средств по учету средств местного бюджета</a:t>
          </a:r>
          <a:endParaRPr lang="ru-RU" sz="1400" kern="1200" dirty="0"/>
        </a:p>
      </dsp:txBody>
      <dsp:txXfrm>
        <a:off x="5279297" y="350371"/>
        <a:ext cx="2637714" cy="735779"/>
      </dsp:txXfrm>
    </dsp:sp>
    <dsp:sp modelId="{F6BBFBB9-CCE8-4771-96C0-E1BD5E706945}">
      <dsp:nvSpPr>
        <dsp:cNvPr id="0" name=""/>
        <dsp:cNvSpPr/>
      </dsp:nvSpPr>
      <dsp:spPr>
        <a:xfrm>
          <a:off x="0" y="1086150"/>
          <a:ext cx="7920880" cy="81753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CBE46-DD03-4CB9-A003-22FD222B03CB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56718-3BA6-44C3-BA6F-5A265595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707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768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262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732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497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446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29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189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051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860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879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07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0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104" y="620688"/>
            <a:ext cx="323336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051720" y="476673"/>
            <a:ext cx="6624736" cy="12961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Бюджет для граждан </a:t>
            </a:r>
            <a:br>
              <a:rPr lang="ru-RU" dirty="0" smtClean="0"/>
            </a:br>
            <a:r>
              <a:rPr lang="ru-RU" dirty="0" smtClean="0"/>
              <a:t>на 2018-2020 годы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9247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Слайды\Развитие мясного живот-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63248"/>
            <a:ext cx="8172844" cy="481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332656"/>
            <a:ext cx="7272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    Инвестиционные </a:t>
            </a:r>
            <a:r>
              <a:rPr lang="ru-RU" sz="2400" dirty="0" smtClean="0"/>
              <a:t>проекты в сельском хозяйстве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5949280"/>
            <a:ext cx="83168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Инвестиционный </a:t>
            </a:r>
            <a:r>
              <a:rPr lang="ru-RU" sz="1600" dirty="0"/>
              <a:t>проект </a:t>
            </a:r>
            <a:r>
              <a:rPr lang="ru-RU" sz="1600" dirty="0" smtClean="0"/>
              <a:t>ООО СХПП </a:t>
            </a:r>
            <a:r>
              <a:rPr lang="ru-RU" sz="1600" dirty="0"/>
              <a:t>«</a:t>
            </a:r>
            <a:r>
              <a:rPr lang="ru-RU" sz="1600" dirty="0" err="1"/>
              <a:t>Тугутуйское</a:t>
            </a:r>
            <a:r>
              <a:rPr lang="ru-RU" sz="1600" dirty="0" smtClean="0"/>
              <a:t>» -  </a:t>
            </a:r>
            <a:r>
              <a:rPr lang="ru-RU" sz="1600" dirty="0"/>
              <a:t>Развитие мясного животноводства </a:t>
            </a:r>
            <a:r>
              <a:rPr lang="ru-RU" sz="1600" dirty="0" smtClean="0"/>
              <a:t>на  </a:t>
            </a:r>
            <a:r>
              <a:rPr lang="ru-RU" sz="1600" dirty="0"/>
              <a:t>2016-2020 гг., общий объем финансирования 55,746 млн. </a:t>
            </a:r>
            <a:r>
              <a:rPr lang="ru-RU" sz="1600" dirty="0" smtClean="0"/>
              <a:t>рублей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61515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392" y="1098903"/>
            <a:ext cx="6450649" cy="456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5661248"/>
            <a:ext cx="86142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Инвестиционный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проект ФГУП «Элита» на 2016-2020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гг. - Развитие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зернового производства  (производство элитных и репродукционных семян зерновых культур и семян многолетних трав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общий объем финансирования 131,841 млн.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88640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    Инвестиционные </a:t>
            </a:r>
            <a:r>
              <a:rPr lang="ru-RU" sz="2400" dirty="0" smtClean="0"/>
              <a:t>проекты в сельском хозяйстве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39501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290857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 Инвестиционные </a:t>
            </a:r>
            <a:r>
              <a:rPr lang="ru-RU" sz="2400" dirty="0"/>
              <a:t>проекты в сельском хозяйстве</a:t>
            </a:r>
          </a:p>
        </p:txBody>
      </p:sp>
      <p:pic>
        <p:nvPicPr>
          <p:cNvPr id="2050" name="Picture 2" descr="C:\Users\Альбина Юрьевна\Desktop\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83922"/>
            <a:ext cx="5112568" cy="383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5013176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ИП Глава КФХ Солдатенко А.А. реализуется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инвестпроект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"Развитие зернового производства 2016-2020гг." объемом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инвестиций в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21 625 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659569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8328"/>
            <a:ext cx="8219256" cy="1866536"/>
          </a:xfrm>
        </p:spPr>
        <p:txBody>
          <a:bodyPr>
            <a:noAutofit/>
          </a:bodyPr>
          <a:lstStyle/>
          <a:p>
            <a:r>
              <a:rPr lang="ru-RU" sz="2400" dirty="0" smtClean="0"/>
              <a:t>Инвестиционные проекты в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сфере  </a:t>
            </a:r>
            <a:r>
              <a:rPr lang="ru-RU" sz="2400" dirty="0" smtClean="0">
                <a:solidFill>
                  <a:srgbClr val="002060"/>
                </a:solidFill>
              </a:rPr>
              <a:t>туризма</a:t>
            </a:r>
            <a:r>
              <a:rPr lang="ru-RU" sz="2400" dirty="0">
                <a:solidFill>
                  <a:srgbClr val="002060"/>
                </a:solidFill>
              </a:rPr>
              <a:t/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>Продолжается реализация </a:t>
            </a:r>
            <a:r>
              <a:rPr lang="ru-RU" sz="1800" dirty="0" err="1" smtClean="0">
                <a:solidFill>
                  <a:srgbClr val="002060"/>
                </a:solidFill>
              </a:rPr>
              <a:t>инвестпроекта</a:t>
            </a:r>
            <a:r>
              <a:rPr lang="ru-RU" sz="1800" dirty="0" smtClean="0">
                <a:solidFill>
                  <a:srgbClr val="002060"/>
                </a:solidFill>
              </a:rPr>
              <a:t> по  </a:t>
            </a:r>
            <a:r>
              <a:rPr lang="ru-RU" sz="1800" dirty="0">
                <a:solidFill>
                  <a:srgbClr val="002060"/>
                </a:solidFill>
              </a:rPr>
              <a:t>с</a:t>
            </a:r>
            <a:r>
              <a:rPr lang="ru-RU" sz="1800" dirty="0" smtClean="0">
                <a:solidFill>
                  <a:srgbClr val="002060"/>
                </a:solidFill>
              </a:rPr>
              <a:t>троительству </a:t>
            </a:r>
            <a:r>
              <a:rPr lang="ru-RU" sz="1800" dirty="0">
                <a:solidFill>
                  <a:srgbClr val="002060"/>
                </a:solidFill>
              </a:rPr>
              <a:t>этнокультурного комплекса ООО «</a:t>
            </a:r>
            <a:r>
              <a:rPr lang="ru-RU" sz="1800" dirty="0" err="1">
                <a:solidFill>
                  <a:srgbClr val="002060"/>
                </a:solidFill>
              </a:rPr>
              <a:t>Этнопарк</a:t>
            </a:r>
            <a:r>
              <a:rPr lang="ru-RU" sz="1800" dirty="0">
                <a:solidFill>
                  <a:srgbClr val="002060"/>
                </a:solidFill>
              </a:rPr>
              <a:t> Золотая Орда» 2016-2019 гг., общий объем финансирования 54,9 млн. </a:t>
            </a:r>
            <a:r>
              <a:rPr lang="ru-RU" sz="1800" dirty="0" smtClean="0">
                <a:solidFill>
                  <a:srgbClr val="002060"/>
                </a:solidFill>
              </a:rPr>
              <a:t>рублей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48535"/>
            <a:ext cx="6408712" cy="433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41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Этапы бюджетного процесса в </a:t>
            </a:r>
            <a:r>
              <a:rPr lang="ru-RU" sz="2000" dirty="0" err="1" smtClean="0"/>
              <a:t>Эхирит-Булагатском</a:t>
            </a:r>
            <a:r>
              <a:rPr lang="ru-RU" sz="2000" dirty="0" smtClean="0"/>
              <a:t> районе</a:t>
            </a:r>
            <a:endParaRPr lang="ru-RU" sz="2000" dirty="0"/>
          </a:p>
        </p:txBody>
      </p:sp>
      <p:pic>
        <p:nvPicPr>
          <p:cNvPr id="7170" name="Picture 2" descr="C:\Users\user\Desktop\бюджет 2017 года\бюджет для граждан 2017-2019\Новая папка\Budget_for_citizens_2017-page-0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70738"/>
            <a:ext cx="7121764" cy="534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353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0609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Этапы бюджетного процесса в </a:t>
            </a:r>
            <a:r>
              <a:rPr lang="ru-RU" sz="2400" dirty="0" err="1" smtClean="0"/>
              <a:t>Эхирит-Булагатском</a:t>
            </a:r>
            <a:r>
              <a:rPr lang="ru-RU" sz="2400" dirty="0" smtClean="0"/>
              <a:t> районе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8684461"/>
              </p:ext>
            </p:extLst>
          </p:nvPr>
        </p:nvGraphicFramePr>
        <p:xfrm>
          <a:off x="323528" y="1196752"/>
          <a:ext cx="8363272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7607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70609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Документы на </a:t>
            </a:r>
            <a:r>
              <a:rPr lang="ru-RU" sz="2200" dirty="0" smtClean="0"/>
              <a:t>основании</a:t>
            </a:r>
            <a:r>
              <a:rPr lang="ru-RU" sz="2400" dirty="0" smtClean="0"/>
              <a:t> которых составляется районный бюджет</a:t>
            </a:r>
            <a:endParaRPr lang="ru-RU" sz="24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6172553"/>
              </p:ext>
            </p:extLst>
          </p:nvPr>
        </p:nvGraphicFramePr>
        <p:xfrm>
          <a:off x="323528" y="134076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5506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0609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Основные направления налоговой политики на 2018 год </a:t>
            </a:r>
            <a:br>
              <a:rPr lang="ru-RU" sz="2000" dirty="0" smtClean="0"/>
            </a:br>
            <a:r>
              <a:rPr lang="ru-RU" sz="2000" dirty="0" smtClean="0"/>
              <a:t>и на плановый период 2019 и 2020 годов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291264" cy="5112568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1. Взаимодействие с налоговым органом по сокращению недоимки по доходам, совместное проведение информационно-разъяснительной работы с налогоплательщиками, направленной на повышение налоговой грамотности, на побуждение к своевременному исполнению налоговых обязательств</a:t>
            </a:r>
          </a:p>
          <a:p>
            <a:pPr marL="0" indent="0" algn="just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2. Создание условий для развития среднего и малого предпринимательства, оказание на условиях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финансовой помощи, информационной, консультативной поддержки предпринимателям, проведение мониторинга налоговых поступлений от субъектов малого и среднего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предпринимательства   </a:t>
            </a:r>
          </a:p>
          <a:p>
            <a:pPr marL="0" indent="0" algn="just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3. Проведение мероприятий по снижению неформальной занятости населения, что позволит не только повысить налоговый потенциал муниципалитета, но и защитить трудовые права работников,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легализовать бизнес</a:t>
            </a:r>
          </a:p>
          <a:p>
            <a:pPr marL="0" indent="0" algn="just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4. Осуществление мероприятий по повышению доходной части бюджета муниципалитета в рамках работы рабочей группы по повышению доходов бюджета, легализации заработной платы и трудовых отношений с целью увеличения доходного потенциала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муниципалитета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5. Проведение мероприятий по повышению эффективности управления муниципальной собственностью, путем качественного учета муниципального имущества, контроля за его использованием и росту доходов от использования муниципального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имущества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6. Соблюдение налоговой дисциплины муниципальными учреждениями. </a:t>
            </a:r>
          </a:p>
        </p:txBody>
      </p:sp>
    </p:spTree>
    <p:extLst>
      <p:ext uri="{BB962C8B-B14F-4D97-AF65-F5344CB8AC3E}">
        <p14:creationId xmlns:p14="http://schemas.microsoft.com/office/powerpoint/2010/main" val="424735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Основные направления бюджетной политики на 2018 год </a:t>
            </a:r>
            <a:br>
              <a:rPr lang="ru-RU" sz="2000" dirty="0" smtClean="0"/>
            </a:br>
            <a:r>
              <a:rPr lang="ru-RU" sz="2000" dirty="0" smtClean="0"/>
              <a:t>и на плановый период 2019 и 2020 годов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435280" cy="51125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Основными направлениями бюджетной политики муниципалитета на очередной финансовый год и плановый период следует считать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ctr">
              <a:buNone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1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. Достижение и обеспечение долгосрочной сбалансированности и устойчивости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бюджета муниципального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образования 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2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.  Повышение эффективности деятельности муниципальных учреждений по выполнению муниципальных функций и обеспечению потребности граждан и общества в муниципальных услугах, увеличению доступности и качества обеспечивается путем четкого определения полномочий и ответственности участников бюджетного процесса с созданием для них устойчивых стимулов к повышению эффективности бюджетных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расходов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 3. Повышение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качества финансового менеджмента главных администраторов бюджетных средств, муниципальных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учреждений</a:t>
            </a:r>
          </a:p>
          <a:p>
            <a:pPr marL="0" lvl="0" indent="0" algn="just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4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. Развитие финансового контроля 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соблюдением участниками бюджетного процесса и их должностными лицами требований бюджетного законодательства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усиление контроля за эффективностью использования бюджетных средств, муниципального имущества, достоверности отчетности о результатах реализации муниципальных программ,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выполнения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задания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5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. Повышение прозрачности информации в сфере управления общественными финансами, а также вовлечение граждан в обсуждение бюджетных решений и осуществление контроля за эффективностью и результативностью из исполнения </a:t>
            </a:r>
          </a:p>
        </p:txBody>
      </p:sp>
    </p:spTree>
    <p:extLst>
      <p:ext uri="{BB962C8B-B14F-4D97-AF65-F5344CB8AC3E}">
        <p14:creationId xmlns:p14="http://schemas.microsoft.com/office/powerpoint/2010/main" val="126842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2008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Доходы бюджета</a:t>
            </a:r>
            <a:endParaRPr lang="ru-RU" sz="2400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01472"/>
            <a:ext cx="6840760" cy="5130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494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47722"/>
            <a:ext cx="2200547" cy="27613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91538"/>
            <a:ext cx="1325171" cy="16561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59832" y="1928921"/>
            <a:ext cx="45365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Уважаемые жители 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Эхирит-Булагатского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района!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        Перед Вами главный финансовый документ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Эхирит-Булагатского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района на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год и плановый период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2020 годов.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Бюджет района  сформирован с соответствии с требованиями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налогового и бюджетного законодательства Российской Федерации и Иркутской области, 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 учетом основных направлений налоговой и бюджетной политики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района на 2018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год и на плановый период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годов, исходя из прогноза социально-экономического развития района на  плановый период, проектов муниципальных программ района.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    Информация представленная в нашем «бюджете для граждан»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предназначена для широкого круга лиц, призвана сформировать всестороннее представление о бюджете района с целью повышения степени участия граждан в бюджетном процессе.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    Главная задача «бюджета для граждан» максимальное обеспечение открытости и прозрачности бюджетного процесса для населения района, сделать его понятным каждому гражданину.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 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Усов Игорь Петрович,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Мэр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Эхирит-Булагатского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34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56207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Доходы бюджета</a:t>
            </a:r>
            <a:endParaRPr lang="ru-RU" sz="2400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0034625"/>
              </p:ext>
            </p:extLst>
          </p:nvPr>
        </p:nvGraphicFramePr>
        <p:xfrm>
          <a:off x="251520" y="1196752"/>
          <a:ext cx="8363272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5" y="3365780"/>
            <a:ext cx="4110201" cy="308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65781"/>
            <a:ext cx="4110202" cy="308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23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49006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Доходы бюджета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4501760"/>
              </p:ext>
            </p:extLst>
          </p:nvPr>
        </p:nvGraphicFramePr>
        <p:xfrm>
          <a:off x="179512" y="1124744"/>
          <a:ext cx="4752528" cy="4032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8760"/>
            <a:ext cx="3984442" cy="2988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 flipV="1">
            <a:off x="1187624" y="5183326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4797152"/>
            <a:ext cx="772457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ОСНОВНЫЕ НАПРАВЛЕНИЯ  ДЕЯТЕЛЬНОСТИ ОРГАНОВ МЕСТНОГО САМОУПРАВЛЕНИЯ ПО ПОВЫШЕНИЮ ДОХОДОВ БЮДЖЕТА МУНИЦИПАЛЬНОГО 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РАЙОНА:</a:t>
            </a:r>
            <a:r>
              <a:rPr lang="ru-RU" sz="1400" i="1" dirty="0"/>
              <a:t> </a:t>
            </a:r>
            <a:endParaRPr lang="ru-RU" sz="1400" i="1" dirty="0" smtClean="0"/>
          </a:p>
          <a:p>
            <a:pPr marL="342900" lvl="0" indent="-342900" algn="just">
              <a:buAutoNum type="arabicPeriod"/>
            </a:pPr>
            <a:r>
              <a:rPr lang="ru-RU" sz="1400" i="1" dirty="0" smtClean="0"/>
              <a:t>ПОВЫШЕНИЕ </a:t>
            </a:r>
            <a:r>
              <a:rPr lang="ru-RU" sz="1400" i="1" dirty="0"/>
              <a:t>КАЧЕСТВА АДМИНИСТРИРОВАНИЯ ДОХОДНЫХ ИСТОЧНИКОВ, ПОВЫШЕНИЕ ОТВЕСТВЕННОСТИ </a:t>
            </a:r>
            <a:r>
              <a:rPr lang="ru-RU" sz="1400" i="1" dirty="0" smtClean="0"/>
              <a:t>ГЛАВНЫХ </a:t>
            </a:r>
            <a:r>
              <a:rPr lang="ru-RU" sz="1400" i="1" dirty="0"/>
              <a:t>АДМИНИСТРАТОРОВ ДОХОДОВ ЗА ВЫПОЛНЕНИЕ ПРОГНОЗНЫХ </a:t>
            </a:r>
            <a:r>
              <a:rPr lang="ru-RU" sz="1400" i="1" dirty="0" smtClean="0"/>
              <a:t>ПОКАЗАТЕЛЕЙ</a:t>
            </a:r>
          </a:p>
          <a:p>
            <a:pPr marL="342900" indent="-342900" algn="just">
              <a:buFontTx/>
              <a:buAutoNum type="arabicPeriod"/>
            </a:pPr>
            <a:r>
              <a:rPr lang="ru-RU" sz="1400" i="1" dirty="0"/>
              <a:t>ПРОВЕДЕНИЕ МЕРОПРИЯТИЙ, НАПРАВЛЕННЫХ НА СНИЖЕНИЕ НЕДОИМКИ ПО НАЛОГОВЫМ И НЕНАЛОГОВЫМ </a:t>
            </a:r>
            <a:r>
              <a:rPr lang="ru-RU" sz="1400" i="1" dirty="0" smtClean="0"/>
              <a:t>ПЛАТЕЖАМ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32522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3408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Расходы бюджета</a:t>
            </a:r>
            <a:endParaRPr lang="ru-RU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7272808" cy="543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0559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1584176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Расходы бюджета</a:t>
            </a:r>
            <a:br>
              <a:rPr lang="ru-RU" sz="2200" dirty="0" smtClean="0"/>
            </a:br>
            <a:r>
              <a:rPr lang="ru-RU" sz="1800" dirty="0" smtClean="0"/>
              <a:t>РАСПРЕДЕЛЕНИЕ РАСХОДОВ БЮДЖЕТА ПО ЦЕЛЯМ И ЗАДАЧАМ СОЦИАЛЬНО-ЭКОНОМИЧЕСКОГО РАЗВИТИЯ ЭХИРИТ-БУЛАГАТСКОГО РАЙОНА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>Стратегическая цель:</a:t>
            </a:r>
            <a:br>
              <a:rPr lang="ru-RU" sz="1800" b="1" dirty="0" smtClean="0"/>
            </a:br>
            <a:r>
              <a:rPr lang="ru-RU" sz="1800" dirty="0" smtClean="0"/>
              <a:t> </a:t>
            </a:r>
            <a:r>
              <a:rPr lang="ru-RU" sz="1800" i="1" dirty="0" smtClean="0"/>
              <a:t>Повышение уровня и качества жизни населения </a:t>
            </a:r>
            <a:r>
              <a:rPr lang="ru-RU" sz="1800" i="1" dirty="0" err="1" smtClean="0"/>
              <a:t>Эхирит-Булагатского</a:t>
            </a:r>
            <a:r>
              <a:rPr lang="ru-RU" sz="1800" i="1" dirty="0" smtClean="0"/>
              <a:t> района</a:t>
            </a:r>
            <a:br>
              <a:rPr lang="ru-RU" sz="1800" i="1" dirty="0" smtClean="0"/>
            </a:br>
            <a:endParaRPr lang="ru-RU" sz="1800" i="1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3681651"/>
              </p:ext>
            </p:extLst>
          </p:nvPr>
        </p:nvGraphicFramePr>
        <p:xfrm>
          <a:off x="251520" y="1844824"/>
          <a:ext cx="829126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186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338329"/>
            <a:ext cx="8147248" cy="498384"/>
          </a:xfrm>
        </p:spPr>
        <p:txBody>
          <a:bodyPr>
            <a:normAutofit/>
          </a:bodyPr>
          <a:lstStyle/>
          <a:p>
            <a:r>
              <a:rPr lang="ru-RU" sz="2200" dirty="0" smtClean="0"/>
              <a:t>Расходы бюджета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052737"/>
            <a:ext cx="864096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ДОСТИЖЕНИЕ ПОСТАВЛЕННЫХ ЦЕЛЕЙ И ЗАДАЧ СОЦИАЛЬНО-ЭКОНОМИЧЕСКОГО РАЗВИТИЯ РАЙОНА РЕАЛИЗУЕТСЯ ПУТЕМ ИСПОЛЬЗОВАНИЯ ПРОГРАММНО-ЦЕЛЕВОГО ПРИНЦИПА РАСПРЕДЕЛЕНИЯ БЮДЖЕТНЫХ РАСХОДОВ.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СТРАТЕГИЧЕСКАЯ ЦЕЛЬ: ПОВЫШЕНИЕ УРОВНЯ И КАЧЕСТВА ЖИЗНИ НАСЕЛЕНИЯ ЭХИРИТ-БУЛАГАТСКОГО РАЙОНА 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БЮДЖЕТА СФОРМИРОВАНЫ ПО ПРОГРАММНО-ЦЕЛЕВОМУ ПРИНЦИПУ, НА ОСНОВЕ 12 МУНИЦИПАЛЬНЫХ ПРОГРАММ. 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ОБЪЕМ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ПРОГРАММНЫХ РАСХОДОВ СОСТАВИТ: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  2018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  -   99,6 % ОТ ОБЩЕГО ОБЪЕМА РАСХОДОВ ИЛИ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848 833,3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2019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 -  99,6 % ОТ ОБЩЕГО ОБЪЕМА РАСХОДОВ ИЛИ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810 316,6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 – 99,6 % ОТ ОБЩЕГО ОБЪЕМА РАСХОДОВ ИЛИ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811 733,4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РУБЛЕЙ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БЮДЖЕТ РАЙОНА НА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 И ПЛАНОВЫЙ ПЕРИОД СОХРАНЯЕТ СОЦИАЛЬНУЮ НАПРАВЛЕННОСТЬ. 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СТРУКТУРЕ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РАСХОДОВ НАИБОЛЬШИЙ УДЕЛЬНЫЙ ВЕС ЗАНИМАЕТ СОЦИАЛЬНАЯ СФЕРА – БОЛЕЕ 90% ОТ ОБЩЕГО ОБЪЕМА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РАСХОДОВ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301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941568" cy="64807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Расходы бюджета по отраслям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7842776"/>
              </p:ext>
            </p:extLst>
          </p:nvPr>
        </p:nvGraphicFramePr>
        <p:xfrm>
          <a:off x="395536" y="1268760"/>
          <a:ext cx="8291264" cy="4857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33003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56207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Расходы бюджета на образование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568952" cy="5400600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sz="4800" i="1" dirty="0"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Ответственным исполнителем программы является Управление образования администрации муниципального образования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Эхирит-Булагасткий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район».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районе функционирует  52 муниципальных образовательных учреждений: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- 28 школ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- 20 детских садов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- 3 учреждения дополнительного образования (Дом детского творчества, Детско-юношеская спортивная школа,  Детская музыкальная школа)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Детский оздоровительный  лагерь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Баяр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муниципальной программы «Развитие образования муниципального образования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Эхирит-Булагатский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район»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2015-2021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годы»  - повышение доступности качественного образования, обеспечение его соответствия потребностям социально-экономического развития.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Реализация муниципальной программы осуществляется по следующим приоритетным направлениям: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вовлечение обучающихся в социальную практику и ее информирование о потенциальных возможностях саморазвития, обеспечение поддержки научной, творческой и предпринимательской активности обучающихся;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формирование целостной системы поддержки обладающей лидерскими навыками, инициативной и талантливой молодежи;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гражданское образование и патриотическое воспитание обучающихся, содействие формированию правовых, культурных и нравственных ценностей среди детей и молодежи.</a:t>
            </a:r>
          </a:p>
        </p:txBody>
      </p:sp>
    </p:spTree>
    <p:extLst>
      <p:ext uri="{BB962C8B-B14F-4D97-AF65-F5344CB8AC3E}">
        <p14:creationId xmlns:p14="http://schemas.microsoft.com/office/powerpoint/2010/main" val="2785179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56207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Расходы бюджета на образование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435280" cy="540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8268" y="4974030"/>
            <a:ext cx="1738227" cy="15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283471"/>
              </p:ext>
            </p:extLst>
          </p:nvPr>
        </p:nvGraphicFramePr>
        <p:xfrm>
          <a:off x="323528" y="1124744"/>
          <a:ext cx="6974740" cy="54038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37945"/>
                <a:gridCol w="1194128"/>
                <a:gridCol w="1282902"/>
                <a:gridCol w="1159765"/>
              </a:tblGrid>
              <a:tr h="1844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Наименование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723" marR="7723" marT="7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2018 год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7723" marR="7723" marT="7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2019 год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7723" marR="7723" marT="7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2020 год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7723" marR="7723" marT="7723" marB="0" anchor="ctr"/>
                </a:tc>
              </a:tr>
              <a:tr h="295089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Муниципальная программа  "Развитие образования муниципального образования  "Эхирит-Булагатский район" на 2015-2021 годы"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7723" marR="7723" marT="77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648 372 094,00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641 252 831,00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643 703 703,00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</a:tr>
              <a:tr h="295089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подпрограмма  "Повышение доступности и качества дошкольного образования в МО "Эхирит-Булагатский район" на 2015-2021 гг"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7723" marR="7723" marT="77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129 662 598,00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128 587 031,00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129 417 618,00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</a:tr>
              <a:tr h="590180">
                <a:tc>
                  <a:txBody>
                    <a:bodyPr/>
                    <a:lstStyle/>
                    <a:p>
                      <a:pPr algn="l" rtl="0" fontAlgn="t"/>
                      <a:endParaRPr lang="ru-RU" sz="700" u="none" strike="noStrike" dirty="0" smtClean="0">
                        <a:effectLst/>
                      </a:endParaRPr>
                    </a:p>
                    <a:p>
                      <a:pPr algn="l" rtl="0" fontAlgn="t"/>
                      <a:r>
                        <a:rPr lang="ru-RU" sz="700" u="none" strike="noStrike" dirty="0" smtClean="0">
                          <a:effectLst/>
                        </a:rPr>
                        <a:t>Основное </a:t>
                      </a:r>
                      <a:r>
                        <a:rPr lang="ru-RU" sz="700" u="none" strike="noStrike" dirty="0">
                          <a:effectLst/>
                        </a:rPr>
                        <a:t>мероприятие - Осуществление полномочий по вопросам местного значения по организации предоставления общедоступного и бесплатного дошкольного образования по образовательным программам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723" marR="7723" marT="7723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10 965 993,00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9 915 364,00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10 745 951,00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</a:tr>
              <a:tr h="295089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effectLst/>
                        </a:rPr>
                        <a:t>Основное мероприятие - Материально-техническое оснащение муниципальных дошкольных образовательных учреждений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723" marR="7723" marT="7723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842 505,00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817 567,00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817 567,00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</a:tr>
              <a:tr h="590180">
                <a:tc>
                  <a:txBody>
                    <a:bodyPr/>
                    <a:lstStyle/>
                    <a:p>
                      <a:pPr algn="l" fontAlgn="t"/>
                      <a:endParaRPr lang="ru-RU" sz="7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ru-RU" sz="700" u="none" strike="noStrike" dirty="0" smtClean="0">
                          <a:effectLst/>
                        </a:rPr>
                        <a:t>Основное </a:t>
                      </a:r>
                      <a:r>
                        <a:rPr lang="ru-RU" sz="700" u="none" strike="noStrike" dirty="0">
                          <a:effectLst/>
                        </a:rPr>
                        <a:t>мероприятие - Осуществление полномочий Иркутской области по обеспечению государственных гарантий реализации прав общедоступного и бесплатного дошкольного образования в муниципальных дошкольных образовательных организациях 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723" marR="7723" marT="7723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117 854 100,00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117 854 100,00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117 854 100,00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</a:tr>
              <a:tr h="295089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подпрограмма  "Повышение доступности и качества общего образования в МО "Эхирит-Булагатский район" на 2015-2021 гг"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7723" marR="7723" marT="77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474 605 677,00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472 361 687,00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473 982 062,00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</a:tr>
              <a:tr h="737724">
                <a:tc>
                  <a:txBody>
                    <a:bodyPr/>
                    <a:lstStyle/>
                    <a:p>
                      <a:pPr algn="l" rtl="0" fontAlgn="t"/>
                      <a:endParaRPr lang="ru-RU" sz="700" u="none" strike="noStrike" dirty="0" smtClean="0">
                        <a:effectLst/>
                      </a:endParaRPr>
                    </a:p>
                    <a:p>
                      <a:pPr algn="l" rtl="0" fontAlgn="t"/>
                      <a:endParaRPr lang="ru-RU" sz="700" u="none" strike="noStrike" dirty="0" smtClean="0">
                        <a:effectLst/>
                      </a:endParaRPr>
                    </a:p>
                    <a:p>
                      <a:pPr algn="l" rtl="0" fontAlgn="t"/>
                      <a:r>
                        <a:rPr lang="ru-RU" sz="700" u="none" strike="noStrike" dirty="0" smtClean="0">
                          <a:effectLst/>
                        </a:rPr>
                        <a:t>Основное </a:t>
                      </a:r>
                      <a:r>
                        <a:rPr lang="ru-RU" sz="700" u="none" strike="noStrike" dirty="0">
                          <a:effectLst/>
                        </a:rPr>
                        <a:t>мероприятие - Осуществление полномочий по вопросам местного значения по организации предоставления общедоступного и бесплатного дошкольного, начального общего, основного общего, среднего общего образования по основным общеобразовательным программам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723" marR="7723" marT="7723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33 067 848,00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30 855 181,00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32 475 556,00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</a:tr>
              <a:tr h="885269">
                <a:tc>
                  <a:txBody>
                    <a:bodyPr/>
                    <a:lstStyle/>
                    <a:p>
                      <a:pPr algn="l" fontAlgn="t"/>
                      <a:endParaRPr lang="ru-RU" sz="700" u="none" strike="noStrike" dirty="0" smtClean="0">
                        <a:effectLst/>
                      </a:endParaRPr>
                    </a:p>
                    <a:p>
                      <a:pPr algn="l" fontAlgn="t"/>
                      <a:endParaRPr lang="ru-RU" sz="7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ru-RU" sz="700" u="none" strike="noStrike" dirty="0" smtClean="0">
                          <a:effectLst/>
                        </a:rPr>
                        <a:t> Основное </a:t>
                      </a:r>
                      <a:r>
                        <a:rPr lang="ru-RU" sz="700" u="none" strike="noStrike" dirty="0">
                          <a:effectLst/>
                        </a:rPr>
                        <a:t>мероприятие -Осуществление полномочий субъектов РФ по обеспечению государственных гарантий реализации прав на получение 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723" marR="7723" marT="7723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440 429 600,00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440 429 600,00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440 429 600,00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</a:tr>
              <a:tr h="313533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Основное мероприятие - Материально-техническое оснащение муниципальных общебразовательных учреждений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723" marR="7723" marT="7723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842 505,00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817 567,00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817 567,00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</a:tr>
              <a:tr h="627064">
                <a:tc>
                  <a:txBody>
                    <a:bodyPr/>
                    <a:lstStyle/>
                    <a:p>
                      <a:pPr algn="l" fontAlgn="t"/>
                      <a:endParaRPr lang="ru-RU" sz="8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ru-RU" sz="800" u="none" strike="noStrike" dirty="0" smtClean="0">
                          <a:effectLst/>
                        </a:rPr>
                        <a:t>Основное </a:t>
                      </a:r>
                      <a:r>
                        <a:rPr lang="ru-RU" sz="800" u="none" strike="noStrike" dirty="0">
                          <a:effectLst/>
                        </a:rPr>
                        <a:t>мероприятие - Закупка оборудования для оснащения производственных помещений школьных столовых муниципальных образовательных организаций за счет средств местного бюджета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723" marR="7723" marT="7723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50 000,00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50 000,00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50 000,00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</a:tr>
              <a:tr h="295089">
                <a:tc>
                  <a:txBody>
                    <a:bodyPr/>
                    <a:lstStyle/>
                    <a:p>
                      <a:pPr algn="l" fontAlgn="t"/>
                      <a:endParaRPr lang="ru-RU" sz="7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ru-RU" sz="700" u="none" strike="noStrike" dirty="0" smtClean="0">
                          <a:effectLst/>
                        </a:rPr>
                        <a:t>Ведомственная </a:t>
                      </a:r>
                      <a:r>
                        <a:rPr lang="ru-RU" sz="700" u="none" strike="noStrike" dirty="0">
                          <a:effectLst/>
                        </a:rPr>
                        <a:t>целевая программа "Школьное питание на 2015-2021 годы"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723" marR="7723" marT="7723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215 724,00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209 339,00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209 339,00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723" marR="7723" marT="7723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0428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6207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Расходы бюджета на образование</a:t>
            </a:r>
            <a:endParaRPr lang="ru-RU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1112" y="5085184"/>
            <a:ext cx="1876572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225"/>
              </p:ext>
            </p:extLst>
          </p:nvPr>
        </p:nvGraphicFramePr>
        <p:xfrm>
          <a:off x="179511" y="1196749"/>
          <a:ext cx="6909828" cy="53285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83970"/>
                <a:gridCol w="1026364"/>
                <a:gridCol w="1102665"/>
                <a:gridCol w="996829"/>
              </a:tblGrid>
              <a:tr h="1779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Наименование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556" marR="7556" marT="75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2018 год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7556" marR="7556" marT="75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2019 год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7556" marR="7556" marT="75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2020 год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7556" marR="7556" marT="7556" marB="0" anchor="ctr"/>
                </a:tc>
              </a:tr>
              <a:tr h="71166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u="none" strike="noStrike">
                          <a:effectLst/>
                        </a:rPr>
                        <a:t>Подпрограмма  "Повышение доступности и качества предоставления дополнительного образования в муниципальных учреждениях дополнительного образования, подведомственных Управлению образования администрации МО "Эхирит-Булагатский район" на 2015-2021 годы"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56" marR="7556" marT="7556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18 337 264,00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16 656 058,00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16 656 058,00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</a:tr>
              <a:tr h="42699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u="none" strike="noStrike">
                          <a:effectLst/>
                        </a:rPr>
                        <a:t>Основное мероприятие - Осуществление полномочий по вопросам местного значения по организации предоставления дополнительного образования детей 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56" marR="7556" marT="7556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18 337 264,00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16 656 058,00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16 656 058,00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</a:tr>
              <a:tr h="426999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Подпрограмма  "Повышение доступности и качества дополнительного образования в области искусств в МУ  ДО "Усть-Ордынская ДШИ" на 2015-2021 годы"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56" marR="7556" marT="7556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15 610 969,00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14 720 844,00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14 720 844,00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</a:tr>
              <a:tr h="569332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Основное мероприятие - Осуществление полномочий по вопросам  организации предоставления дополнительного образования в сфере культуры и искусства  МУ ДО "Усть-Ордынская детская школа искусств"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56" marR="7556" marT="7556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15 610 969,00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14 720 844,00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14 720 844,00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</a:tr>
              <a:tr h="284667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u="none" strike="noStrike">
                          <a:effectLst/>
                        </a:rPr>
                        <a:t>Подпрограмма  "Организация  отдыха, оздоровления и занятости детей и подростков в  МО "Эхирит-Булагатский район" на 2015-2021 годы"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56" marR="7556" marT="7556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689 100,00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689 100,00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689 100,00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</a:tr>
              <a:tr h="426999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Основное мероприятие - Софинансирование оплаты стоимости набора продуктов питания в лагерях с дневным пребыванием детей, за счет средств местного бюджета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7556" marR="7556" marT="7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258 900,00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258 900,00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258 900,00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</a:tr>
              <a:tr h="56933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Основное мероприятие - </a:t>
                      </a:r>
                      <a:r>
                        <a:rPr lang="ru-RU" sz="700" u="none" strike="noStrike" dirty="0" err="1">
                          <a:effectLst/>
                        </a:rPr>
                        <a:t>Софинанирование</a:t>
                      </a:r>
                      <a:r>
                        <a:rPr lang="ru-RU" sz="700" u="none" strike="noStrike" dirty="0">
                          <a:effectLst/>
                        </a:rPr>
                        <a:t> укрепления материально-технической базы учреждений, оказывающих услуги по организации отдыха и оздоровления детей за счет средств местного  бюджета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556" marR="7556" marT="7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370 200,00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370 200,00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370 200,00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</a:tr>
              <a:tr h="311353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Основное мероприятие - Организация временного трудоустройства несовершеннолетних граждан в возрасте от 14-18 лет 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7556" marR="7556" marT="7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60 000,00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60 000,00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60 000,00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</a:tr>
              <a:tr h="284667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u="none" strike="noStrike" dirty="0">
                          <a:effectLst/>
                        </a:rPr>
                        <a:t>Подпрограмма  "Обеспечение деятельности Управления образования администрации  МО "</a:t>
                      </a:r>
                      <a:r>
                        <a:rPr lang="ru-RU" sz="700" u="none" strike="noStrike" dirty="0" err="1">
                          <a:effectLst/>
                        </a:rPr>
                        <a:t>Эхирит-Булагатский</a:t>
                      </a:r>
                      <a:r>
                        <a:rPr lang="ru-RU" sz="700" u="none" strike="noStrike" dirty="0">
                          <a:effectLst/>
                        </a:rPr>
                        <a:t> район" на 2015-2021 годы"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56" marR="7556" marT="7556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9 466 486,00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8 238 111,00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8 238 021,00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</a:tr>
              <a:tr h="42699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u="none" strike="noStrike">
                          <a:effectLst/>
                        </a:rPr>
                        <a:t>Основное мероприятие  - Обеспечение деятельности Управления образования администрации МО "Эхирит-Булагатский район"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56" marR="7556" marT="7556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9 369 459,00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8 143 660,00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8 143 660,00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</a:tr>
              <a:tr h="284667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u="none" strike="noStrike">
                          <a:effectLst/>
                        </a:rPr>
                        <a:t>Основное мероприятие  - Повышение квалификации, переподготовка персонала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56" marR="7556" marT="7556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10 000,00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10 000,00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10 000,00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</a:tr>
              <a:tr h="426999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Ведомственная целевая программа "Проведение мероприятий в сфере образования в МО "Эхирит-Булагатский район" на 2015-2021 годы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7556" marR="7556" marT="7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87 027,00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84 451,00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84 361,00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556" marR="7556" marT="7556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6380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Расходы бюджета на культуру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507288" cy="4929411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3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         Ответственным исполнителем программы является Отдел культуры администрации муниципального образования «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Эхирит-Булагасткий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 район». </a:t>
            </a:r>
          </a:p>
          <a:p>
            <a:pPr algn="just"/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          Целью муниципальной программы «Культура муниципального образования «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Эхирит-Булагатский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 район» на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2015-2021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годы» является развитие  культурного потенциала личности  и общества.</a:t>
            </a:r>
          </a:p>
          <a:p>
            <a:pPr algn="just"/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          На сегодняшний день сеть муниципальных учреждений культуры включает в себя Отдел культуры администрации МО «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Эхирит-Булагатский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 район» и  МУК «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Эхирит-Булагатский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 МЦД».             </a:t>
            </a:r>
          </a:p>
          <a:p>
            <a:pPr algn="just"/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          Подпрограмма «Повышение доступности и качества муниципальных услуг в сфере культурного досуга населения МО «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Эхирит-Булагатский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 район» на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2015-2021гг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.» предусматривает мероприятия, направленные на сохранение и развитие культурно-досуговой, выставочной деятельности, что будет содействовать привлечению детей и подростков, молодежи, социально-незащищенных слоев населения в коллективы художественной самодеятельности и к участию в культурно-досуговых мероприятиях Дома культуры</a:t>
            </a:r>
          </a:p>
          <a:p>
            <a:pPr algn="just"/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           Реализация подпрограммы будет способствовать достижению</a:t>
            </a:r>
          </a:p>
          <a:p>
            <a:pPr algn="just"/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 тактической цели - обеспечение творческого и культурного развития</a:t>
            </a:r>
          </a:p>
          <a:p>
            <a:pPr algn="just"/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 личности, участия населения в культурной жизни района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user\Desktop\бюджет 2017 года\бюджет для граждан 2017-2019\Новая папка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581128"/>
            <a:ext cx="2271427" cy="199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932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1052736"/>
            <a:ext cx="77048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Содержание: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Обращение мэра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Эхирит-Булагатского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  стр.2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   Социально-экономическое развитие района,       стр.4-9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   Инвестиционные проекты,                                    стр.10-13</a:t>
            </a:r>
          </a:p>
          <a:p>
            <a:pPr marL="457200" indent="-457200" algn="just">
              <a:buAutoNum type="arabicPeriod" startAt="4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Этапы бюджетного процесса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Эхирит-Булагатском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районе,  стр.14-18</a:t>
            </a:r>
          </a:p>
          <a:p>
            <a:pPr marL="457200" indent="-457200" algn="just">
              <a:buAutoNum type="arabicPeriod" startAt="5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Доходы бюджета,     стр.19-21</a:t>
            </a:r>
          </a:p>
          <a:p>
            <a:pPr marL="457200" indent="-457200" algn="just">
              <a:buAutoNum type="arabicPeriod" startAt="6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Расходы бюджета,    стр.22-34</a:t>
            </a:r>
          </a:p>
          <a:p>
            <a:pPr marL="457200" indent="-457200" algn="just">
              <a:buAutoNum type="arabicPeriod" startAt="7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Дефицит бюджета,   стр. 35-36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8.    Финансовая поддержка сельских поселений,  стр.37-38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9.    Контактная информация,   стр.39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520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56207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Расходы бюджета на культуру</a:t>
            </a:r>
            <a:endParaRPr lang="ru-RU" sz="2000" dirty="0"/>
          </a:p>
        </p:txBody>
      </p:sp>
      <p:pic>
        <p:nvPicPr>
          <p:cNvPr id="4099" name="Picture 3" descr="C:\Users\user\Desktop\бюджет 2017 года\бюджет для граждан 2017-2019\Новая папка\f92fb43debcdaeefdffafed8ba0c090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37112"/>
            <a:ext cx="2260720" cy="204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49861"/>
              </p:ext>
            </p:extLst>
          </p:nvPr>
        </p:nvGraphicFramePr>
        <p:xfrm>
          <a:off x="107504" y="1124744"/>
          <a:ext cx="6336705" cy="50898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97445"/>
                <a:gridCol w="1096434"/>
                <a:gridCol w="1177944"/>
                <a:gridCol w="1064882"/>
              </a:tblGrid>
              <a:tr h="358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Наименование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2018 год</a:t>
                      </a:r>
                      <a:endParaRPr lang="ru-RU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2019 год</a:t>
                      </a:r>
                      <a:endParaRPr lang="ru-RU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2020 год</a:t>
                      </a:r>
                      <a:endParaRPr lang="ru-RU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57398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Муниципальная программа  "Культура  муниципального образования  "</a:t>
                      </a:r>
                      <a:r>
                        <a:rPr lang="ru-RU" sz="900" u="none" strike="noStrike" dirty="0" err="1">
                          <a:effectLst/>
                        </a:rPr>
                        <a:t>Эхирит-Булагатский</a:t>
                      </a:r>
                      <a:r>
                        <a:rPr lang="ru-RU" sz="900" u="none" strike="noStrike" dirty="0">
                          <a:effectLst/>
                        </a:rPr>
                        <a:t> район" на 2015-2021 годы"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15 386 786,00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13 869 833,00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13 854 064,00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</a:tr>
              <a:tr h="86097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подпрограмма  "Повышение доступности и качества </a:t>
                      </a:r>
                      <a:r>
                        <a:rPr lang="ru-RU" sz="900" u="none" strike="noStrike" dirty="0" smtClean="0">
                          <a:effectLst/>
                        </a:rPr>
                        <a:t>муниципальных </a:t>
                      </a:r>
                      <a:r>
                        <a:rPr lang="ru-RU" sz="900" u="none" strike="noStrike" dirty="0">
                          <a:effectLst/>
                        </a:rPr>
                        <a:t>услуг в сфере культурного досуга населения МО "</a:t>
                      </a:r>
                      <a:r>
                        <a:rPr lang="ru-RU" sz="900" u="none" strike="noStrike" dirty="0" err="1">
                          <a:effectLst/>
                        </a:rPr>
                        <a:t>Эхирит-Булагатский</a:t>
                      </a:r>
                      <a:r>
                        <a:rPr lang="ru-RU" sz="900" u="none" strike="noStrike" dirty="0">
                          <a:effectLst/>
                        </a:rPr>
                        <a:t> район" на 2015-2021 </a:t>
                      </a:r>
                      <a:r>
                        <a:rPr lang="ru-RU" sz="900" u="none" strike="noStrike" dirty="0" err="1">
                          <a:effectLst/>
                        </a:rPr>
                        <a:t>гг</a:t>
                      </a:r>
                      <a:r>
                        <a:rPr lang="ru-RU" sz="900" u="none" strike="noStrike" dirty="0">
                          <a:effectLst/>
                        </a:rPr>
                        <a:t>"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10 140 202,00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9 342 651,00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9 342 651,00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</a:tr>
              <a:tr h="860977">
                <a:tc>
                  <a:txBody>
                    <a:bodyPr/>
                    <a:lstStyle/>
                    <a:p>
                      <a:pPr algn="l" fontAlgn="t"/>
                      <a:endParaRPr lang="ru-RU" sz="900" u="none" strike="noStrike" dirty="0" smtClean="0">
                        <a:effectLst/>
                      </a:endParaRPr>
                    </a:p>
                    <a:p>
                      <a:pPr algn="l" fontAlgn="t"/>
                      <a:endParaRPr lang="ru-RU" sz="9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ru-RU" sz="900" u="none" strike="noStrike" dirty="0" smtClean="0">
                          <a:effectLst/>
                        </a:rPr>
                        <a:t>Основное </a:t>
                      </a:r>
                      <a:r>
                        <a:rPr lang="ru-RU" sz="900" u="none" strike="noStrike" dirty="0">
                          <a:effectLst/>
                        </a:rPr>
                        <a:t>мероприятие - Организация предоставления </a:t>
                      </a:r>
                      <a:r>
                        <a:rPr lang="ru-RU" sz="900" u="none" strike="noStrike" dirty="0" smtClean="0">
                          <a:effectLst/>
                        </a:rPr>
                        <a:t>муниципальных </a:t>
                      </a:r>
                      <a:r>
                        <a:rPr lang="ru-RU" sz="900" u="none" strike="noStrike" dirty="0">
                          <a:effectLst/>
                        </a:rPr>
                        <a:t>услуг в сфере культурного досуга населения </a:t>
                      </a:r>
                      <a:r>
                        <a:rPr lang="ru-RU" sz="900" u="none" strike="noStrike" dirty="0" err="1">
                          <a:effectLst/>
                        </a:rPr>
                        <a:t>Эхирит-Булагатского</a:t>
                      </a:r>
                      <a:r>
                        <a:rPr lang="ru-RU" sz="900" u="none" strike="noStrike" dirty="0">
                          <a:effectLst/>
                        </a:rPr>
                        <a:t> района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10 129 772,00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9 342 651,00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9 342 651,00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</a:tr>
              <a:tr h="59192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Основное мероприятие -  Комплектование книжных фондов библиотек муниципальных образований за счет местного бюджета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10 430,00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</a:tr>
              <a:tr h="57398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подпрограмма  "Сохранение и развитие культуры МО "</a:t>
                      </a:r>
                      <a:r>
                        <a:rPr lang="ru-RU" sz="900" u="none" strike="noStrike" dirty="0" err="1">
                          <a:effectLst/>
                        </a:rPr>
                        <a:t>Эхирит-Булагатский</a:t>
                      </a:r>
                      <a:r>
                        <a:rPr lang="ru-RU" sz="900" u="none" strike="noStrike" dirty="0">
                          <a:effectLst/>
                        </a:rPr>
                        <a:t> район" на 2015-2021 годы"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5 246 584,00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4 527 182,00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4 511 413,00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</a:tr>
              <a:tr h="573984">
                <a:tc>
                  <a:txBody>
                    <a:bodyPr/>
                    <a:lstStyle/>
                    <a:p>
                      <a:pPr algn="l" fontAlgn="t"/>
                      <a:endParaRPr lang="ru-RU" sz="900" u="none" strike="noStrike" dirty="0" smtClean="0">
                        <a:effectLst/>
                      </a:endParaRPr>
                    </a:p>
                    <a:p>
                      <a:pPr algn="l" fontAlgn="t"/>
                      <a:endParaRPr lang="ru-RU" sz="9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ru-RU" sz="900" u="none" strike="noStrike" dirty="0" smtClean="0">
                          <a:effectLst/>
                        </a:rPr>
                        <a:t>Основное </a:t>
                      </a:r>
                      <a:r>
                        <a:rPr lang="ru-RU" sz="900" u="none" strike="noStrike" dirty="0">
                          <a:effectLst/>
                        </a:rPr>
                        <a:t>мероприятие -  Обеспечение деятельности Отдела культуры администрации МО "</a:t>
                      </a:r>
                      <a:r>
                        <a:rPr lang="ru-RU" sz="900" u="none" strike="noStrike" dirty="0" err="1">
                          <a:effectLst/>
                        </a:rPr>
                        <a:t>Эхирит-Булагатский</a:t>
                      </a:r>
                      <a:r>
                        <a:rPr lang="ru-RU" sz="900" u="none" strike="noStrike" dirty="0">
                          <a:effectLst/>
                        </a:rPr>
                        <a:t> район"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5 192 344,00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4 527 182,00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4 511 413,00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</a:tr>
              <a:tr h="573984">
                <a:tc>
                  <a:txBody>
                    <a:bodyPr/>
                    <a:lstStyle/>
                    <a:p>
                      <a:pPr algn="l" rtl="0" fontAlgn="t"/>
                      <a:endParaRPr lang="ru-RU" sz="900" u="none" strike="noStrike" dirty="0" smtClean="0">
                        <a:effectLst/>
                      </a:endParaRPr>
                    </a:p>
                    <a:p>
                      <a:pPr algn="l" rtl="0" fontAlgn="t"/>
                      <a:endParaRPr lang="ru-RU" sz="900" u="none" strike="noStrike" dirty="0" smtClean="0">
                        <a:effectLst/>
                      </a:endParaRPr>
                    </a:p>
                    <a:p>
                      <a:pPr algn="l" rtl="0" fontAlgn="t"/>
                      <a:r>
                        <a:rPr lang="ru-RU" sz="900" u="none" strike="noStrike" dirty="0" smtClean="0">
                          <a:effectLst/>
                        </a:rPr>
                        <a:t>Основное </a:t>
                      </a:r>
                      <a:r>
                        <a:rPr lang="ru-RU" sz="900" u="none" strike="noStrike" dirty="0">
                          <a:effectLst/>
                        </a:rPr>
                        <a:t>мероприятие  - Проведение праздничных мероприятий к 100 </a:t>
                      </a:r>
                      <a:r>
                        <a:rPr lang="ru-RU" sz="900" u="none" strike="noStrike" dirty="0" err="1">
                          <a:effectLst/>
                        </a:rPr>
                        <a:t>летию</a:t>
                      </a:r>
                      <a:r>
                        <a:rPr lang="ru-RU" sz="900" u="none" strike="noStrike" dirty="0">
                          <a:effectLst/>
                        </a:rPr>
                        <a:t> района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54 240,00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0,00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0,00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74927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56207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Расходы бюджета на социальную защиту населения</a:t>
            </a:r>
            <a:endParaRPr lang="ru-RU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5336" y="5085184"/>
            <a:ext cx="1361049" cy="136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524893"/>
              </p:ext>
            </p:extLst>
          </p:nvPr>
        </p:nvGraphicFramePr>
        <p:xfrm>
          <a:off x="35496" y="1196752"/>
          <a:ext cx="7264448" cy="54005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31889"/>
                <a:gridCol w="1258407"/>
                <a:gridCol w="1351958"/>
                <a:gridCol w="1222194"/>
              </a:tblGrid>
              <a:tr h="1743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Наименование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312" marR="7312" marT="73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2018 год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7312" marR="7312" marT="73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2019 год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7312" marR="7312" marT="73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2020 год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7312" marR="7312" marT="7312" marB="0" anchor="ctr"/>
                </a:tc>
              </a:tr>
              <a:tr h="418331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Муниципальная программа  "Социальная поддержка населения в муниципальном образовании  "Эхирит-Булагатский район" на 2015-2021 годы"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12 854 008,00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12 077 788,00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12 077 788,00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</a:tr>
              <a:tr h="418331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подпрограмма  "Обеспечение предоставления мер социальной поддержки в муниципальном образовании "</a:t>
                      </a:r>
                      <a:r>
                        <a:rPr lang="ru-RU" sz="700" u="none" strike="noStrike" dirty="0" err="1">
                          <a:effectLst/>
                        </a:rPr>
                        <a:t>Эхирит-Булагатский</a:t>
                      </a:r>
                      <a:r>
                        <a:rPr lang="ru-RU" sz="700" u="none" strike="noStrike" dirty="0">
                          <a:effectLst/>
                        </a:rPr>
                        <a:t> район"  на 2015-2021 годы"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11 449 148,00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11 449 148,00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11 449 148,00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</a:tr>
              <a:tr h="27888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u="none" strike="noStrike">
                          <a:effectLst/>
                        </a:rPr>
                        <a:t>Основное мероприятие  -  Доплаты к трудовой пенсии по старости гражданам, замещавшим муниципальные должности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12" marR="7312" marT="7312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3 915 648,00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3 915 648,00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3 915 648,00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</a:tr>
              <a:tr h="27888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u="none" strike="noStrike">
                          <a:effectLst/>
                        </a:rPr>
                        <a:t>Основное мероприятие  -  Выплаты гражданам, удостоенным знака "Почетный гражданин Эхирит-Булагатского района"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12" marR="7312" marT="7312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180 000,00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180 000,00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180 000,00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</a:tr>
              <a:tr h="566490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Основное мероприятие -  Содержание и обеспечение деятельности муниципальных служащих, осуществляющих областные государственные полномочия по предоставлению гражданам субсидий на оплату жилого помещения и коммунальных услуг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1 454 800,00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1 454 800,00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1 454 800,00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</a:tr>
              <a:tr h="27888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Основное мероприятие - Предоставление гражданам субсидий на оплату жилого помещения и коммунальных услуг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5 898 700,00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5 898 700,00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5 898 700,00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</a:tr>
              <a:tr h="27888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подпрограмма  "Старшее поколение в муниципальном образовании "Эхирит-Булагатский район"  на 2015-2021 годы"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254 100,00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246 579,00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246 579,00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</a:tr>
              <a:tr h="27888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u="none" strike="noStrike">
                          <a:effectLst/>
                        </a:rPr>
                        <a:t>Основное мероприятие  - Оказание адресной материальной помощи лицам, оказавшимся в трудной финансовой ситуации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12" marR="7312" marT="7312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0,00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</a:tr>
              <a:tr h="27888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u="none" strike="noStrike">
                          <a:effectLst/>
                        </a:rPr>
                        <a:t>Основное мероприятие  -  Сотрудничество в первичными общественными  организациями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12" marR="7312" marT="7312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254 100,00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246 579,00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246 579,00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</a:tr>
              <a:tr h="1540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подпрограмма  "Доступная среда на 2017-2021 годы"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312" marR="7312" marT="73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1 150 760,00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382 061,00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382 061,00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</a:tr>
              <a:tr h="836661">
                <a:tc>
                  <a:txBody>
                    <a:bodyPr/>
                    <a:lstStyle/>
                    <a:p>
                      <a:pPr algn="l" rtl="0" fontAlgn="t"/>
                      <a:endParaRPr lang="ru-RU" sz="700" u="none" strike="noStrike" dirty="0" smtClean="0">
                        <a:effectLst/>
                      </a:endParaRPr>
                    </a:p>
                    <a:p>
                      <a:pPr algn="l" rtl="0" fontAlgn="t"/>
                      <a:r>
                        <a:rPr lang="ru-RU" sz="700" u="none" strike="noStrike" dirty="0" smtClean="0">
                          <a:effectLst/>
                        </a:rPr>
                        <a:t>Основное </a:t>
                      </a:r>
                      <a:r>
                        <a:rPr lang="ru-RU" sz="700" u="none" strike="noStrike" dirty="0">
                          <a:effectLst/>
                        </a:rPr>
                        <a:t>мероприятие - Повышение уровня доступности объектов и услуг муниципальных учреждений -  проведение необходимых работ на муниципальных объектах посредством сооружения и обустройства входных групп, пандусных съездов, поручней, расширение проходов и проведения других строительных работ и работ по благоустройству территорий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12" marR="7312" marT="7312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80 520,00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37 500,00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37 500,00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</a:tr>
              <a:tr h="27888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u="none" strike="noStrike">
                          <a:effectLst/>
                        </a:rPr>
                        <a:t>Основное мероприятие - Обеспечение детей-инвалидов, посещающих образовательные организации, горячим питанием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12" marR="7312" marT="7312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293 240,00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284 561,00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284 561,00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</a:tr>
              <a:tr h="28760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700" u="none" strike="noStrike" dirty="0">
                          <a:effectLst/>
                        </a:rPr>
                        <a:t>Основное мероприятие  -  Субсидии некоммерческим организациям на социальную адаптацию и интеграцию инвалидов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60 000,00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60 000,00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60 000,00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</a:tr>
              <a:tr h="59263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Основное мероприятие - Приобретение транспорта общего пользования, оборудованного для перевозки инвалидов и других маломобильных групп населения за счет средств местного бюджета</a:t>
                      </a:r>
                      <a:endParaRPr lang="ru-RU" sz="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717 000,00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0,00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312" marR="7312" marT="7312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88110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34082"/>
          </a:xfrm>
        </p:spPr>
        <p:txBody>
          <a:bodyPr>
            <a:normAutofit/>
          </a:bodyPr>
          <a:lstStyle/>
          <a:p>
            <a:r>
              <a:rPr lang="ru-RU" sz="2000" dirty="0"/>
              <a:t>Расходы бюджета на жилищно-коммунальное хозяйство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8363272" cy="5001419"/>
          </a:xfrm>
        </p:spPr>
        <p:txBody>
          <a:bodyPr>
            <a:noAutofit/>
          </a:bodyPr>
          <a:lstStyle/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        Ответственным исполнителем программы является Комитет ЖКХ, транспорта, энергетики, связи и дорожного хозяйства администрации муниципального образования «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Эхирит-Булагатский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район» (далее - Комитет).</a:t>
            </a:r>
          </a:p>
          <a:p>
            <a:r>
              <a:rPr lang="ru-RU" sz="1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Цель муниципальной программы «Развитие коммунального хозяйства муниципального образования «</a:t>
            </a:r>
            <a:r>
              <a:rPr lang="ru-RU" sz="1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Эхирит-Булагатский</a:t>
            </a:r>
            <a:r>
              <a:rPr lang="ru-RU" sz="1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район» на </a:t>
            </a:r>
            <a:r>
              <a:rPr lang="ru-RU" sz="1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2015-2021 </a:t>
            </a:r>
            <a:r>
              <a:rPr lang="ru-RU" sz="1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г.г</a:t>
            </a:r>
            <a:r>
              <a:rPr lang="ru-RU" sz="1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.» - повышение качества предоставляемых коммунальных услуг, модернизация и реформирование коммунальной инфраструктуры социальной сферы. 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        Программа направлена на улучшение состояния зданий и инженерных коммуникаций муниципальных  учреждений и направлена на повышение качества образования, культуры,  обеспечение безопасных условий труда, сохранение жизни и здоровья населения. 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этой программе реализуется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 подпрограмм с объемами финансирования: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user\Desktop\бюджет 2017 года\бюджет для граждан 2017-2019\Новая папка\loan-149873_128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067464"/>
            <a:ext cx="2417556" cy="245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2824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56207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Расходы бюджета на жилищно-коммунальное хозяйство</a:t>
            </a:r>
            <a:endParaRPr lang="ru-RU" sz="2000" dirty="0"/>
          </a:p>
        </p:txBody>
      </p:sp>
      <p:pic>
        <p:nvPicPr>
          <p:cNvPr id="5122" name="Picture 2" descr="C:\Users\user\Desktop\бюджет 2017 года\бюджет для граждан 2017-2019\Новая папка\i_06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869160"/>
            <a:ext cx="1865580" cy="167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978723"/>
              </p:ext>
            </p:extLst>
          </p:nvPr>
        </p:nvGraphicFramePr>
        <p:xfrm>
          <a:off x="107504" y="1108180"/>
          <a:ext cx="6912768" cy="54357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03650"/>
                <a:gridCol w="1208440"/>
                <a:gridCol w="1298277"/>
                <a:gridCol w="1102401"/>
              </a:tblGrid>
              <a:tr h="2454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Наименование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2018 год</a:t>
                      </a:r>
                      <a:endParaRPr lang="ru-RU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2019 год</a:t>
                      </a:r>
                      <a:endParaRPr lang="ru-RU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2020 год</a:t>
                      </a:r>
                      <a:endParaRPr lang="ru-RU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58908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Муниципальная программа  "Развитие коммунального хозяйства муниципального образования "</a:t>
                      </a:r>
                      <a:r>
                        <a:rPr lang="ru-RU" sz="900" u="none" strike="noStrike" dirty="0" err="1">
                          <a:effectLst/>
                        </a:rPr>
                        <a:t>Эхирит-Булагатский</a:t>
                      </a:r>
                      <a:r>
                        <a:rPr lang="ru-RU" sz="900" u="none" strike="noStrike" dirty="0">
                          <a:effectLst/>
                        </a:rPr>
                        <a:t> район" на 2015-2021 годы"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30 440 699,00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21 074 298,00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21 078 196,00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</a:tr>
              <a:tr h="39272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подпрограмма  "Модернизация объектов коммунальной </a:t>
                      </a:r>
                      <a:r>
                        <a:rPr lang="ru-RU" sz="900" u="none" strike="noStrike" dirty="0" smtClean="0">
                          <a:effectLst/>
                        </a:rPr>
                        <a:t>инфраструктуры </a:t>
                      </a:r>
                      <a:r>
                        <a:rPr lang="ru-RU" sz="900" u="none" strike="noStrike" dirty="0" err="1">
                          <a:effectLst/>
                        </a:rPr>
                        <a:t>Эхирит-Булагатского</a:t>
                      </a:r>
                      <a:r>
                        <a:rPr lang="ru-RU" sz="900" u="none" strike="noStrike" dirty="0">
                          <a:effectLst/>
                        </a:rPr>
                        <a:t> района на 2015-2021 годы"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8 863 636,00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9 153 064,00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9 153 064,00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</a:tr>
              <a:tr h="589086">
                <a:tc>
                  <a:txBody>
                    <a:bodyPr/>
                    <a:lstStyle/>
                    <a:p>
                      <a:pPr algn="l" rtl="0" fontAlgn="t"/>
                      <a:endParaRPr lang="ru-RU" sz="900" u="none" strike="noStrike" dirty="0" smtClean="0">
                        <a:effectLst/>
                      </a:endParaRPr>
                    </a:p>
                    <a:p>
                      <a:pPr algn="l" rtl="0" fontAlgn="t"/>
                      <a:r>
                        <a:rPr lang="ru-RU" sz="900" u="none" strike="noStrike" dirty="0" smtClean="0">
                          <a:effectLst/>
                        </a:rPr>
                        <a:t>Основное </a:t>
                      </a:r>
                      <a:r>
                        <a:rPr lang="ru-RU" sz="900" u="none" strike="noStrike" dirty="0">
                          <a:effectLst/>
                        </a:rPr>
                        <a:t>мероприятие  - Проведение мероприятий по модернизации, реконструкции, нового строительства объектов инженерной </a:t>
                      </a:r>
                      <a:r>
                        <a:rPr lang="ru-RU" sz="900" u="none" strike="noStrike" dirty="0" smtClean="0">
                          <a:effectLst/>
                        </a:rPr>
                        <a:t>инфраструктуры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461 880,00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0,00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</a:tr>
              <a:tr h="589086">
                <a:tc>
                  <a:txBody>
                    <a:bodyPr/>
                    <a:lstStyle/>
                    <a:p>
                      <a:pPr algn="l" rtl="0" fontAlgn="t"/>
                      <a:endParaRPr lang="ru-RU" sz="900" u="none" strike="noStrike" dirty="0" smtClean="0">
                        <a:effectLst/>
                      </a:endParaRPr>
                    </a:p>
                    <a:p>
                      <a:pPr algn="l" rtl="0" fontAlgn="t"/>
                      <a:r>
                        <a:rPr lang="ru-RU" sz="900" u="none" strike="noStrike" dirty="0" smtClean="0">
                          <a:effectLst/>
                        </a:rPr>
                        <a:t>Основное </a:t>
                      </a:r>
                      <a:r>
                        <a:rPr lang="ru-RU" sz="900" u="none" strike="noStrike" dirty="0">
                          <a:effectLst/>
                        </a:rPr>
                        <a:t>мероприятие  - Мероприятия по подготовке к отопительному сезону объектов коммунальной </a:t>
                      </a:r>
                      <a:r>
                        <a:rPr lang="ru-RU" sz="900" u="none" strike="noStrike" dirty="0" smtClean="0">
                          <a:effectLst/>
                        </a:rPr>
                        <a:t>инфраструктуры </a:t>
                      </a:r>
                      <a:r>
                        <a:rPr lang="ru-RU" sz="900" u="none" strike="noStrike" dirty="0">
                          <a:effectLst/>
                        </a:rPr>
                        <a:t>в муниципальных учреждениях  МО "</a:t>
                      </a:r>
                      <a:r>
                        <a:rPr lang="ru-RU" sz="900" u="none" strike="noStrike" dirty="0" err="1">
                          <a:effectLst/>
                        </a:rPr>
                        <a:t>Эхирит-Булагатский</a:t>
                      </a:r>
                      <a:r>
                        <a:rPr lang="ru-RU" sz="900" u="none" strike="noStrike" dirty="0">
                          <a:effectLst/>
                        </a:rPr>
                        <a:t> район"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8 401 756,00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9 153 064,00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9 153 064,00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</a:tr>
              <a:tr h="58908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подпрограмма  "Содержание и ремонт муниципальных учреждений муниципального образования "Эхирит-Булагатский район" на 2015-2021 годы"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10 728 038,00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911 006,00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911 006,00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</a:tr>
              <a:tr h="415484">
                <a:tc>
                  <a:txBody>
                    <a:bodyPr/>
                    <a:lstStyle/>
                    <a:p>
                      <a:pPr algn="l" rtl="0" fontAlgn="t"/>
                      <a:endParaRPr lang="ru-RU" sz="900" u="none" strike="noStrike" dirty="0" smtClean="0">
                        <a:effectLst/>
                      </a:endParaRPr>
                    </a:p>
                    <a:p>
                      <a:pPr algn="l" rtl="0" fontAlgn="t"/>
                      <a:r>
                        <a:rPr lang="ru-RU" sz="900" u="none" strike="noStrike" dirty="0" smtClean="0">
                          <a:effectLst/>
                        </a:rPr>
                        <a:t>Основное </a:t>
                      </a:r>
                      <a:r>
                        <a:rPr lang="ru-RU" sz="900" u="none" strike="noStrike" dirty="0">
                          <a:effectLst/>
                        </a:rPr>
                        <a:t>мероприятие  -  Содержание муниципальных учреждений района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851 569,00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737 765,00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737 765,00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</a:tr>
              <a:tr h="415484">
                <a:tc>
                  <a:txBody>
                    <a:bodyPr/>
                    <a:lstStyle/>
                    <a:p>
                      <a:pPr algn="l" rtl="0" fontAlgn="t"/>
                      <a:endParaRPr lang="ru-RU" sz="900" u="none" strike="noStrike" dirty="0" smtClean="0">
                        <a:effectLst/>
                      </a:endParaRPr>
                    </a:p>
                    <a:p>
                      <a:pPr algn="l" rtl="0" fontAlgn="t"/>
                      <a:r>
                        <a:rPr lang="ru-RU" sz="900" u="none" strike="noStrike" dirty="0" smtClean="0">
                          <a:effectLst/>
                        </a:rPr>
                        <a:t>Основное </a:t>
                      </a:r>
                      <a:r>
                        <a:rPr lang="ru-RU" sz="900" u="none" strike="noStrike" dirty="0">
                          <a:effectLst/>
                        </a:rPr>
                        <a:t>мероприятие  -  Капитальный и текущий ремонт муниципальных учреждений района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9 116 469,00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173 241,00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173 241,00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</a:tr>
              <a:tr h="589086">
                <a:tc>
                  <a:txBody>
                    <a:bodyPr/>
                    <a:lstStyle/>
                    <a:p>
                      <a:pPr algn="l" rtl="0" fontAlgn="t"/>
                      <a:endParaRPr lang="ru-RU" sz="900" u="none" strike="noStrike" dirty="0" smtClean="0">
                        <a:effectLst/>
                      </a:endParaRPr>
                    </a:p>
                    <a:p>
                      <a:pPr algn="l" rtl="0" fontAlgn="t"/>
                      <a:r>
                        <a:rPr lang="ru-RU" sz="900" u="none" strike="noStrike" dirty="0" smtClean="0">
                          <a:effectLst/>
                        </a:rPr>
                        <a:t>Основное </a:t>
                      </a:r>
                      <a:r>
                        <a:rPr lang="ru-RU" sz="900" u="none" strike="noStrike" dirty="0">
                          <a:effectLst/>
                        </a:rPr>
                        <a:t>мероприятие  -  Разработка проектно-сметной документации  и получение  положительного заключения экспертизы на капитальный ремонт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760 000,00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0,00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</a:tr>
              <a:tr h="58908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подпрограмма  "Пожарная безопасность в муниципальных  учреждениях муниципального образования "Эхирит-Булагатский район" на 2015-2021 годы"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736 654,00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734 607,00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738 505,00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</a:tr>
              <a:tr h="415484">
                <a:tc>
                  <a:txBody>
                    <a:bodyPr/>
                    <a:lstStyle/>
                    <a:p>
                      <a:pPr algn="l" fontAlgn="t"/>
                      <a:endParaRPr lang="ru-RU" sz="9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ru-RU" sz="900" u="none" strike="noStrike" dirty="0" smtClean="0">
                          <a:effectLst/>
                        </a:rPr>
                        <a:t>Основное </a:t>
                      </a:r>
                      <a:r>
                        <a:rPr lang="ru-RU" sz="900" u="none" strike="noStrike" dirty="0">
                          <a:effectLst/>
                        </a:rPr>
                        <a:t>мероприятие  -  Проведение мероприятий, осуществляемых в целях пожарной безопасности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736 654,00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734 607,00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738 505,00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62593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6207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Расходы бюджета на жилищно-коммунальное хозяйство</a:t>
            </a:r>
            <a:endParaRPr lang="ru-RU" sz="2000" dirty="0"/>
          </a:p>
        </p:txBody>
      </p:sp>
      <p:pic>
        <p:nvPicPr>
          <p:cNvPr id="6146" name="Picture 2" descr="C:\Users\user\Desktop\бюджет 2017 года\бюджет для граждан 2017-2019\Новая папка\image1194839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627497"/>
            <a:ext cx="2339752" cy="175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464541"/>
              </p:ext>
            </p:extLst>
          </p:nvPr>
        </p:nvGraphicFramePr>
        <p:xfrm>
          <a:off x="107504" y="1124743"/>
          <a:ext cx="6624736" cy="53285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33694"/>
                <a:gridCol w="1146270"/>
                <a:gridCol w="1231487"/>
                <a:gridCol w="1113285"/>
              </a:tblGrid>
              <a:tr h="3012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Наименование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2018 год</a:t>
                      </a:r>
                      <a:endParaRPr lang="ru-RU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2019 год</a:t>
                      </a:r>
                      <a:endParaRPr lang="ru-RU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2020 год</a:t>
                      </a:r>
                      <a:endParaRPr lang="ru-RU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72300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подпрограмма  "</a:t>
                      </a:r>
                      <a:r>
                        <a:rPr lang="ru-RU" sz="900" u="none" strike="noStrike" dirty="0" err="1">
                          <a:effectLst/>
                        </a:rPr>
                        <a:t>Энергоресурсосбережение</a:t>
                      </a:r>
                      <a:r>
                        <a:rPr lang="ru-RU" sz="900" u="none" strike="noStrike" dirty="0">
                          <a:effectLst/>
                        </a:rPr>
                        <a:t> и повышение энергетической эффективности в муниципальных  учреждениях </a:t>
                      </a:r>
                      <a:r>
                        <a:rPr lang="ru-RU" sz="900" u="none" strike="noStrike" dirty="0" err="1">
                          <a:effectLst/>
                        </a:rPr>
                        <a:t>Эхирит-Булагатского</a:t>
                      </a:r>
                      <a:r>
                        <a:rPr lang="ru-RU" sz="900" u="none" strike="noStrike" dirty="0">
                          <a:effectLst/>
                        </a:rPr>
                        <a:t> района на 2015-2021 годы"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3 076 500,00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4 074 236,00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4 074 236,00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</a:tr>
              <a:tr h="723008">
                <a:tc>
                  <a:txBody>
                    <a:bodyPr/>
                    <a:lstStyle/>
                    <a:p>
                      <a:pPr algn="l" rtl="0" fontAlgn="t"/>
                      <a:endParaRPr lang="ru-RU" sz="900" u="none" strike="noStrike" dirty="0" smtClean="0">
                        <a:effectLst/>
                      </a:endParaRPr>
                    </a:p>
                    <a:p>
                      <a:pPr algn="l" rtl="0" fontAlgn="t"/>
                      <a:r>
                        <a:rPr lang="ru-RU" sz="900" u="none" strike="noStrike" dirty="0" smtClean="0">
                          <a:effectLst/>
                        </a:rPr>
                        <a:t>Основное </a:t>
                      </a:r>
                      <a:r>
                        <a:rPr lang="ru-RU" sz="900" u="none" strike="noStrike" dirty="0">
                          <a:effectLst/>
                        </a:rPr>
                        <a:t>мероприятие  -  Установка приборов учета фактического потребления энергетических и водных ресурсов, </a:t>
                      </a:r>
                      <a:r>
                        <a:rPr lang="ru-RU" sz="900" u="none" strike="noStrike" dirty="0" err="1">
                          <a:effectLst/>
                        </a:rPr>
                        <a:t>госповерка</a:t>
                      </a:r>
                      <a:r>
                        <a:rPr lang="ru-RU" sz="900" u="none" strike="noStrike" dirty="0">
                          <a:effectLst/>
                        </a:rPr>
                        <a:t> тепловых счетчиков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76 500,00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74 236,00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74 236,00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</a:tr>
              <a:tr h="587444">
                <a:tc>
                  <a:txBody>
                    <a:bodyPr/>
                    <a:lstStyle/>
                    <a:p>
                      <a:pPr algn="l" rtl="0" fontAlgn="t"/>
                      <a:endParaRPr lang="ru-RU" sz="900" u="none" strike="noStrike" dirty="0" smtClean="0">
                        <a:effectLst/>
                      </a:endParaRPr>
                    </a:p>
                    <a:p>
                      <a:pPr algn="l" rtl="0" fontAlgn="t"/>
                      <a:r>
                        <a:rPr lang="ru-RU" sz="900" u="none" strike="noStrike" dirty="0" smtClean="0">
                          <a:effectLst/>
                        </a:rPr>
                        <a:t>Основное </a:t>
                      </a:r>
                      <a:r>
                        <a:rPr lang="ru-RU" sz="900" u="none" strike="noStrike" dirty="0">
                          <a:effectLst/>
                        </a:rPr>
                        <a:t>мероприятие  -  Замена оконных и дверных блоков, влияющих на тепловую защиту, утепление фасадной части зданий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3 000 000,00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4 000 000,00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4 000 000,00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</a:tr>
              <a:tr h="96401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подпрограмма  "Обеспечение деятельности Комитета ЖКХ, транспорта, энергетики, связи и дорожного хозяйства администрации муниципального образования "</a:t>
                      </a:r>
                      <a:r>
                        <a:rPr lang="ru-RU" sz="900" u="none" strike="noStrike" dirty="0" err="1">
                          <a:effectLst/>
                        </a:rPr>
                        <a:t>Эхирит-Булагатский</a:t>
                      </a:r>
                      <a:r>
                        <a:rPr lang="ru-RU" sz="900" u="none" strike="noStrike" dirty="0">
                          <a:effectLst/>
                        </a:rPr>
                        <a:t> район" на 2015-2021 годы"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7 035 871,00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6 201 385,00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6 201 385,00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</a:tr>
              <a:tr h="964010">
                <a:tc>
                  <a:txBody>
                    <a:bodyPr/>
                    <a:lstStyle/>
                    <a:p>
                      <a:pPr algn="l" rtl="0" fontAlgn="t"/>
                      <a:endParaRPr lang="ru-RU" sz="900" u="none" strike="noStrike" dirty="0" smtClean="0">
                        <a:effectLst/>
                      </a:endParaRPr>
                    </a:p>
                    <a:p>
                      <a:pPr algn="l" rtl="0" fontAlgn="t"/>
                      <a:endParaRPr lang="ru-RU" sz="900" u="none" strike="noStrike" dirty="0" smtClean="0">
                        <a:effectLst/>
                      </a:endParaRPr>
                    </a:p>
                    <a:p>
                      <a:pPr algn="l" rtl="0" fontAlgn="t"/>
                      <a:r>
                        <a:rPr lang="ru-RU" sz="900" u="none" strike="noStrike" dirty="0" smtClean="0">
                          <a:effectLst/>
                        </a:rPr>
                        <a:t>Основное </a:t>
                      </a:r>
                      <a:r>
                        <a:rPr lang="ru-RU" sz="900" u="none" strike="noStrike" dirty="0">
                          <a:effectLst/>
                        </a:rPr>
                        <a:t>мероприятие  -  Обеспечение деятельности Комитета ЖКХ, транспорта, энергетики, связи и дорожного хозяйства администрации муниципального образования "</a:t>
                      </a:r>
                      <a:r>
                        <a:rPr lang="ru-RU" sz="900" u="none" strike="noStrike" dirty="0" err="1">
                          <a:effectLst/>
                        </a:rPr>
                        <a:t>Эхирит-Булагатский</a:t>
                      </a:r>
                      <a:r>
                        <a:rPr lang="ru-RU" sz="900" u="none" strike="noStrike" dirty="0">
                          <a:effectLst/>
                        </a:rPr>
                        <a:t> район"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4 451 061,00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3 921 080,00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3 921 080,00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</a:tr>
              <a:tr h="809793">
                <a:tc>
                  <a:txBody>
                    <a:bodyPr/>
                    <a:lstStyle/>
                    <a:p>
                      <a:pPr algn="l" rtl="0" fontAlgn="t"/>
                      <a:endParaRPr lang="ru-RU" sz="900" u="none" strike="noStrike" dirty="0" smtClean="0">
                        <a:effectLst/>
                      </a:endParaRPr>
                    </a:p>
                    <a:p>
                      <a:pPr algn="l" rtl="0" fontAlgn="t"/>
                      <a:endParaRPr lang="ru-RU" sz="900" u="none" strike="noStrike" dirty="0" smtClean="0">
                        <a:effectLst/>
                      </a:endParaRPr>
                    </a:p>
                    <a:p>
                      <a:pPr algn="l" rtl="0" fontAlgn="t"/>
                      <a:r>
                        <a:rPr lang="ru-RU" sz="900" u="none" strike="noStrike" dirty="0" smtClean="0">
                          <a:effectLst/>
                        </a:rPr>
                        <a:t>Основное </a:t>
                      </a:r>
                      <a:r>
                        <a:rPr lang="ru-RU" sz="900" u="none" strike="noStrike" dirty="0">
                          <a:effectLst/>
                        </a:rPr>
                        <a:t>мероприятие  -  Обеспечение деятельности Комитета ЖКХ в части проведения текущих ремонтов муниципальных учреждений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2 584 810,00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2 280 305,00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2 280 305,00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</a:tr>
              <a:tr h="25606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40950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49006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Дефицит бюджета</a:t>
            </a:r>
            <a:endParaRPr lang="ru-RU" sz="2000" dirty="0"/>
          </a:p>
        </p:txBody>
      </p:sp>
      <p:pic>
        <p:nvPicPr>
          <p:cNvPr id="9218" name="Picture 2" descr="C:\Users\user\Desktop\бюджет 2017 года\бюджет для граждан 2017-2019\Новая папка\Слайд3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640960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9019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63408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Дефицит бюджета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340768"/>
            <a:ext cx="83529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Размер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дефицита районного бюджета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 2018 год утвержден 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сумме 6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814,0 тыс. рублей,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6,9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процентов утвержденного годового объема доходов районного бюджета без учета безвозмездных поступлений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Размер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дефицита районного бюджета 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утвержден 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сумме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7 354,0 тыс. рублей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или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7,5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процентов утвержденного годового объема доходов районного бюджета без учета безвозмездных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поступлений.</a:t>
            </a:r>
          </a:p>
          <a:p>
            <a:pPr lvl="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Размер дефицита районного бюджета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утвержден 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сумме 7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355,0 тыс. рублей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 или 7,5 процентов утвержденного годового объема доходов районного бюджета без учета безвозмездных поступлений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endParaRPr lang="ru-RU" sz="2000" dirty="0"/>
          </a:p>
          <a:p>
            <a:pPr lvl="0" algn="just"/>
            <a:r>
              <a:rPr lang="ru-RU" sz="2000" dirty="0" smtClean="0"/>
              <a:t> </a:t>
            </a:r>
            <a:endParaRPr lang="ru-RU" sz="2000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928358573"/>
              </p:ext>
            </p:extLst>
          </p:nvPr>
        </p:nvGraphicFramePr>
        <p:xfrm>
          <a:off x="611560" y="4509120"/>
          <a:ext cx="7920880" cy="1167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1785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157592" cy="57606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Финансовая поддержка сельских поселений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412777"/>
            <a:ext cx="79928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Из районного бюджета предоставляются бюджетам поселений района дотации на выравнивание уровня бюджетной обеспеченности в соответствии с методикой распределения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Районного фонда финансовой поддержки поселений,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утвержденного законом Иркутской области от  22.10.2013г. №74-ОЗ  «О межбюджетных трансфертах и нормативах отчислений в местные бюджеты». </a:t>
            </a:r>
          </a:p>
        </p:txBody>
      </p:sp>
    </p:spTree>
    <p:extLst>
      <p:ext uri="{BB962C8B-B14F-4D97-AF65-F5344CB8AC3E}">
        <p14:creationId xmlns:p14="http://schemas.microsoft.com/office/powerpoint/2010/main" val="169729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0"/>
            <a:ext cx="8147248" cy="111907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Распределение </a:t>
            </a:r>
            <a:r>
              <a:rPr lang="ru-RU" sz="2800" dirty="0"/>
              <a:t>Районного фонда финансовой поддержки поселений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355996"/>
              </p:ext>
            </p:extLst>
          </p:nvPr>
        </p:nvGraphicFramePr>
        <p:xfrm>
          <a:off x="323528" y="1268758"/>
          <a:ext cx="8352927" cy="518457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531712"/>
                <a:gridCol w="1928922"/>
                <a:gridCol w="1842812"/>
                <a:gridCol w="2049481"/>
              </a:tblGrid>
              <a:tr h="648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сельского поселения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2403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Алужинское</a:t>
                      </a:r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3497,9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2403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Ахинское</a:t>
                      </a:r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7391,1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7129,6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7516,9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2403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Гаханское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3256,4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2403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Захальское</a:t>
                      </a:r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6435,8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6078,0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6063,8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2403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Капсальское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5483,0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5393,7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5372,9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2403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Корсукское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5619,8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3734,9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3735,0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2403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Кулункунское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6552,4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4681,9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4748,6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2403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Ново-Николаевское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6804,2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6546,7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6542,9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2403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Олойское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4929,4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4002,7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3968,0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2403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Тугутуйское</a:t>
                      </a:r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5478,1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4412,2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4379,8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2403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Усть-Ордынское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1519,3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2403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Харатское</a:t>
                      </a:r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5171,0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4663,2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4630,0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2403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Харазаргайское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4443,3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3721,0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3698,0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2403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66581,7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52375,1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52674,0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851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63408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Контактная информация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628800"/>
            <a:ext cx="77048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Комитет по финансам и экономике администрации муниципального образования «</a:t>
            </a:r>
            <a:r>
              <a:rPr lang="ru-RU" sz="2000" dirty="0" err="1"/>
              <a:t>Эхирит-Булагатский</a:t>
            </a:r>
            <a:r>
              <a:rPr lang="ru-RU" sz="2000" dirty="0"/>
              <a:t> район»</a:t>
            </a:r>
          </a:p>
          <a:p>
            <a:r>
              <a:rPr lang="ru-RU" sz="2000" dirty="0"/>
              <a:t> </a:t>
            </a:r>
          </a:p>
          <a:p>
            <a:pPr algn="ctr"/>
            <a:r>
              <a:rPr lang="ru-RU" sz="2000" dirty="0"/>
              <a:t>669001, </a:t>
            </a:r>
            <a:r>
              <a:rPr lang="ru-RU" sz="2000" dirty="0" err="1"/>
              <a:t>Эхирит-Булагатский</a:t>
            </a:r>
            <a:r>
              <a:rPr lang="ru-RU" sz="2000" dirty="0"/>
              <a:t> район, </a:t>
            </a:r>
            <a:r>
              <a:rPr lang="ru-RU" sz="2000" dirty="0" err="1"/>
              <a:t>п.Усть</a:t>
            </a:r>
            <a:r>
              <a:rPr lang="ru-RU" sz="2000" dirty="0"/>
              <a:t>-Ордынский, </a:t>
            </a:r>
            <a:r>
              <a:rPr lang="ru-RU" sz="2000" dirty="0" err="1"/>
              <a:t>ул.Балтахинова</a:t>
            </a:r>
            <a:r>
              <a:rPr lang="ru-RU" sz="2000" dirty="0"/>
              <a:t>, </a:t>
            </a:r>
            <a:r>
              <a:rPr lang="ru-RU" sz="2000" dirty="0" smtClean="0"/>
              <a:t>д.20</a:t>
            </a:r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Телефон:  8(39541) 32743</a:t>
            </a:r>
          </a:p>
          <a:p>
            <a:pPr algn="ctr"/>
            <a:r>
              <a:rPr lang="ru-RU" sz="2000" dirty="0"/>
              <a:t>Факс: 8 (39541) 31169</a:t>
            </a:r>
          </a:p>
          <a:p>
            <a:pPr algn="ctr"/>
            <a:r>
              <a:rPr lang="ru-RU" sz="2000" dirty="0"/>
              <a:t> </a:t>
            </a:r>
          </a:p>
          <a:p>
            <a:pPr algn="ctr"/>
            <a:r>
              <a:rPr lang="ru-RU" sz="2000" dirty="0"/>
              <a:t>Официальный сайт:</a:t>
            </a:r>
            <a:r>
              <a:rPr lang="en-US" sz="2000" dirty="0" err="1"/>
              <a:t>ehirit</a:t>
            </a:r>
            <a:r>
              <a:rPr lang="ru-RU" sz="2000" dirty="0"/>
              <a:t>.</a:t>
            </a:r>
            <a:r>
              <a:rPr lang="en-US" sz="2000" dirty="0" err="1"/>
              <a:t>ru</a:t>
            </a:r>
            <a:endParaRPr lang="ru-RU" sz="2000" dirty="0"/>
          </a:p>
          <a:p>
            <a:endParaRPr lang="ru-RU" sz="2000" dirty="0" smtClean="0"/>
          </a:p>
          <a:p>
            <a:pPr algn="ctr"/>
            <a:r>
              <a:rPr lang="ru-RU" sz="2000" dirty="0" smtClean="0"/>
              <a:t>Адрес </a:t>
            </a:r>
            <a:r>
              <a:rPr lang="ru-RU" sz="2000" dirty="0"/>
              <a:t>для направления электронной документации: </a:t>
            </a:r>
            <a:r>
              <a:rPr lang="en-US" sz="2000" dirty="0"/>
              <a:t>fin</a:t>
            </a:r>
            <a:r>
              <a:rPr lang="ru-RU" sz="2000" dirty="0"/>
              <a:t>45@</a:t>
            </a:r>
            <a:r>
              <a:rPr lang="en-US" sz="2000" dirty="0" err="1"/>
              <a:t>gfu</a:t>
            </a:r>
            <a:r>
              <a:rPr lang="ru-RU" sz="2000" dirty="0"/>
              <a:t>.</a:t>
            </a:r>
            <a:r>
              <a:rPr lang="en-US" sz="2000" dirty="0" err="1"/>
              <a:t>ru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4301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6207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Социально-экономическое развитие 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8363272" cy="5184576"/>
          </a:xfrm>
        </p:spPr>
        <p:txBody>
          <a:bodyPr>
            <a:normAutofit/>
          </a:bodyPr>
          <a:lstStyle/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целях  определения  тенденций  социально-экономического развития  района на среднесрочную перспективу постановлением  Мэра муниципального образования 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Эхирит-Булагатский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район»  от 15  ноября 2017 года № 1025 одобрен Прогноз социально-экономического развития МО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Эхирит-Булагатский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район» на 2018 год и плановый период 2019-2020 годов. 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Прогноз сформирован в соответствии с материалами министерства экономического развития Иркутской области и основан на сценарных условиях функционирования экономики страны, данных  Территориального органа федеральной службы государственной статистики Иркутской области (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Иркутскстат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), а также информации о финансово-хозяйственной деятельности, представленной предприятиями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Эхирит-Булагатского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района.</a:t>
            </a:r>
          </a:p>
          <a:p>
            <a:pPr marL="0" indent="0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1124744"/>
            <a:ext cx="6984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Основные показатели развития экономики района в соответствии  с прогнозом социально-экономического развития на очередной год и плановый период </a:t>
            </a:r>
          </a:p>
        </p:txBody>
      </p:sp>
    </p:spTree>
    <p:extLst>
      <p:ext uri="{BB962C8B-B14F-4D97-AF65-F5344CB8AC3E}">
        <p14:creationId xmlns:p14="http://schemas.microsoft.com/office/powerpoint/2010/main" val="1476413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303" y="188640"/>
            <a:ext cx="89931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Муниципальный район представлен 13 сельскими поселениями,  общая площадь земель муниципального образования 515318 га.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4" y="1052736"/>
            <a:ext cx="3152381" cy="37428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10986" y="1052736"/>
            <a:ext cx="58255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территории муниципального образования Эхирит-Булагатский район по данным Отдела государственной статистики </a:t>
            </a:r>
            <a:r>
              <a:rPr lang="ru-RU" dirty="0" err="1"/>
              <a:t>п.Усть</a:t>
            </a:r>
            <a:r>
              <a:rPr lang="ru-RU" dirty="0"/>
              <a:t>-Ордынский на </a:t>
            </a:r>
            <a:r>
              <a:rPr lang="ru-RU" dirty="0" smtClean="0"/>
              <a:t>1.01.2018г</a:t>
            </a:r>
            <a:r>
              <a:rPr lang="ru-RU" dirty="0"/>
              <a:t>. проживает </a:t>
            </a:r>
            <a:r>
              <a:rPr lang="ru-RU" dirty="0" smtClean="0"/>
              <a:t>29 530 человек, </a:t>
            </a:r>
            <a:r>
              <a:rPr lang="ru-RU" dirty="0"/>
              <a:t>в том числе по сельским поселениям: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823736"/>
              </p:ext>
            </p:extLst>
          </p:nvPr>
        </p:nvGraphicFramePr>
        <p:xfrm>
          <a:off x="3923928" y="2397297"/>
          <a:ext cx="4104456" cy="3751368"/>
        </p:xfrm>
        <a:graphic>
          <a:graphicData uri="http://schemas.openxmlformats.org/drawingml/2006/table">
            <a:tbl>
              <a:tblPr/>
              <a:tblGrid>
                <a:gridCol w="2580794">
                  <a:extLst>
                    <a:ext uri="{9D8B030D-6E8A-4147-A177-3AD203B41FA5}">
                      <a16:colId xmlns="" xmlns:a16="http://schemas.microsoft.com/office/drawing/2014/main" val="3394001855"/>
                    </a:ext>
                  </a:extLst>
                </a:gridCol>
                <a:gridCol w="1523662">
                  <a:extLst>
                    <a:ext uri="{9D8B030D-6E8A-4147-A177-3AD203B41FA5}">
                      <a16:colId xmlns="" xmlns:a16="http://schemas.microsoft.com/office/drawing/2014/main" val="2444812351"/>
                    </a:ext>
                  </a:extLst>
                </a:gridCol>
              </a:tblGrid>
              <a:tr h="4576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численность, 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13864418"/>
                  </a:ext>
                </a:extLst>
              </a:tr>
              <a:tr h="252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"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Алужинское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84040979"/>
                  </a:ext>
                </a:extLst>
              </a:tr>
              <a:tr h="252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"Ахинское"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47694842"/>
                  </a:ext>
                </a:extLst>
              </a:tr>
              <a:tr h="252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"Гаханское"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3230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6983383"/>
                  </a:ext>
                </a:extLst>
              </a:tr>
              <a:tr h="252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"Захальское"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1580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57747820"/>
                  </a:ext>
                </a:extLst>
              </a:tr>
              <a:tr h="252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"Капсальское"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80458688"/>
                  </a:ext>
                </a:extLst>
              </a:tr>
              <a:tr h="252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"Корсукское"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86773713"/>
                  </a:ext>
                </a:extLst>
              </a:tr>
              <a:tr h="252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"Кулункунское"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1406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52428831"/>
                  </a:ext>
                </a:extLst>
              </a:tr>
              <a:tr h="252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"Ново-Николаевское"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93544341"/>
                  </a:ext>
                </a:extLst>
              </a:tr>
              <a:tr h="252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"Олойское"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13713616"/>
                  </a:ext>
                </a:extLst>
              </a:tr>
              <a:tr h="252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"Тугутуйское"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1162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50893692"/>
                  </a:ext>
                </a:extLst>
              </a:tr>
              <a:tr h="252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"Харазаргайское"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22272965"/>
                  </a:ext>
                </a:extLst>
              </a:tr>
              <a:tr h="252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"Харатское"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88387956"/>
                  </a:ext>
                </a:extLst>
              </a:tr>
              <a:tr h="252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"Усть-Ордынское"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14557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832408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2602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51520" y="31908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6218" y="116632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Основные </a:t>
            </a:r>
            <a:r>
              <a:rPr lang="ru-RU" sz="2400" dirty="0"/>
              <a:t>показатели социально-экономического развития </a:t>
            </a:r>
            <a:endParaRPr lang="ru-RU" sz="2400" dirty="0" smtClean="0"/>
          </a:p>
          <a:p>
            <a:pPr algn="ctr"/>
            <a:r>
              <a:rPr lang="ru-RU" sz="2400" dirty="0" smtClean="0"/>
              <a:t>МО </a:t>
            </a:r>
            <a:r>
              <a:rPr lang="ru-RU" sz="2400" dirty="0"/>
              <a:t>"</a:t>
            </a:r>
            <a:r>
              <a:rPr lang="ru-RU" sz="2400" dirty="0" err="1"/>
              <a:t>Эхирит-Булагатский</a:t>
            </a:r>
            <a:r>
              <a:rPr lang="ru-RU" sz="2400" dirty="0"/>
              <a:t> район"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74833"/>
              </p:ext>
            </p:extLst>
          </p:nvPr>
        </p:nvGraphicFramePr>
        <p:xfrm>
          <a:off x="467544" y="1493126"/>
          <a:ext cx="7992889" cy="1143000"/>
        </p:xfrm>
        <a:graphic>
          <a:graphicData uri="http://schemas.openxmlformats.org/drawingml/2006/table">
            <a:tbl>
              <a:tblPr/>
              <a:tblGrid>
                <a:gridCol w="3944089">
                  <a:extLst>
                    <a:ext uri="{9D8B030D-6E8A-4147-A177-3AD203B41FA5}">
                      <a16:colId xmlns="" xmlns:a16="http://schemas.microsoft.com/office/drawing/2014/main" val="2221323288"/>
                    </a:ext>
                  </a:extLst>
                </a:gridCol>
                <a:gridCol w="744607">
                  <a:extLst>
                    <a:ext uri="{9D8B030D-6E8A-4147-A177-3AD203B41FA5}">
                      <a16:colId xmlns="" xmlns:a16="http://schemas.microsoft.com/office/drawing/2014/main" val="1255174824"/>
                    </a:ext>
                  </a:extLst>
                </a:gridCol>
                <a:gridCol w="744607">
                  <a:extLst>
                    <a:ext uri="{9D8B030D-6E8A-4147-A177-3AD203B41FA5}">
                      <a16:colId xmlns="" xmlns:a16="http://schemas.microsoft.com/office/drawing/2014/main" val="3282857211"/>
                    </a:ext>
                  </a:extLst>
                </a:gridCol>
                <a:gridCol w="884221">
                  <a:extLst>
                    <a:ext uri="{9D8B030D-6E8A-4147-A177-3AD203B41FA5}">
                      <a16:colId xmlns="" xmlns:a16="http://schemas.microsoft.com/office/drawing/2014/main" val="6245248"/>
                    </a:ext>
                  </a:extLst>
                </a:gridCol>
                <a:gridCol w="822170">
                  <a:extLst>
                    <a:ext uri="{9D8B030D-6E8A-4147-A177-3AD203B41FA5}">
                      <a16:colId xmlns="" xmlns:a16="http://schemas.microsoft.com/office/drawing/2014/main" val="3502526389"/>
                    </a:ext>
                  </a:extLst>
                </a:gridCol>
                <a:gridCol w="853195">
                  <a:extLst>
                    <a:ext uri="{9D8B030D-6E8A-4147-A177-3AD203B41FA5}">
                      <a16:colId xmlns="" xmlns:a16="http://schemas.microsoft.com/office/drawing/2014/main" val="15007117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наименование показателя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год (факт)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год (оценка)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год (прогноз)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год (прогноз)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год (прогноз)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401113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Численность населения, чел.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29530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29684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30564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31256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31569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239073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Численность трудоспособного населения, чел.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14729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15170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15625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16094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16255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926485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Среднесписочная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численность работающих, чел.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8072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8082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8101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8160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369771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Зарегистрированные безработные граждане, чел.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32067478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20275" y="2650602"/>
            <a:ext cx="78874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По оценке </a:t>
            </a:r>
            <a:r>
              <a:rPr lang="ru-RU" sz="1200" dirty="0" smtClean="0"/>
              <a:t>2017 </a:t>
            </a:r>
            <a:r>
              <a:rPr lang="ru-RU" sz="1200" dirty="0"/>
              <a:t>года, из общей численности населения </a:t>
            </a:r>
            <a:r>
              <a:rPr lang="ru-RU" sz="1200" dirty="0" smtClean="0"/>
              <a:t>51 </a:t>
            </a:r>
            <a:r>
              <a:rPr lang="ru-RU" sz="1200" dirty="0"/>
              <a:t>% приходится на трудоспособное</a:t>
            </a:r>
            <a:r>
              <a:rPr lang="ru-RU" sz="1200" dirty="0" smtClean="0"/>
              <a:t>. 53%  </a:t>
            </a:r>
            <a:r>
              <a:rPr lang="ru-RU" sz="1200" dirty="0"/>
              <a:t>трудоспособного населения по данным Баланса трудовых ресурсов официально трудоустроены и работают на территории района. Официально </a:t>
            </a:r>
            <a:r>
              <a:rPr lang="ru-RU" sz="1200" dirty="0" smtClean="0"/>
              <a:t>зарегистрировано </a:t>
            </a:r>
            <a:r>
              <a:rPr lang="ru-RU" sz="1200" dirty="0"/>
              <a:t>в качестве безработных </a:t>
            </a:r>
            <a:r>
              <a:rPr lang="ru-RU" sz="1200" dirty="0" smtClean="0"/>
              <a:t>4 </a:t>
            </a:r>
            <a:r>
              <a:rPr lang="ru-RU" sz="1200" dirty="0"/>
              <a:t>% от численности трудоспособного </a:t>
            </a:r>
            <a:r>
              <a:rPr lang="ru-RU" sz="1200" dirty="0" smtClean="0"/>
              <a:t>населения.</a:t>
            </a:r>
            <a:endParaRPr lang="ru-RU" sz="12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346828"/>
              </p:ext>
            </p:extLst>
          </p:nvPr>
        </p:nvGraphicFramePr>
        <p:xfrm>
          <a:off x="520273" y="3482181"/>
          <a:ext cx="8284898" cy="978322"/>
        </p:xfrm>
        <a:graphic>
          <a:graphicData uri="http://schemas.openxmlformats.org/drawingml/2006/table">
            <a:tbl>
              <a:tblPr/>
              <a:tblGrid>
                <a:gridCol w="3693903"/>
                <a:gridCol w="844321"/>
                <a:gridCol w="844321"/>
                <a:gridCol w="932271"/>
                <a:gridCol w="1020221"/>
                <a:gridCol w="949861"/>
              </a:tblGrid>
              <a:tr h="38100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наименование показателя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 год (факт)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2017 год (оценка)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2018 год (прогноз)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2019 год (прогноз)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2020 год (прогноз)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89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Среднемесячная заработная плата, руб.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26772,5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27575,6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28954,5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29823,14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30717,8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42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Прожиточный минимум, руб. в месяц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10654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10974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5003943"/>
              </p:ext>
            </p:extLst>
          </p:nvPr>
        </p:nvGraphicFramePr>
        <p:xfrm>
          <a:off x="1163575" y="4653136"/>
          <a:ext cx="6600825" cy="1466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81319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218" y="116632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Основные </a:t>
            </a:r>
            <a:r>
              <a:rPr lang="ru-RU" sz="2400" dirty="0"/>
              <a:t>показатели социально-экономического развития </a:t>
            </a:r>
            <a:endParaRPr lang="ru-RU" sz="2400" dirty="0" smtClean="0"/>
          </a:p>
          <a:p>
            <a:pPr algn="ctr"/>
            <a:r>
              <a:rPr lang="ru-RU" sz="2400" dirty="0" smtClean="0"/>
              <a:t>МО </a:t>
            </a:r>
            <a:r>
              <a:rPr lang="ru-RU" sz="2400" dirty="0"/>
              <a:t>"</a:t>
            </a:r>
            <a:r>
              <a:rPr lang="ru-RU" sz="2400" dirty="0" err="1"/>
              <a:t>Эхирит-Булагатский</a:t>
            </a:r>
            <a:r>
              <a:rPr lang="ru-RU" sz="2400" dirty="0"/>
              <a:t> район"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979782"/>
            <a:ext cx="53285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Структура  отраслей экономики МО "Эхирит-Булагатский </a:t>
            </a:r>
            <a:r>
              <a:rPr lang="ru-RU" sz="1200" dirty="0" smtClean="0"/>
              <a:t>район»  в  2017 году</a:t>
            </a: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124744"/>
            <a:ext cx="7812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Основную долю в экономике муниципального района составляют сельское </a:t>
            </a:r>
            <a:r>
              <a:rPr lang="ru-RU" dirty="0" smtClean="0"/>
              <a:t>хозяйство, производство пищевых продуктов,</a:t>
            </a:r>
          </a:p>
          <a:p>
            <a:pPr algn="ctr"/>
            <a:r>
              <a:rPr lang="ru-RU" dirty="0" smtClean="0"/>
              <a:t> производство и распределение электроэнергии и воды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998033"/>
              </p:ext>
            </p:extLst>
          </p:nvPr>
        </p:nvGraphicFramePr>
        <p:xfrm>
          <a:off x="467544" y="2474666"/>
          <a:ext cx="5058246" cy="3389161"/>
        </p:xfrm>
        <a:graphic>
          <a:graphicData uri="http://schemas.openxmlformats.org/drawingml/2006/table">
            <a:tbl>
              <a:tblPr/>
              <a:tblGrid>
                <a:gridCol w="3340857">
                  <a:extLst>
                    <a:ext uri="{9D8B030D-6E8A-4147-A177-3AD203B41FA5}">
                      <a16:colId xmlns="" xmlns:a16="http://schemas.microsoft.com/office/drawing/2014/main" val="142351816"/>
                    </a:ext>
                  </a:extLst>
                </a:gridCol>
                <a:gridCol w="1717389">
                  <a:extLst>
                    <a:ext uri="{9D8B030D-6E8A-4147-A177-3AD203B41FA5}">
                      <a16:colId xmlns="" xmlns:a16="http://schemas.microsoft.com/office/drawing/2014/main" val="4279873934"/>
                    </a:ext>
                  </a:extLst>
                </a:gridCol>
              </a:tblGrid>
              <a:tr h="6663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Вид экономической деятельности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Объем отгруженных товаров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работ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услуг, млн. руб.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90954603"/>
                  </a:ext>
                </a:extLst>
              </a:tr>
              <a:tr h="30755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Сельское хозяйство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179,673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8831257"/>
                  </a:ext>
                </a:extLst>
              </a:tr>
              <a:tr h="30755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Производство пищевых продуктов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161,748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89069554"/>
                  </a:ext>
                </a:extLst>
              </a:tr>
              <a:tr h="30755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Производство и распределение электроэнергии и воды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154,786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94771219"/>
                  </a:ext>
                </a:extLst>
              </a:tr>
              <a:tr h="33737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Текстильное и швейное производство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35,363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3726884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Транспорт и связь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7,624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91981274"/>
                  </a:ext>
                </a:extLst>
              </a:tr>
              <a:tr h="30755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Торговля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5,469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74433141"/>
                  </a:ext>
                </a:extLst>
              </a:tr>
              <a:tr h="30755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40,319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64233863"/>
                  </a:ext>
                </a:extLst>
              </a:tr>
              <a:tr h="30755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584,982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69033500"/>
                  </a:ext>
                </a:extLst>
              </a:tr>
            </a:tbl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563181"/>
              </p:ext>
            </p:extLst>
          </p:nvPr>
        </p:nvGraphicFramePr>
        <p:xfrm>
          <a:off x="5547620" y="2090199"/>
          <a:ext cx="3257550" cy="4152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6706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36218" y="116632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Основные </a:t>
            </a:r>
            <a:r>
              <a:rPr lang="ru-RU" sz="2400" dirty="0"/>
              <a:t>показатели социально-экономического развития </a:t>
            </a:r>
            <a:endParaRPr lang="ru-RU" sz="2400" dirty="0" smtClean="0"/>
          </a:p>
          <a:p>
            <a:pPr algn="ctr"/>
            <a:r>
              <a:rPr lang="ru-RU" sz="2400" dirty="0" smtClean="0"/>
              <a:t>МО </a:t>
            </a:r>
            <a:r>
              <a:rPr lang="ru-RU" sz="2400" dirty="0"/>
              <a:t>"</a:t>
            </a:r>
            <a:r>
              <a:rPr lang="ru-RU" sz="2400" dirty="0" err="1"/>
              <a:t>Эхирит-Булагатский</a:t>
            </a:r>
            <a:r>
              <a:rPr lang="ru-RU" sz="2400" dirty="0"/>
              <a:t> район"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1412776"/>
            <a:ext cx="3096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МАЛЫЙ БИЗНЕС</a:t>
            </a:r>
          </a:p>
        </p:txBody>
      </p:sp>
      <p:pic>
        <p:nvPicPr>
          <p:cNvPr id="3073" name="Picture 1" descr="C:\Users\Альбина Юрьевна\Desktop\slide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17" y="1754454"/>
            <a:ext cx="3576737" cy="266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265508"/>
              </p:ext>
            </p:extLst>
          </p:nvPr>
        </p:nvGraphicFramePr>
        <p:xfrm>
          <a:off x="899592" y="4221088"/>
          <a:ext cx="6680199" cy="1143000"/>
        </p:xfrm>
        <a:graphic>
          <a:graphicData uri="http://schemas.openxmlformats.org/drawingml/2006/table">
            <a:tbl>
              <a:tblPr/>
              <a:tblGrid>
                <a:gridCol w="3173492"/>
                <a:gridCol w="609310"/>
                <a:gridCol w="609310"/>
                <a:gridCol w="790199"/>
                <a:gridCol w="761638"/>
                <a:gridCol w="736250"/>
              </a:tblGrid>
              <a:tr h="571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 год (факт)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2017 год (оценка)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2018 год (прогноз)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2019 год (прогноз)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2020 год (прогноз)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число действующих малых предприятий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число действующих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микропредприятий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количество индивидуальных предпринимателей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7076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Эхирит-Булагатский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район располагает природно-ресурсным потенциалом, в наличии имеются перспективные минерально-сырьевые месторождения каменного угля, каолиновых огнеупорных глин, карбонатных пород (известняка), нерудных строительных материалов, строительных камней, значительные запасы лесных ресурсов.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Кроме того, в районе имеются свои строительные материалы: песчано-гравийные отложения,  песок, доломит.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079540"/>
            <a:ext cx="3528392" cy="2386361"/>
          </a:xfrm>
          <a:prstGeom prst="rect">
            <a:avLst/>
          </a:prstGeom>
        </p:spPr>
      </p:pic>
      <p:pic>
        <p:nvPicPr>
          <p:cNvPr id="4098" name="Picture 2" descr="https://im3-tub-ru.yandex.net/i?id=91cfea3b3578425771e0c014c0b472d6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60" y="3805550"/>
            <a:ext cx="312456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5" y="1088668"/>
            <a:ext cx="4871035" cy="2691188"/>
          </a:xfrm>
          <a:prstGeom prst="rect">
            <a:avLst/>
          </a:prstGeom>
        </p:spPr>
      </p:pic>
      <p:pic>
        <p:nvPicPr>
          <p:cNvPr id="4106" name="Picture 10" descr="http://selibo.ru/media/upload/board/3f7/87/nerudnye-materialy_1951086_301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52" y="4293096"/>
            <a:ext cx="2802012" cy="217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www.zavtrasessiya.com/img/pages/1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731" y="3401361"/>
            <a:ext cx="3207434" cy="200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159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1955</TotalTime>
  <Words>3605</Words>
  <Application>Microsoft Office PowerPoint</Application>
  <PresentationFormat>Экран (4:3)</PresentationFormat>
  <Paragraphs>694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Бюджет для граждан  на 2018-2020 годы</vt:lpstr>
      <vt:lpstr>Презентация PowerPoint</vt:lpstr>
      <vt:lpstr>Презентация PowerPoint</vt:lpstr>
      <vt:lpstr>Социально-экономическое развитие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Инвестиционные проекты в сфере  туризма  Продолжается реализация инвестпроекта по  строительству этнокультурного комплекса ООО «Этнопарк Золотая Орда» 2016-2019 гг., общий объем финансирования 54,9 млн. рублей</vt:lpstr>
      <vt:lpstr>Этапы бюджетного процесса в Эхирит-Булагатском районе</vt:lpstr>
      <vt:lpstr>Этапы бюджетного процесса в Эхирит-Булагатском районе</vt:lpstr>
      <vt:lpstr>Документы на основании которых составляется районный бюджет</vt:lpstr>
      <vt:lpstr>Основные направления налоговой политики на 2018 год  и на плановый период 2019 и 2020 годов</vt:lpstr>
      <vt:lpstr>Основные направления бюджетной политики на 2018 год  и на плановый период 2019 и 2020 годов</vt:lpstr>
      <vt:lpstr>Доходы бюджета</vt:lpstr>
      <vt:lpstr>Доходы бюджета</vt:lpstr>
      <vt:lpstr>Доходы бюджета</vt:lpstr>
      <vt:lpstr>Расходы бюджета</vt:lpstr>
      <vt:lpstr> Расходы бюджета РАСПРЕДЕЛЕНИЕ РАСХОДОВ БЮДЖЕТА ПО ЦЕЛЯМ И ЗАДАЧАМ СОЦИАЛЬНО-ЭКОНОМИЧЕСКОГО РАЗВИТИЯ ЭХИРИТ-БУЛАГАТСКОГО РАЙОНА  Стратегическая цель:  Повышение уровня и качества жизни населения Эхирит-Булагатского района </vt:lpstr>
      <vt:lpstr>Расходы бюджета</vt:lpstr>
      <vt:lpstr>Расходы бюджета по отраслям</vt:lpstr>
      <vt:lpstr>Расходы бюджета на образование</vt:lpstr>
      <vt:lpstr>Расходы бюджета на образование</vt:lpstr>
      <vt:lpstr>Расходы бюджета на образование</vt:lpstr>
      <vt:lpstr>Расходы бюджета на культуру</vt:lpstr>
      <vt:lpstr>Расходы бюджета на культуру</vt:lpstr>
      <vt:lpstr>Расходы бюджета на социальную защиту населения</vt:lpstr>
      <vt:lpstr>Расходы бюджета на жилищно-коммунальное хозяйство</vt:lpstr>
      <vt:lpstr>Расходы бюджета на жилищно-коммунальное хозяйство</vt:lpstr>
      <vt:lpstr>Расходы бюджета на жилищно-коммунальное хозяйство</vt:lpstr>
      <vt:lpstr>Дефицит бюджета</vt:lpstr>
      <vt:lpstr>Дефицит бюджета</vt:lpstr>
      <vt:lpstr>Финансовая поддержка сельских поселений</vt:lpstr>
      <vt:lpstr>Распределение Районного фонда финансовой поддержки поселений</vt:lpstr>
      <vt:lpstr>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249</cp:revision>
  <cp:lastPrinted>2018-04-04T08:21:50Z</cp:lastPrinted>
  <dcterms:created xsi:type="dcterms:W3CDTF">2014-11-18T06:45:33Z</dcterms:created>
  <dcterms:modified xsi:type="dcterms:W3CDTF">2018-04-25T06:48:18Z</dcterms:modified>
</cp:coreProperties>
</file>