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34"/>
  </p:notesMasterIdLst>
  <p:sldIdLst>
    <p:sldId id="347" r:id="rId2"/>
    <p:sldId id="405" r:id="rId3"/>
    <p:sldId id="438" r:id="rId4"/>
    <p:sldId id="439" r:id="rId5"/>
    <p:sldId id="440" r:id="rId6"/>
    <p:sldId id="441" r:id="rId7"/>
    <p:sldId id="406" r:id="rId8"/>
    <p:sldId id="396" r:id="rId9"/>
    <p:sldId id="399" r:id="rId10"/>
    <p:sldId id="401" r:id="rId11"/>
    <p:sldId id="403" r:id="rId12"/>
    <p:sldId id="409" r:id="rId13"/>
    <p:sldId id="412" r:id="rId14"/>
    <p:sldId id="410" r:id="rId15"/>
    <p:sldId id="411" r:id="rId16"/>
    <p:sldId id="416" r:id="rId17"/>
    <p:sldId id="414" r:id="rId18"/>
    <p:sldId id="417" r:id="rId19"/>
    <p:sldId id="418" r:id="rId20"/>
    <p:sldId id="434" r:id="rId21"/>
    <p:sldId id="419" r:id="rId22"/>
    <p:sldId id="425" r:id="rId23"/>
    <p:sldId id="423" r:id="rId24"/>
    <p:sldId id="422" r:id="rId25"/>
    <p:sldId id="429" r:id="rId26"/>
    <p:sldId id="427" r:id="rId27"/>
    <p:sldId id="430" r:id="rId28"/>
    <p:sldId id="431" r:id="rId29"/>
    <p:sldId id="432" r:id="rId30"/>
    <p:sldId id="435" r:id="rId31"/>
    <p:sldId id="437" r:id="rId32"/>
    <p:sldId id="39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381" autoAdjust="0"/>
  </p:normalViewPr>
  <p:slideViewPr>
    <p:cSldViewPr>
      <p:cViewPr varScale="1">
        <p:scale>
          <a:sx n="94" d="100"/>
          <a:sy n="94" d="100"/>
        </p:scale>
        <p:origin x="-12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801317.4</c:v>
                </c:pt>
                <c:pt idx="1">
                  <c:v>796809.6</c:v>
                </c:pt>
                <c:pt idx="2">
                  <c:v>4507.8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890400</c:v>
                </c:pt>
                <c:pt idx="1">
                  <c:v>873190.8</c:v>
                </c:pt>
                <c:pt idx="2">
                  <c:v>17209.2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327424"/>
        <c:axId val="94029504"/>
        <c:axId val="31334400"/>
      </c:bar3DChart>
      <c:catAx>
        <c:axId val="36327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4029504"/>
        <c:crosses val="autoZero"/>
        <c:auto val="1"/>
        <c:lblAlgn val="ctr"/>
        <c:lblOffset val="100"/>
        <c:noMultiLvlLbl val="0"/>
      </c:catAx>
      <c:valAx>
        <c:axId val="94029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327424"/>
        <c:crosses val="autoZero"/>
        <c:crossBetween val="between"/>
      </c:valAx>
      <c:serAx>
        <c:axId val="31334400"/>
        <c:scaling>
          <c:orientation val="minMax"/>
        </c:scaling>
        <c:delete val="0"/>
        <c:axPos val="b"/>
        <c:majorTickMark val="out"/>
        <c:minorTickMark val="none"/>
        <c:tickLblPos val="nextTo"/>
        <c:crossAx val="94029504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  <c:pt idx="3">
                  <c:v>НДФЛ</c:v>
                </c:pt>
                <c:pt idx="4">
                  <c:v>Другие налоговые  доходы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576690.1</c:v>
                </c:pt>
                <c:pt idx="1">
                  <c:v>127651.6</c:v>
                </c:pt>
                <c:pt idx="2">
                  <c:v>75602.3</c:v>
                </c:pt>
                <c:pt idx="3">
                  <c:v>81615.100000000006</c:v>
                </c:pt>
                <c:pt idx="4">
                  <c:v>25323.4</c:v>
                </c:pt>
                <c:pt idx="5">
                  <c:v>3556.5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Остальные расходы</c:v>
                </c:pt>
                <c:pt idx="1">
                  <c:v>Общегосударственные вопросы</c:v>
                </c:pt>
                <c:pt idx="2">
                  <c:v>МБТ поселениям</c:v>
                </c:pt>
                <c:pt idx="3">
                  <c:v>ЖКХ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Образование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2494</c:v>
                </c:pt>
                <c:pt idx="1">
                  <c:v>57321.9</c:v>
                </c:pt>
                <c:pt idx="2">
                  <c:v>9227</c:v>
                </c:pt>
                <c:pt idx="3">
                  <c:v>13185.3</c:v>
                </c:pt>
                <c:pt idx="4">
                  <c:v>27003.9</c:v>
                </c:pt>
                <c:pt idx="5">
                  <c:v>17262.900000000001</c:v>
                </c:pt>
                <c:pt idx="6">
                  <c:v>670314.6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Остальные расходы</c:v>
                </c:pt>
                <c:pt idx="1">
                  <c:v>Общегосударственные вопросы</c:v>
                </c:pt>
                <c:pt idx="2">
                  <c:v>МБТ поселениям</c:v>
                </c:pt>
                <c:pt idx="3">
                  <c:v>ЖКХ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Образование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3450.9</c:v>
                </c:pt>
                <c:pt idx="1">
                  <c:v>56640.5</c:v>
                </c:pt>
                <c:pt idx="2">
                  <c:v>76708.100000000006</c:v>
                </c:pt>
                <c:pt idx="3">
                  <c:v>15423.7</c:v>
                </c:pt>
                <c:pt idx="4">
                  <c:v>19790.900000000001</c:v>
                </c:pt>
                <c:pt idx="5">
                  <c:v>17820.8</c:v>
                </c:pt>
                <c:pt idx="6">
                  <c:v>683364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957248"/>
        <c:axId val="40654464"/>
        <c:axId val="0"/>
      </c:bar3DChart>
      <c:catAx>
        <c:axId val="999572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0654464"/>
        <c:crosses val="autoZero"/>
        <c:auto val="1"/>
        <c:lblAlgn val="ctr"/>
        <c:lblOffset val="100"/>
        <c:noMultiLvlLbl val="0"/>
      </c:catAx>
      <c:valAx>
        <c:axId val="406544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99572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средняя заработная плата педагогических работников  учреждений дополнительного образования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24233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средняя заработная плата педагогических работников  учреждений дополнительного образования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31063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017280"/>
        <c:axId val="90964544"/>
      </c:barChart>
      <c:catAx>
        <c:axId val="42017280"/>
        <c:scaling>
          <c:orientation val="minMax"/>
        </c:scaling>
        <c:delete val="0"/>
        <c:axPos val="b"/>
        <c:majorTickMark val="out"/>
        <c:minorTickMark val="none"/>
        <c:tickLblPos val="nextTo"/>
        <c:crossAx val="90964544"/>
        <c:crosses val="autoZero"/>
        <c:auto val="1"/>
        <c:lblAlgn val="ctr"/>
        <c:lblOffset val="100"/>
        <c:noMultiLvlLbl val="0"/>
      </c:catAx>
      <c:valAx>
        <c:axId val="90964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017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средняя заработная плата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25844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средняя заработная плата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26089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017792"/>
        <c:axId val="90968000"/>
      </c:barChart>
      <c:catAx>
        <c:axId val="42017792"/>
        <c:scaling>
          <c:orientation val="minMax"/>
        </c:scaling>
        <c:delete val="0"/>
        <c:axPos val="b"/>
        <c:majorTickMark val="out"/>
        <c:minorTickMark val="none"/>
        <c:tickLblPos val="nextTo"/>
        <c:crossAx val="90968000"/>
        <c:crosses val="autoZero"/>
        <c:auto val="1"/>
        <c:lblAlgn val="ctr"/>
        <c:lblOffset val="100"/>
        <c:noMultiLvlLbl val="0"/>
      </c:catAx>
      <c:valAx>
        <c:axId val="90968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0177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средняя заработная плата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30432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средняя заработная плата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31740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154880"/>
        <c:axId val="90969728"/>
      </c:barChart>
      <c:catAx>
        <c:axId val="100154880"/>
        <c:scaling>
          <c:orientation val="minMax"/>
        </c:scaling>
        <c:delete val="0"/>
        <c:axPos val="b"/>
        <c:majorTickMark val="out"/>
        <c:minorTickMark val="none"/>
        <c:tickLblPos val="nextTo"/>
        <c:crossAx val="90969728"/>
        <c:crosses val="autoZero"/>
        <c:auto val="1"/>
        <c:lblAlgn val="ctr"/>
        <c:lblOffset val="100"/>
        <c:noMultiLvlLbl val="0"/>
      </c:catAx>
      <c:valAx>
        <c:axId val="90969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1548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AA4F2A-DA18-4073-B1A2-0D40259C463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CB2A24-0AF9-4744-9427-DBCB66D56CD5}">
      <dgm:prSet phldrT="[Текст]"/>
      <dgm:spPr/>
      <dgm:t>
        <a:bodyPr/>
        <a:lstStyle/>
        <a:p>
          <a:r>
            <a:rPr lang="ru-RU" dirty="0" smtClean="0"/>
            <a:t>Численность постоянного населения -   факт за 2017 год    -  29 684 человек</a:t>
          </a:r>
          <a:endParaRPr lang="ru-RU" dirty="0"/>
        </a:p>
      </dgm:t>
    </dgm:pt>
    <dgm:pt modelId="{95B7BBD3-C274-4D2E-A5CF-EDE81E540FEA}" type="parTrans" cxnId="{54A7AC42-D075-4412-85A3-EB33EA566EFB}">
      <dgm:prSet/>
      <dgm:spPr/>
      <dgm:t>
        <a:bodyPr/>
        <a:lstStyle/>
        <a:p>
          <a:endParaRPr lang="ru-RU"/>
        </a:p>
      </dgm:t>
    </dgm:pt>
    <dgm:pt modelId="{241B3F14-47CA-4671-B8B4-A320E6209C76}" type="sibTrans" cxnId="{54A7AC42-D075-4412-85A3-EB33EA566EFB}">
      <dgm:prSet/>
      <dgm:spPr/>
      <dgm:t>
        <a:bodyPr/>
        <a:lstStyle/>
        <a:p>
          <a:endParaRPr lang="ru-RU"/>
        </a:p>
      </dgm:t>
    </dgm:pt>
    <dgm:pt modelId="{5107A5E4-9C69-444A-9716-BEB9623E283B}">
      <dgm:prSet phldrT="[Текст]"/>
      <dgm:spPr/>
      <dgm:t>
        <a:bodyPr/>
        <a:lstStyle/>
        <a:p>
          <a:r>
            <a:rPr lang="ru-RU" dirty="0" smtClean="0"/>
            <a:t>Уровень безработицы    -  1,65%</a:t>
          </a:r>
          <a:endParaRPr lang="ru-RU" dirty="0"/>
        </a:p>
      </dgm:t>
    </dgm:pt>
    <dgm:pt modelId="{7AAB90F9-5756-484E-BB7E-9B586C111FD5}" type="parTrans" cxnId="{E73BB1DF-D88D-4E49-9CFB-6EC6CCFDCC45}">
      <dgm:prSet/>
      <dgm:spPr/>
      <dgm:t>
        <a:bodyPr/>
        <a:lstStyle/>
        <a:p>
          <a:endParaRPr lang="ru-RU"/>
        </a:p>
      </dgm:t>
    </dgm:pt>
    <dgm:pt modelId="{B099AE37-3809-4E1A-9D54-387300A9A35B}" type="sibTrans" cxnId="{E73BB1DF-D88D-4E49-9CFB-6EC6CCFDCC45}">
      <dgm:prSet/>
      <dgm:spPr/>
      <dgm:t>
        <a:bodyPr/>
        <a:lstStyle/>
        <a:p>
          <a:endParaRPr lang="ru-RU"/>
        </a:p>
      </dgm:t>
    </dgm:pt>
    <dgm:pt modelId="{320F833D-33D5-4499-B85F-D03EC50CD742}">
      <dgm:prSet phldrT="[Текст]"/>
      <dgm:spPr/>
      <dgm:t>
        <a:bodyPr/>
        <a:lstStyle/>
        <a:p>
          <a:r>
            <a:rPr lang="ru-RU" dirty="0" smtClean="0"/>
            <a:t>Средняя заработная плата за 2017 год -  28663,5 рублей</a:t>
          </a:r>
          <a:endParaRPr lang="ru-RU" dirty="0"/>
        </a:p>
      </dgm:t>
    </dgm:pt>
    <dgm:pt modelId="{2B5B247E-25FB-435D-9CA6-BAAE7A386F19}" type="parTrans" cxnId="{5AB341A5-BB59-4B7D-9614-11DBF6D9D3C7}">
      <dgm:prSet/>
      <dgm:spPr/>
      <dgm:t>
        <a:bodyPr/>
        <a:lstStyle/>
        <a:p>
          <a:endParaRPr lang="ru-RU"/>
        </a:p>
      </dgm:t>
    </dgm:pt>
    <dgm:pt modelId="{31651F22-25C1-4A7C-AE20-F2B42F99A526}" type="sibTrans" cxnId="{5AB341A5-BB59-4B7D-9614-11DBF6D9D3C7}">
      <dgm:prSet/>
      <dgm:spPr/>
      <dgm:t>
        <a:bodyPr/>
        <a:lstStyle/>
        <a:p>
          <a:endParaRPr lang="ru-RU"/>
        </a:p>
      </dgm:t>
    </dgm:pt>
    <dgm:pt modelId="{1A6C3824-6CBB-4B2F-968D-499E8D3D3901}" type="pres">
      <dgm:prSet presAssocID="{C4AA4F2A-DA18-4073-B1A2-0D40259C463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CCDC09-1B2D-422F-9782-947E7D8D9509}" type="pres">
      <dgm:prSet presAssocID="{80CB2A24-0AF9-4744-9427-DBCB66D56CD5}" presName="comp" presStyleCnt="0"/>
      <dgm:spPr/>
    </dgm:pt>
    <dgm:pt modelId="{1BD000AB-2C6F-41F1-AAC5-FBC76B25FE99}" type="pres">
      <dgm:prSet presAssocID="{80CB2A24-0AF9-4744-9427-DBCB66D56CD5}" presName="box" presStyleLbl="node1" presStyleIdx="0" presStyleCnt="3"/>
      <dgm:spPr/>
      <dgm:t>
        <a:bodyPr/>
        <a:lstStyle/>
        <a:p>
          <a:endParaRPr lang="ru-RU"/>
        </a:p>
      </dgm:t>
    </dgm:pt>
    <dgm:pt modelId="{00423F85-8AA9-49F3-B64F-3A14F04BEE32}" type="pres">
      <dgm:prSet presAssocID="{80CB2A24-0AF9-4744-9427-DBCB66D56CD5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  <dgm:t>
        <a:bodyPr/>
        <a:lstStyle/>
        <a:p>
          <a:endParaRPr lang="ru-RU"/>
        </a:p>
      </dgm:t>
    </dgm:pt>
    <dgm:pt modelId="{4F488145-788B-4766-92DB-088A1A78411E}" type="pres">
      <dgm:prSet presAssocID="{80CB2A24-0AF9-4744-9427-DBCB66D56CD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F0021-1690-4ADC-833F-7A7786AE2577}" type="pres">
      <dgm:prSet presAssocID="{241B3F14-47CA-4671-B8B4-A320E6209C76}" presName="spacer" presStyleCnt="0"/>
      <dgm:spPr/>
    </dgm:pt>
    <dgm:pt modelId="{4755C758-E4FF-4F83-91DF-30471242F29E}" type="pres">
      <dgm:prSet presAssocID="{5107A5E4-9C69-444A-9716-BEB9623E283B}" presName="comp" presStyleCnt="0"/>
      <dgm:spPr/>
    </dgm:pt>
    <dgm:pt modelId="{44B46211-42CE-4ECF-9326-FB1F8A0A0EF5}" type="pres">
      <dgm:prSet presAssocID="{5107A5E4-9C69-444A-9716-BEB9623E283B}" presName="box" presStyleLbl="node1" presStyleIdx="1" presStyleCnt="3"/>
      <dgm:spPr/>
      <dgm:t>
        <a:bodyPr/>
        <a:lstStyle/>
        <a:p>
          <a:endParaRPr lang="ru-RU"/>
        </a:p>
      </dgm:t>
    </dgm:pt>
    <dgm:pt modelId="{78B95CBE-66D7-42F3-B820-9562CABA2E97}" type="pres">
      <dgm:prSet presAssocID="{5107A5E4-9C69-444A-9716-BEB9623E283B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D62692E-8912-4908-852F-B0B8E299A255}" type="pres">
      <dgm:prSet presAssocID="{5107A5E4-9C69-444A-9716-BEB9623E283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334AA-DC6C-4090-B191-E71DA1781B47}" type="pres">
      <dgm:prSet presAssocID="{B099AE37-3809-4E1A-9D54-387300A9A35B}" presName="spacer" presStyleCnt="0"/>
      <dgm:spPr/>
    </dgm:pt>
    <dgm:pt modelId="{4AE1CF8C-952D-4AF6-AA4E-88AB9C9D3532}" type="pres">
      <dgm:prSet presAssocID="{320F833D-33D5-4499-B85F-D03EC50CD742}" presName="comp" presStyleCnt="0"/>
      <dgm:spPr/>
    </dgm:pt>
    <dgm:pt modelId="{6CDA9B0C-63E9-49E0-BEF9-3E985B6C7A8C}" type="pres">
      <dgm:prSet presAssocID="{320F833D-33D5-4499-B85F-D03EC50CD742}" presName="box" presStyleLbl="node1" presStyleIdx="2" presStyleCnt="3"/>
      <dgm:spPr/>
      <dgm:t>
        <a:bodyPr/>
        <a:lstStyle/>
        <a:p>
          <a:endParaRPr lang="ru-RU"/>
        </a:p>
      </dgm:t>
    </dgm:pt>
    <dgm:pt modelId="{8867CF98-63FC-4DE8-ADDB-EC0BFAC007E4}" type="pres">
      <dgm:prSet presAssocID="{320F833D-33D5-4499-B85F-D03EC50CD742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ru-RU"/>
        </a:p>
      </dgm:t>
    </dgm:pt>
    <dgm:pt modelId="{423C151D-E31F-45EC-BBAB-91F714D0FD73}" type="pres">
      <dgm:prSet presAssocID="{320F833D-33D5-4499-B85F-D03EC50CD74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861D27-B751-41E4-BC5F-CAC1ADF23F44}" type="presOf" srcId="{320F833D-33D5-4499-B85F-D03EC50CD742}" destId="{6CDA9B0C-63E9-49E0-BEF9-3E985B6C7A8C}" srcOrd="0" destOrd="0" presId="urn:microsoft.com/office/officeart/2005/8/layout/vList4"/>
    <dgm:cxn modelId="{DDA999F7-26F6-4BF0-86DD-52BB1354A937}" type="presOf" srcId="{5107A5E4-9C69-444A-9716-BEB9623E283B}" destId="{FD62692E-8912-4908-852F-B0B8E299A255}" srcOrd="1" destOrd="0" presId="urn:microsoft.com/office/officeart/2005/8/layout/vList4"/>
    <dgm:cxn modelId="{0BF9C107-93A5-4A71-99DF-F7EB5C80E314}" type="presOf" srcId="{80CB2A24-0AF9-4744-9427-DBCB66D56CD5}" destId="{1BD000AB-2C6F-41F1-AAC5-FBC76B25FE99}" srcOrd="0" destOrd="0" presId="urn:microsoft.com/office/officeart/2005/8/layout/vList4"/>
    <dgm:cxn modelId="{54A7AC42-D075-4412-85A3-EB33EA566EFB}" srcId="{C4AA4F2A-DA18-4073-B1A2-0D40259C4639}" destId="{80CB2A24-0AF9-4744-9427-DBCB66D56CD5}" srcOrd="0" destOrd="0" parTransId="{95B7BBD3-C274-4D2E-A5CF-EDE81E540FEA}" sibTransId="{241B3F14-47CA-4671-B8B4-A320E6209C76}"/>
    <dgm:cxn modelId="{E73BB1DF-D88D-4E49-9CFB-6EC6CCFDCC45}" srcId="{C4AA4F2A-DA18-4073-B1A2-0D40259C4639}" destId="{5107A5E4-9C69-444A-9716-BEB9623E283B}" srcOrd="1" destOrd="0" parTransId="{7AAB90F9-5756-484E-BB7E-9B586C111FD5}" sibTransId="{B099AE37-3809-4E1A-9D54-387300A9A35B}"/>
    <dgm:cxn modelId="{357D230F-1092-4176-BF89-9BF0E9DAEF51}" type="presOf" srcId="{5107A5E4-9C69-444A-9716-BEB9623E283B}" destId="{44B46211-42CE-4ECF-9326-FB1F8A0A0EF5}" srcOrd="0" destOrd="0" presId="urn:microsoft.com/office/officeart/2005/8/layout/vList4"/>
    <dgm:cxn modelId="{3D2B98D7-1427-453C-B2FB-2F8CD5F38499}" type="presOf" srcId="{80CB2A24-0AF9-4744-9427-DBCB66D56CD5}" destId="{4F488145-788B-4766-92DB-088A1A78411E}" srcOrd="1" destOrd="0" presId="urn:microsoft.com/office/officeart/2005/8/layout/vList4"/>
    <dgm:cxn modelId="{0988E93F-94B0-4292-B58D-0B52E94EB9E4}" type="presOf" srcId="{320F833D-33D5-4499-B85F-D03EC50CD742}" destId="{423C151D-E31F-45EC-BBAB-91F714D0FD73}" srcOrd="1" destOrd="0" presId="urn:microsoft.com/office/officeart/2005/8/layout/vList4"/>
    <dgm:cxn modelId="{A66A3A39-14CD-4C74-A5F7-64398BDABB5E}" type="presOf" srcId="{C4AA4F2A-DA18-4073-B1A2-0D40259C4639}" destId="{1A6C3824-6CBB-4B2F-968D-499E8D3D3901}" srcOrd="0" destOrd="0" presId="urn:microsoft.com/office/officeart/2005/8/layout/vList4"/>
    <dgm:cxn modelId="{5AB341A5-BB59-4B7D-9614-11DBF6D9D3C7}" srcId="{C4AA4F2A-DA18-4073-B1A2-0D40259C4639}" destId="{320F833D-33D5-4499-B85F-D03EC50CD742}" srcOrd="2" destOrd="0" parTransId="{2B5B247E-25FB-435D-9CA6-BAAE7A386F19}" sibTransId="{31651F22-25C1-4A7C-AE20-F2B42F99A526}"/>
    <dgm:cxn modelId="{79B91160-A4F8-461E-B483-11B3D3A61838}" type="presParOf" srcId="{1A6C3824-6CBB-4B2F-968D-499E8D3D3901}" destId="{EECCDC09-1B2D-422F-9782-947E7D8D9509}" srcOrd="0" destOrd="0" presId="urn:microsoft.com/office/officeart/2005/8/layout/vList4"/>
    <dgm:cxn modelId="{92E42A09-FF70-4FCA-84F4-5B47ECCD9FD3}" type="presParOf" srcId="{EECCDC09-1B2D-422F-9782-947E7D8D9509}" destId="{1BD000AB-2C6F-41F1-AAC5-FBC76B25FE99}" srcOrd="0" destOrd="0" presId="urn:microsoft.com/office/officeart/2005/8/layout/vList4"/>
    <dgm:cxn modelId="{2EE428BD-84F5-4714-9106-19788DBC2A31}" type="presParOf" srcId="{EECCDC09-1B2D-422F-9782-947E7D8D9509}" destId="{00423F85-8AA9-49F3-B64F-3A14F04BEE32}" srcOrd="1" destOrd="0" presId="urn:microsoft.com/office/officeart/2005/8/layout/vList4"/>
    <dgm:cxn modelId="{BA88FE1F-0732-4EEC-B9D7-934263A0E6A5}" type="presParOf" srcId="{EECCDC09-1B2D-422F-9782-947E7D8D9509}" destId="{4F488145-788B-4766-92DB-088A1A78411E}" srcOrd="2" destOrd="0" presId="urn:microsoft.com/office/officeart/2005/8/layout/vList4"/>
    <dgm:cxn modelId="{F14B4F57-52FB-437B-9868-0A78334D11AF}" type="presParOf" srcId="{1A6C3824-6CBB-4B2F-968D-499E8D3D3901}" destId="{66CF0021-1690-4ADC-833F-7A7786AE2577}" srcOrd="1" destOrd="0" presId="urn:microsoft.com/office/officeart/2005/8/layout/vList4"/>
    <dgm:cxn modelId="{B979B84E-05E5-4947-B52B-A1052E5F45AE}" type="presParOf" srcId="{1A6C3824-6CBB-4B2F-968D-499E8D3D3901}" destId="{4755C758-E4FF-4F83-91DF-30471242F29E}" srcOrd="2" destOrd="0" presId="urn:microsoft.com/office/officeart/2005/8/layout/vList4"/>
    <dgm:cxn modelId="{2979D515-0224-4892-9B9D-B1FD089EF3B8}" type="presParOf" srcId="{4755C758-E4FF-4F83-91DF-30471242F29E}" destId="{44B46211-42CE-4ECF-9326-FB1F8A0A0EF5}" srcOrd="0" destOrd="0" presId="urn:microsoft.com/office/officeart/2005/8/layout/vList4"/>
    <dgm:cxn modelId="{66F5CC6D-0789-483A-8DBE-1B0A43B539EB}" type="presParOf" srcId="{4755C758-E4FF-4F83-91DF-30471242F29E}" destId="{78B95CBE-66D7-42F3-B820-9562CABA2E97}" srcOrd="1" destOrd="0" presId="urn:microsoft.com/office/officeart/2005/8/layout/vList4"/>
    <dgm:cxn modelId="{8F2591DA-388C-4C86-A670-77A025A9F89A}" type="presParOf" srcId="{4755C758-E4FF-4F83-91DF-30471242F29E}" destId="{FD62692E-8912-4908-852F-B0B8E299A255}" srcOrd="2" destOrd="0" presId="urn:microsoft.com/office/officeart/2005/8/layout/vList4"/>
    <dgm:cxn modelId="{C05DA3E1-61E6-4220-90C0-DFC3E5E08398}" type="presParOf" srcId="{1A6C3824-6CBB-4B2F-968D-499E8D3D3901}" destId="{A7C334AA-DC6C-4090-B191-E71DA1781B47}" srcOrd="3" destOrd="0" presId="urn:microsoft.com/office/officeart/2005/8/layout/vList4"/>
    <dgm:cxn modelId="{9CF8532A-0AF3-4D35-8F59-FE8FB97D5F63}" type="presParOf" srcId="{1A6C3824-6CBB-4B2F-968D-499E8D3D3901}" destId="{4AE1CF8C-952D-4AF6-AA4E-88AB9C9D3532}" srcOrd="4" destOrd="0" presId="urn:microsoft.com/office/officeart/2005/8/layout/vList4"/>
    <dgm:cxn modelId="{F4F7BCE5-E2BA-4DB3-B3EE-4294B66FDEAD}" type="presParOf" srcId="{4AE1CF8C-952D-4AF6-AA4E-88AB9C9D3532}" destId="{6CDA9B0C-63E9-49E0-BEF9-3E985B6C7A8C}" srcOrd="0" destOrd="0" presId="urn:microsoft.com/office/officeart/2005/8/layout/vList4"/>
    <dgm:cxn modelId="{7FB59900-5876-4538-A24A-813DD76A87E6}" type="presParOf" srcId="{4AE1CF8C-952D-4AF6-AA4E-88AB9C9D3532}" destId="{8867CF98-63FC-4DE8-ADDB-EC0BFAC007E4}" srcOrd="1" destOrd="0" presId="urn:microsoft.com/office/officeart/2005/8/layout/vList4"/>
    <dgm:cxn modelId="{7D11957C-21A1-443D-B836-F954C82F4553}" type="presParOf" srcId="{4AE1CF8C-952D-4AF6-AA4E-88AB9C9D3532}" destId="{423C151D-E31F-45EC-BBAB-91F714D0FD7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D5AF56-4F44-4354-AD44-22BB0EE4298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702044-20C8-4922-A684-AC768248BA77}">
      <dgm:prSet phldrT="[Текст]"/>
      <dgm:spPr/>
      <dgm:t>
        <a:bodyPr/>
        <a:lstStyle/>
        <a:p>
          <a:r>
            <a:rPr lang="ru-RU" dirty="0" smtClean="0"/>
            <a:t>Выручка от продажи товаров, работ и услуг в расчете на одного жителя – 53 755 рублей</a:t>
          </a:r>
          <a:endParaRPr lang="ru-RU" dirty="0"/>
        </a:p>
      </dgm:t>
    </dgm:pt>
    <dgm:pt modelId="{13A376EA-3843-4589-B6B4-9AA274EBE6C5}" type="parTrans" cxnId="{E58F310B-0F13-41DD-A74A-4F4722DD54A0}">
      <dgm:prSet/>
      <dgm:spPr/>
      <dgm:t>
        <a:bodyPr/>
        <a:lstStyle/>
        <a:p>
          <a:endParaRPr lang="ru-RU"/>
        </a:p>
      </dgm:t>
    </dgm:pt>
    <dgm:pt modelId="{7371C488-48B9-4D3E-8FCF-ECD52458675E}" type="sibTrans" cxnId="{E58F310B-0F13-41DD-A74A-4F4722DD54A0}">
      <dgm:prSet/>
      <dgm:spPr/>
      <dgm:t>
        <a:bodyPr/>
        <a:lstStyle/>
        <a:p>
          <a:endParaRPr lang="ru-RU"/>
        </a:p>
      </dgm:t>
    </dgm:pt>
    <dgm:pt modelId="{66A8DD7F-9C87-4587-B0EF-71F8E30B786F}">
      <dgm:prSet phldrT="[Текст]"/>
      <dgm:spPr/>
      <dgm:t>
        <a:bodyPr/>
        <a:lstStyle/>
        <a:p>
          <a:r>
            <a:rPr lang="ru-RU" dirty="0" smtClean="0"/>
            <a:t>Доля населения с доходами ниже прожиточного минимума -  31,8  %</a:t>
          </a:r>
          <a:endParaRPr lang="ru-RU" dirty="0"/>
        </a:p>
      </dgm:t>
    </dgm:pt>
    <dgm:pt modelId="{6CA86406-1C10-488E-A81B-56AA509B4287}" type="parTrans" cxnId="{4F43BE9A-A9B2-46B6-B63A-60973B926CFF}">
      <dgm:prSet/>
      <dgm:spPr/>
      <dgm:t>
        <a:bodyPr/>
        <a:lstStyle/>
        <a:p>
          <a:endParaRPr lang="ru-RU"/>
        </a:p>
      </dgm:t>
    </dgm:pt>
    <dgm:pt modelId="{4E85F43F-0419-4A65-9793-F3A74746F9C8}" type="sibTrans" cxnId="{4F43BE9A-A9B2-46B6-B63A-60973B926CFF}">
      <dgm:prSet/>
      <dgm:spPr/>
      <dgm:t>
        <a:bodyPr/>
        <a:lstStyle/>
        <a:p>
          <a:endParaRPr lang="ru-RU"/>
        </a:p>
      </dgm:t>
    </dgm:pt>
    <dgm:pt modelId="{D0FDCA69-2039-4A51-AE4A-0271979DB047}" type="pres">
      <dgm:prSet presAssocID="{FAD5AF56-4F44-4354-AD44-22BB0EE4298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8AF84B-F92B-4F7F-AE31-3B4678539AB3}" type="pres">
      <dgm:prSet presAssocID="{2C702044-20C8-4922-A684-AC768248BA77}" presName="comp" presStyleCnt="0"/>
      <dgm:spPr/>
    </dgm:pt>
    <dgm:pt modelId="{B83E6870-2791-4CF0-8BC9-C6EA8A41F1BF}" type="pres">
      <dgm:prSet presAssocID="{2C702044-20C8-4922-A684-AC768248BA77}" presName="box" presStyleLbl="node1" presStyleIdx="0" presStyleCnt="2"/>
      <dgm:spPr/>
      <dgm:t>
        <a:bodyPr/>
        <a:lstStyle/>
        <a:p>
          <a:endParaRPr lang="ru-RU"/>
        </a:p>
      </dgm:t>
    </dgm:pt>
    <dgm:pt modelId="{76322F7E-DD97-48C9-8770-6B5D240491C2}" type="pres">
      <dgm:prSet presAssocID="{2C702044-20C8-4922-A684-AC768248BA77}" presName="img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ru-RU"/>
        </a:p>
      </dgm:t>
    </dgm:pt>
    <dgm:pt modelId="{B39426EC-522A-41AB-AAAB-3FC7A1CF1F1A}" type="pres">
      <dgm:prSet presAssocID="{2C702044-20C8-4922-A684-AC768248BA77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3AB90-BE0B-4868-A190-6B7C3233127F}" type="pres">
      <dgm:prSet presAssocID="{7371C488-48B9-4D3E-8FCF-ECD52458675E}" presName="spacer" presStyleCnt="0"/>
      <dgm:spPr/>
    </dgm:pt>
    <dgm:pt modelId="{041F47AB-11ED-4EE0-B701-666B6F59D829}" type="pres">
      <dgm:prSet presAssocID="{66A8DD7F-9C87-4587-B0EF-71F8E30B786F}" presName="comp" presStyleCnt="0"/>
      <dgm:spPr/>
    </dgm:pt>
    <dgm:pt modelId="{A0CB108E-A4A6-469C-929D-3A358EDD6F12}" type="pres">
      <dgm:prSet presAssocID="{66A8DD7F-9C87-4587-B0EF-71F8E30B786F}" presName="box" presStyleLbl="node1" presStyleIdx="1" presStyleCnt="2"/>
      <dgm:spPr/>
      <dgm:t>
        <a:bodyPr/>
        <a:lstStyle/>
        <a:p>
          <a:endParaRPr lang="ru-RU"/>
        </a:p>
      </dgm:t>
    </dgm:pt>
    <dgm:pt modelId="{872313B7-E3FF-45A2-AAF7-8173F8BEAC74}" type="pres">
      <dgm:prSet presAssocID="{66A8DD7F-9C87-4587-B0EF-71F8E30B786F}" presName="img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  <dgm:t>
        <a:bodyPr/>
        <a:lstStyle/>
        <a:p>
          <a:endParaRPr lang="ru-RU"/>
        </a:p>
      </dgm:t>
    </dgm:pt>
    <dgm:pt modelId="{A32C14FE-B8B1-4C71-AF22-8DB06A8C60D4}" type="pres">
      <dgm:prSet presAssocID="{66A8DD7F-9C87-4587-B0EF-71F8E30B786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95EEAC-AEDE-413D-8DAD-834FBB3C0968}" type="presOf" srcId="{2C702044-20C8-4922-A684-AC768248BA77}" destId="{B39426EC-522A-41AB-AAAB-3FC7A1CF1F1A}" srcOrd="1" destOrd="0" presId="urn:microsoft.com/office/officeart/2005/8/layout/vList4"/>
    <dgm:cxn modelId="{E58F310B-0F13-41DD-A74A-4F4722DD54A0}" srcId="{FAD5AF56-4F44-4354-AD44-22BB0EE42980}" destId="{2C702044-20C8-4922-A684-AC768248BA77}" srcOrd="0" destOrd="0" parTransId="{13A376EA-3843-4589-B6B4-9AA274EBE6C5}" sibTransId="{7371C488-48B9-4D3E-8FCF-ECD52458675E}"/>
    <dgm:cxn modelId="{A728742B-336A-4FE7-AE00-53C6D741B7DA}" type="presOf" srcId="{2C702044-20C8-4922-A684-AC768248BA77}" destId="{B83E6870-2791-4CF0-8BC9-C6EA8A41F1BF}" srcOrd="0" destOrd="0" presId="urn:microsoft.com/office/officeart/2005/8/layout/vList4"/>
    <dgm:cxn modelId="{FF53AC0D-58EF-4EBA-B33C-846923DF5DD8}" type="presOf" srcId="{66A8DD7F-9C87-4587-B0EF-71F8E30B786F}" destId="{A0CB108E-A4A6-469C-929D-3A358EDD6F12}" srcOrd="0" destOrd="0" presId="urn:microsoft.com/office/officeart/2005/8/layout/vList4"/>
    <dgm:cxn modelId="{C0BC0CAE-BE16-451B-85A0-7B0108DE6AD1}" type="presOf" srcId="{FAD5AF56-4F44-4354-AD44-22BB0EE42980}" destId="{D0FDCA69-2039-4A51-AE4A-0271979DB047}" srcOrd="0" destOrd="0" presId="urn:microsoft.com/office/officeart/2005/8/layout/vList4"/>
    <dgm:cxn modelId="{E6771352-BC85-4370-8104-0C9953311718}" type="presOf" srcId="{66A8DD7F-9C87-4587-B0EF-71F8E30B786F}" destId="{A32C14FE-B8B1-4C71-AF22-8DB06A8C60D4}" srcOrd="1" destOrd="0" presId="urn:microsoft.com/office/officeart/2005/8/layout/vList4"/>
    <dgm:cxn modelId="{4F43BE9A-A9B2-46B6-B63A-60973B926CFF}" srcId="{FAD5AF56-4F44-4354-AD44-22BB0EE42980}" destId="{66A8DD7F-9C87-4587-B0EF-71F8E30B786F}" srcOrd="1" destOrd="0" parTransId="{6CA86406-1C10-488E-A81B-56AA509B4287}" sibTransId="{4E85F43F-0419-4A65-9793-F3A74746F9C8}"/>
    <dgm:cxn modelId="{795ECE70-B438-4CB7-9D8E-B144424C99A5}" type="presParOf" srcId="{D0FDCA69-2039-4A51-AE4A-0271979DB047}" destId="{EA8AF84B-F92B-4F7F-AE31-3B4678539AB3}" srcOrd="0" destOrd="0" presId="urn:microsoft.com/office/officeart/2005/8/layout/vList4"/>
    <dgm:cxn modelId="{A6DC5002-A07D-4D27-B05D-95B9AB5E2953}" type="presParOf" srcId="{EA8AF84B-F92B-4F7F-AE31-3B4678539AB3}" destId="{B83E6870-2791-4CF0-8BC9-C6EA8A41F1BF}" srcOrd="0" destOrd="0" presId="urn:microsoft.com/office/officeart/2005/8/layout/vList4"/>
    <dgm:cxn modelId="{17A81889-B954-4259-9C18-69BC06DFD538}" type="presParOf" srcId="{EA8AF84B-F92B-4F7F-AE31-3B4678539AB3}" destId="{76322F7E-DD97-48C9-8770-6B5D240491C2}" srcOrd="1" destOrd="0" presId="urn:microsoft.com/office/officeart/2005/8/layout/vList4"/>
    <dgm:cxn modelId="{3A9FA96A-AFA1-4F42-BFEC-D82D2779469E}" type="presParOf" srcId="{EA8AF84B-F92B-4F7F-AE31-3B4678539AB3}" destId="{B39426EC-522A-41AB-AAAB-3FC7A1CF1F1A}" srcOrd="2" destOrd="0" presId="urn:microsoft.com/office/officeart/2005/8/layout/vList4"/>
    <dgm:cxn modelId="{0BD16055-894E-4468-A068-3D6E45059A30}" type="presParOf" srcId="{D0FDCA69-2039-4A51-AE4A-0271979DB047}" destId="{1553AB90-BE0B-4868-A190-6B7C3233127F}" srcOrd="1" destOrd="0" presId="urn:microsoft.com/office/officeart/2005/8/layout/vList4"/>
    <dgm:cxn modelId="{1B321D61-55EA-4815-88D1-88C26D95ECF4}" type="presParOf" srcId="{D0FDCA69-2039-4A51-AE4A-0271979DB047}" destId="{041F47AB-11ED-4EE0-B701-666B6F59D829}" srcOrd="2" destOrd="0" presId="urn:microsoft.com/office/officeart/2005/8/layout/vList4"/>
    <dgm:cxn modelId="{BDCA78FF-5A5F-49E8-B133-608C27C75213}" type="presParOf" srcId="{041F47AB-11ED-4EE0-B701-666B6F59D829}" destId="{A0CB108E-A4A6-469C-929D-3A358EDD6F12}" srcOrd="0" destOrd="0" presId="urn:microsoft.com/office/officeart/2005/8/layout/vList4"/>
    <dgm:cxn modelId="{214A3C68-02A1-4EDB-946B-2251868A7034}" type="presParOf" srcId="{041F47AB-11ED-4EE0-B701-666B6F59D829}" destId="{872313B7-E3FF-45A2-AAF7-8173F8BEAC74}" srcOrd="1" destOrd="0" presId="urn:microsoft.com/office/officeart/2005/8/layout/vList4"/>
    <dgm:cxn modelId="{3154E14E-100D-46E0-A065-AA7A23C07BCD}" type="presParOf" srcId="{041F47AB-11ED-4EE0-B701-666B6F59D829}" destId="{A32C14FE-B8B1-4C71-AF22-8DB06A8C60D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31AA4F-9239-4745-8426-ADD6A02BF66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8CE883-D1D5-4245-ABCB-1ADDF818A6C9}">
      <dgm:prSet phldrT="[Текст]" custT="1"/>
      <dgm:spPr/>
      <dgm:t>
        <a:bodyPr/>
        <a:lstStyle/>
        <a:p>
          <a:r>
            <a:rPr lang="ru-RU" sz="1400" dirty="0" smtClean="0"/>
            <a:t>Решение Думы района об исполнении бюджета муниципального образования «</a:t>
          </a:r>
          <a:r>
            <a:rPr lang="ru-RU" sz="1400" dirty="0" err="1" smtClean="0"/>
            <a:t>Эхирит-Булагатский</a:t>
          </a:r>
          <a:r>
            <a:rPr lang="ru-RU" sz="1400" dirty="0" smtClean="0"/>
            <a:t> район»</a:t>
          </a:r>
          <a:endParaRPr lang="ru-RU" sz="1400" dirty="0"/>
        </a:p>
      </dgm:t>
    </dgm:pt>
    <dgm:pt modelId="{C7F3E2D5-05EA-4A71-B1D6-26B3709741C9}" type="parTrans" cxnId="{D547CEEE-AD2D-415A-9312-587AF3CE9077}">
      <dgm:prSet/>
      <dgm:spPr/>
      <dgm:t>
        <a:bodyPr/>
        <a:lstStyle/>
        <a:p>
          <a:endParaRPr lang="ru-RU"/>
        </a:p>
      </dgm:t>
    </dgm:pt>
    <dgm:pt modelId="{B7D3CD82-3A35-4C48-B7CF-12043973AD0F}" type="sibTrans" cxnId="{D547CEEE-AD2D-415A-9312-587AF3CE9077}">
      <dgm:prSet/>
      <dgm:spPr/>
      <dgm:t>
        <a:bodyPr/>
        <a:lstStyle/>
        <a:p>
          <a:endParaRPr lang="ru-RU"/>
        </a:p>
      </dgm:t>
    </dgm:pt>
    <dgm:pt modelId="{E0A24F1C-EEFB-4E95-B181-266BCA7EF1C8}">
      <dgm:prSet phldrT="[Текст]" custT="1"/>
      <dgm:spPr/>
      <dgm:t>
        <a:bodyPr/>
        <a:lstStyle/>
        <a:p>
          <a:r>
            <a:rPr lang="ru-RU" sz="1400" dirty="0" smtClean="0"/>
            <a:t>Отчеты главных распорядителей бюджетных средств об исполнении бюджета и муниципальных программ</a:t>
          </a:r>
          <a:endParaRPr lang="ru-RU" sz="1400" dirty="0"/>
        </a:p>
      </dgm:t>
    </dgm:pt>
    <dgm:pt modelId="{C7EDF18B-34C4-41B0-98E7-38EA52962E8D}" type="parTrans" cxnId="{9118370D-44D3-499D-902E-E4D421AB9D66}">
      <dgm:prSet/>
      <dgm:spPr/>
      <dgm:t>
        <a:bodyPr/>
        <a:lstStyle/>
        <a:p>
          <a:endParaRPr lang="ru-RU"/>
        </a:p>
      </dgm:t>
    </dgm:pt>
    <dgm:pt modelId="{9B9303F4-45BA-4B80-B392-7998C6401FF3}" type="sibTrans" cxnId="{9118370D-44D3-499D-902E-E4D421AB9D66}">
      <dgm:prSet/>
      <dgm:spPr/>
      <dgm:t>
        <a:bodyPr/>
        <a:lstStyle/>
        <a:p>
          <a:endParaRPr lang="ru-RU"/>
        </a:p>
      </dgm:t>
    </dgm:pt>
    <dgm:pt modelId="{2EDF89F0-B6CD-4C5E-A2ED-78CAA4F33046}">
      <dgm:prSet phldrT="[Текст]" custT="1"/>
      <dgm:spPr/>
      <dgm:t>
        <a:bodyPr/>
        <a:lstStyle/>
        <a:p>
          <a:r>
            <a:rPr lang="ru-RU" sz="1400" dirty="0" smtClean="0"/>
            <a:t>Годовой отчет об исполнении бюджета муниципального образования «</a:t>
          </a:r>
          <a:r>
            <a:rPr lang="ru-RU" sz="1400" dirty="0" err="1" smtClean="0"/>
            <a:t>Эхирит-Булагатский</a:t>
          </a:r>
          <a:r>
            <a:rPr lang="ru-RU" sz="1400" dirty="0" smtClean="0"/>
            <a:t> район»</a:t>
          </a:r>
          <a:endParaRPr lang="ru-RU" sz="1400" dirty="0"/>
        </a:p>
      </dgm:t>
    </dgm:pt>
    <dgm:pt modelId="{0FD27825-2BA7-4AA6-98F8-8CB0B9B6E7E7}" type="parTrans" cxnId="{600703EC-5C78-41F3-8B1C-43DCF8E86293}">
      <dgm:prSet/>
      <dgm:spPr/>
      <dgm:t>
        <a:bodyPr/>
        <a:lstStyle/>
        <a:p>
          <a:endParaRPr lang="ru-RU"/>
        </a:p>
      </dgm:t>
    </dgm:pt>
    <dgm:pt modelId="{FB57D762-F16A-4F16-B2E9-0145097E8F31}" type="sibTrans" cxnId="{600703EC-5C78-41F3-8B1C-43DCF8E86293}">
      <dgm:prSet/>
      <dgm:spPr/>
      <dgm:t>
        <a:bodyPr/>
        <a:lstStyle/>
        <a:p>
          <a:endParaRPr lang="ru-RU"/>
        </a:p>
      </dgm:t>
    </dgm:pt>
    <dgm:pt modelId="{D71756AB-91CA-4105-AD64-8E5E45CC6D85}" type="pres">
      <dgm:prSet presAssocID="{1731AA4F-9239-4745-8426-ADD6A02BF6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A2DDC5-4E4C-4FCA-BABE-1423648F9452}" type="pres">
      <dgm:prSet presAssocID="{858CE883-D1D5-4245-ABCB-1ADDF818A6C9}" presName="parentLin" presStyleCnt="0"/>
      <dgm:spPr/>
    </dgm:pt>
    <dgm:pt modelId="{651C3872-CCFF-4C41-9B03-2C146CEB9F17}" type="pres">
      <dgm:prSet presAssocID="{858CE883-D1D5-4245-ABCB-1ADDF818A6C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EBA4A65-6877-4102-9148-F9CB5646682F}" type="pres">
      <dgm:prSet presAssocID="{858CE883-D1D5-4245-ABCB-1ADDF818A6C9}" presName="parentText" presStyleLbl="node1" presStyleIdx="0" presStyleCnt="3" custLinFactNeighborX="676" custLinFactNeighborY="-51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7135E-C99D-421E-A45A-132C6F79B85A}" type="pres">
      <dgm:prSet presAssocID="{858CE883-D1D5-4245-ABCB-1ADDF818A6C9}" presName="negativeSpace" presStyleCnt="0"/>
      <dgm:spPr/>
    </dgm:pt>
    <dgm:pt modelId="{881FC6F0-9898-438A-9EFC-FCA7F0B4BB41}" type="pres">
      <dgm:prSet presAssocID="{858CE883-D1D5-4245-ABCB-1ADDF818A6C9}" presName="childText" presStyleLbl="conFgAcc1" presStyleIdx="0" presStyleCnt="3">
        <dgm:presLayoutVars>
          <dgm:bulletEnabled val="1"/>
        </dgm:presLayoutVars>
      </dgm:prSet>
      <dgm:spPr/>
    </dgm:pt>
    <dgm:pt modelId="{E9607112-56AF-49BF-9144-C1DC15756F82}" type="pres">
      <dgm:prSet presAssocID="{B7D3CD82-3A35-4C48-B7CF-12043973AD0F}" presName="spaceBetweenRectangles" presStyleCnt="0"/>
      <dgm:spPr/>
    </dgm:pt>
    <dgm:pt modelId="{760AD832-35F5-42AB-A098-63AABD6B97A9}" type="pres">
      <dgm:prSet presAssocID="{E0A24F1C-EEFB-4E95-B181-266BCA7EF1C8}" presName="parentLin" presStyleCnt="0"/>
      <dgm:spPr/>
    </dgm:pt>
    <dgm:pt modelId="{51FA858B-5E69-47AA-8C37-E0B2BA768D18}" type="pres">
      <dgm:prSet presAssocID="{E0A24F1C-EEFB-4E95-B181-266BCA7EF1C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7FF657A-064D-4771-91CD-56AC4C4D9B82}" type="pres">
      <dgm:prSet presAssocID="{E0A24F1C-EEFB-4E95-B181-266BCA7EF1C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F25F5-117F-4A98-B3B5-50D120FFE988}" type="pres">
      <dgm:prSet presAssocID="{E0A24F1C-EEFB-4E95-B181-266BCA7EF1C8}" presName="negativeSpace" presStyleCnt="0"/>
      <dgm:spPr/>
    </dgm:pt>
    <dgm:pt modelId="{B0D8EBC5-D50A-483A-AB47-7E15240C97CC}" type="pres">
      <dgm:prSet presAssocID="{E0A24F1C-EEFB-4E95-B181-266BCA7EF1C8}" presName="childText" presStyleLbl="conFgAcc1" presStyleIdx="1" presStyleCnt="3">
        <dgm:presLayoutVars>
          <dgm:bulletEnabled val="1"/>
        </dgm:presLayoutVars>
      </dgm:prSet>
      <dgm:spPr/>
    </dgm:pt>
    <dgm:pt modelId="{784450CF-821B-4CA8-9A4D-0C4E4C4A876A}" type="pres">
      <dgm:prSet presAssocID="{9B9303F4-45BA-4B80-B392-7998C6401FF3}" presName="spaceBetweenRectangles" presStyleCnt="0"/>
      <dgm:spPr/>
    </dgm:pt>
    <dgm:pt modelId="{C9F80F4E-FED4-4075-BC65-9B89B683A898}" type="pres">
      <dgm:prSet presAssocID="{2EDF89F0-B6CD-4C5E-A2ED-78CAA4F33046}" presName="parentLin" presStyleCnt="0"/>
      <dgm:spPr/>
    </dgm:pt>
    <dgm:pt modelId="{75B71064-6E47-485F-9892-F76562FC8161}" type="pres">
      <dgm:prSet presAssocID="{2EDF89F0-B6CD-4C5E-A2ED-78CAA4F3304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4E6969A-6CB0-406C-8A19-EB3ED8880231}" type="pres">
      <dgm:prSet presAssocID="{2EDF89F0-B6CD-4C5E-A2ED-78CAA4F3304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B0B84-57E5-4CC1-82CE-E0CA73C10D90}" type="pres">
      <dgm:prSet presAssocID="{2EDF89F0-B6CD-4C5E-A2ED-78CAA4F33046}" presName="negativeSpace" presStyleCnt="0"/>
      <dgm:spPr/>
    </dgm:pt>
    <dgm:pt modelId="{3AF2777A-DE7E-4255-8A1C-FDEF4BC0D6AE}" type="pres">
      <dgm:prSet presAssocID="{2EDF89F0-B6CD-4C5E-A2ED-78CAA4F3304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118370D-44D3-499D-902E-E4D421AB9D66}" srcId="{1731AA4F-9239-4745-8426-ADD6A02BF66C}" destId="{E0A24F1C-EEFB-4E95-B181-266BCA7EF1C8}" srcOrd="1" destOrd="0" parTransId="{C7EDF18B-34C4-41B0-98E7-38EA52962E8D}" sibTransId="{9B9303F4-45BA-4B80-B392-7998C6401FF3}"/>
    <dgm:cxn modelId="{66F9F3E1-9D6F-434A-AA39-533A25A3AC12}" type="presOf" srcId="{E0A24F1C-EEFB-4E95-B181-266BCA7EF1C8}" destId="{97FF657A-064D-4771-91CD-56AC4C4D9B82}" srcOrd="1" destOrd="0" presId="urn:microsoft.com/office/officeart/2005/8/layout/list1"/>
    <dgm:cxn modelId="{2F197429-0FAD-4586-8183-0F9B6C8E1EC2}" type="presOf" srcId="{858CE883-D1D5-4245-ABCB-1ADDF818A6C9}" destId="{651C3872-CCFF-4C41-9B03-2C146CEB9F17}" srcOrd="0" destOrd="0" presId="urn:microsoft.com/office/officeart/2005/8/layout/list1"/>
    <dgm:cxn modelId="{600703EC-5C78-41F3-8B1C-43DCF8E86293}" srcId="{1731AA4F-9239-4745-8426-ADD6A02BF66C}" destId="{2EDF89F0-B6CD-4C5E-A2ED-78CAA4F33046}" srcOrd="2" destOrd="0" parTransId="{0FD27825-2BA7-4AA6-98F8-8CB0B9B6E7E7}" sibTransId="{FB57D762-F16A-4F16-B2E9-0145097E8F31}"/>
    <dgm:cxn modelId="{11C1D18C-5EA7-423D-BBEF-F2F0D89E50C1}" type="presOf" srcId="{2EDF89F0-B6CD-4C5E-A2ED-78CAA4F33046}" destId="{75B71064-6E47-485F-9892-F76562FC8161}" srcOrd="0" destOrd="0" presId="urn:microsoft.com/office/officeart/2005/8/layout/list1"/>
    <dgm:cxn modelId="{3C30BF7E-55E4-40A7-8BAB-8C52D2530424}" type="presOf" srcId="{2EDF89F0-B6CD-4C5E-A2ED-78CAA4F33046}" destId="{34E6969A-6CB0-406C-8A19-EB3ED8880231}" srcOrd="1" destOrd="0" presId="urn:microsoft.com/office/officeart/2005/8/layout/list1"/>
    <dgm:cxn modelId="{3002D6B1-FF65-4AA3-A133-2E3116DFF7F0}" type="presOf" srcId="{E0A24F1C-EEFB-4E95-B181-266BCA7EF1C8}" destId="{51FA858B-5E69-47AA-8C37-E0B2BA768D18}" srcOrd="0" destOrd="0" presId="urn:microsoft.com/office/officeart/2005/8/layout/list1"/>
    <dgm:cxn modelId="{D5202120-9AB0-44A6-9B36-BE0874C84EB8}" type="presOf" srcId="{858CE883-D1D5-4245-ABCB-1ADDF818A6C9}" destId="{FEBA4A65-6877-4102-9148-F9CB5646682F}" srcOrd="1" destOrd="0" presId="urn:microsoft.com/office/officeart/2005/8/layout/list1"/>
    <dgm:cxn modelId="{3BFC2227-38FD-4F69-95B1-52D984CD5214}" type="presOf" srcId="{1731AA4F-9239-4745-8426-ADD6A02BF66C}" destId="{D71756AB-91CA-4105-AD64-8E5E45CC6D85}" srcOrd="0" destOrd="0" presId="urn:microsoft.com/office/officeart/2005/8/layout/list1"/>
    <dgm:cxn modelId="{D547CEEE-AD2D-415A-9312-587AF3CE9077}" srcId="{1731AA4F-9239-4745-8426-ADD6A02BF66C}" destId="{858CE883-D1D5-4245-ABCB-1ADDF818A6C9}" srcOrd="0" destOrd="0" parTransId="{C7F3E2D5-05EA-4A71-B1D6-26B3709741C9}" sibTransId="{B7D3CD82-3A35-4C48-B7CF-12043973AD0F}"/>
    <dgm:cxn modelId="{A0C1516B-B203-4D2A-9F64-90626D2F62E1}" type="presParOf" srcId="{D71756AB-91CA-4105-AD64-8E5E45CC6D85}" destId="{41A2DDC5-4E4C-4FCA-BABE-1423648F9452}" srcOrd="0" destOrd="0" presId="urn:microsoft.com/office/officeart/2005/8/layout/list1"/>
    <dgm:cxn modelId="{A6949A63-9C6B-4EDA-8EC8-612B517B5F90}" type="presParOf" srcId="{41A2DDC5-4E4C-4FCA-BABE-1423648F9452}" destId="{651C3872-CCFF-4C41-9B03-2C146CEB9F17}" srcOrd="0" destOrd="0" presId="urn:microsoft.com/office/officeart/2005/8/layout/list1"/>
    <dgm:cxn modelId="{524937BD-1F0D-4873-8C37-587C283B4109}" type="presParOf" srcId="{41A2DDC5-4E4C-4FCA-BABE-1423648F9452}" destId="{FEBA4A65-6877-4102-9148-F9CB5646682F}" srcOrd="1" destOrd="0" presId="urn:microsoft.com/office/officeart/2005/8/layout/list1"/>
    <dgm:cxn modelId="{5A404B40-1309-4627-8D64-F1FF4B213B56}" type="presParOf" srcId="{D71756AB-91CA-4105-AD64-8E5E45CC6D85}" destId="{1C67135E-C99D-421E-A45A-132C6F79B85A}" srcOrd="1" destOrd="0" presId="urn:microsoft.com/office/officeart/2005/8/layout/list1"/>
    <dgm:cxn modelId="{6B2B6156-BEAD-472F-9475-EECC02E74ED0}" type="presParOf" srcId="{D71756AB-91CA-4105-AD64-8E5E45CC6D85}" destId="{881FC6F0-9898-438A-9EFC-FCA7F0B4BB41}" srcOrd="2" destOrd="0" presId="urn:microsoft.com/office/officeart/2005/8/layout/list1"/>
    <dgm:cxn modelId="{ECF6A320-D840-41A0-AF70-B482DBEA96E6}" type="presParOf" srcId="{D71756AB-91CA-4105-AD64-8E5E45CC6D85}" destId="{E9607112-56AF-49BF-9144-C1DC15756F82}" srcOrd="3" destOrd="0" presId="urn:microsoft.com/office/officeart/2005/8/layout/list1"/>
    <dgm:cxn modelId="{5A427A1F-02B4-4A9C-A4A1-CDD786A3F3C8}" type="presParOf" srcId="{D71756AB-91CA-4105-AD64-8E5E45CC6D85}" destId="{760AD832-35F5-42AB-A098-63AABD6B97A9}" srcOrd="4" destOrd="0" presId="urn:microsoft.com/office/officeart/2005/8/layout/list1"/>
    <dgm:cxn modelId="{CB7CD453-90FE-4FD3-B252-FD1E58D473AE}" type="presParOf" srcId="{760AD832-35F5-42AB-A098-63AABD6B97A9}" destId="{51FA858B-5E69-47AA-8C37-E0B2BA768D18}" srcOrd="0" destOrd="0" presId="urn:microsoft.com/office/officeart/2005/8/layout/list1"/>
    <dgm:cxn modelId="{7C29868D-F919-47E8-9609-F5F6BA1E90CA}" type="presParOf" srcId="{760AD832-35F5-42AB-A098-63AABD6B97A9}" destId="{97FF657A-064D-4771-91CD-56AC4C4D9B82}" srcOrd="1" destOrd="0" presId="urn:microsoft.com/office/officeart/2005/8/layout/list1"/>
    <dgm:cxn modelId="{7B9870A2-A3C1-4520-8248-D71C21379703}" type="presParOf" srcId="{D71756AB-91CA-4105-AD64-8E5E45CC6D85}" destId="{B58F25F5-117F-4A98-B3B5-50D120FFE988}" srcOrd="5" destOrd="0" presId="urn:microsoft.com/office/officeart/2005/8/layout/list1"/>
    <dgm:cxn modelId="{37FB1EC6-CD08-4899-AD74-A060C3E927F8}" type="presParOf" srcId="{D71756AB-91CA-4105-AD64-8E5E45CC6D85}" destId="{B0D8EBC5-D50A-483A-AB47-7E15240C97CC}" srcOrd="6" destOrd="0" presId="urn:microsoft.com/office/officeart/2005/8/layout/list1"/>
    <dgm:cxn modelId="{24C4591F-2712-4C0D-A633-D55B6DF5ADA2}" type="presParOf" srcId="{D71756AB-91CA-4105-AD64-8E5E45CC6D85}" destId="{784450CF-821B-4CA8-9A4D-0C4E4C4A876A}" srcOrd="7" destOrd="0" presId="urn:microsoft.com/office/officeart/2005/8/layout/list1"/>
    <dgm:cxn modelId="{4BC8B729-C489-4017-A342-47B1C7D3CF66}" type="presParOf" srcId="{D71756AB-91CA-4105-AD64-8E5E45CC6D85}" destId="{C9F80F4E-FED4-4075-BC65-9B89B683A898}" srcOrd="8" destOrd="0" presId="urn:microsoft.com/office/officeart/2005/8/layout/list1"/>
    <dgm:cxn modelId="{F4D7743D-C801-480B-AE51-236DADCD1645}" type="presParOf" srcId="{C9F80F4E-FED4-4075-BC65-9B89B683A898}" destId="{75B71064-6E47-485F-9892-F76562FC8161}" srcOrd="0" destOrd="0" presId="urn:microsoft.com/office/officeart/2005/8/layout/list1"/>
    <dgm:cxn modelId="{998D53BE-C95B-4102-ABC2-5D11D86206E1}" type="presParOf" srcId="{C9F80F4E-FED4-4075-BC65-9B89B683A898}" destId="{34E6969A-6CB0-406C-8A19-EB3ED8880231}" srcOrd="1" destOrd="0" presId="urn:microsoft.com/office/officeart/2005/8/layout/list1"/>
    <dgm:cxn modelId="{5F1183A9-B4AA-4C74-B9C0-557F9DAC7AB5}" type="presParOf" srcId="{D71756AB-91CA-4105-AD64-8E5E45CC6D85}" destId="{069B0B84-57E5-4CC1-82CE-E0CA73C10D90}" srcOrd="9" destOrd="0" presId="urn:microsoft.com/office/officeart/2005/8/layout/list1"/>
    <dgm:cxn modelId="{9A9A2627-BDFC-41B9-A2DC-C5C57A0CC950}" type="presParOf" srcId="{D71756AB-91CA-4105-AD64-8E5E45CC6D85}" destId="{3AF2777A-DE7E-4255-8A1C-FDEF4BC0D6A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B9E489-BC85-49FD-AA56-817E789CB56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D6F2BB-9EB3-4F57-8A2C-9D09DAD98614}">
      <dgm:prSet phldrT="[Текст]" custT="1"/>
      <dgm:spPr/>
      <dgm:t>
        <a:bodyPr/>
        <a:lstStyle/>
        <a:p>
          <a:r>
            <a:rPr lang="ru-RU" sz="2000" dirty="0" smtClean="0"/>
            <a:t>ДОХОДЫ</a:t>
          </a:r>
          <a:endParaRPr lang="ru-RU" sz="2000" dirty="0"/>
        </a:p>
      </dgm:t>
    </dgm:pt>
    <dgm:pt modelId="{67ACAAFC-8E62-4024-B024-3A25DFBB1645}" type="parTrans" cxnId="{48361AFE-D447-42FA-8E41-BBE7D6709671}">
      <dgm:prSet/>
      <dgm:spPr/>
      <dgm:t>
        <a:bodyPr/>
        <a:lstStyle/>
        <a:p>
          <a:endParaRPr lang="ru-RU"/>
        </a:p>
      </dgm:t>
    </dgm:pt>
    <dgm:pt modelId="{D89BD413-9D37-470A-9F8C-1EA55B191D1A}" type="sibTrans" cxnId="{48361AFE-D447-42FA-8E41-BBE7D6709671}">
      <dgm:prSet/>
      <dgm:spPr/>
      <dgm:t>
        <a:bodyPr/>
        <a:lstStyle/>
        <a:p>
          <a:endParaRPr lang="ru-RU"/>
        </a:p>
      </dgm:t>
    </dgm:pt>
    <dgm:pt modelId="{EA131D65-CD1D-4B1C-872E-5F2C2687EEE3}">
      <dgm:prSet phldrT="[Текст]" custT="1"/>
      <dgm:spPr/>
      <dgm:t>
        <a:bodyPr/>
        <a:lstStyle/>
        <a:p>
          <a:r>
            <a:rPr lang="ru-RU" sz="2400" dirty="0" smtClean="0"/>
            <a:t>2016 год – 801317,4</a:t>
          </a:r>
          <a:endParaRPr lang="ru-RU" sz="2400" dirty="0"/>
        </a:p>
      </dgm:t>
    </dgm:pt>
    <dgm:pt modelId="{23196F95-9E69-4950-B239-4B2F8F95D5F3}" type="parTrans" cxnId="{9403E7A0-BBDF-4F9F-9A3B-02428EF0A837}">
      <dgm:prSet/>
      <dgm:spPr/>
      <dgm:t>
        <a:bodyPr/>
        <a:lstStyle/>
        <a:p>
          <a:endParaRPr lang="ru-RU"/>
        </a:p>
      </dgm:t>
    </dgm:pt>
    <dgm:pt modelId="{DBC478A7-8082-4B9F-8F3A-B79AE555D2A6}" type="sibTrans" cxnId="{9403E7A0-BBDF-4F9F-9A3B-02428EF0A837}">
      <dgm:prSet/>
      <dgm:spPr/>
      <dgm:t>
        <a:bodyPr/>
        <a:lstStyle/>
        <a:p>
          <a:endParaRPr lang="ru-RU"/>
        </a:p>
      </dgm:t>
    </dgm:pt>
    <dgm:pt modelId="{92EFF254-18A0-4DBF-8CD0-063BD8AAAD09}">
      <dgm:prSet phldrT="[Текст]" custT="1"/>
      <dgm:spPr/>
      <dgm:t>
        <a:bodyPr/>
        <a:lstStyle/>
        <a:p>
          <a:pPr algn="ctr"/>
          <a:endParaRPr lang="ru-RU" sz="2400" dirty="0" smtClean="0"/>
        </a:p>
        <a:p>
          <a:pPr algn="ctr"/>
          <a:r>
            <a:rPr lang="ru-RU" sz="2400" dirty="0" smtClean="0"/>
            <a:t>2017 год- 890400,0</a:t>
          </a:r>
        </a:p>
        <a:p>
          <a:pPr algn="ctr"/>
          <a:endParaRPr lang="ru-RU" sz="2400" dirty="0"/>
        </a:p>
      </dgm:t>
    </dgm:pt>
    <dgm:pt modelId="{64AB1B7F-5B3A-4ACB-9F61-3127819187B5}" type="parTrans" cxnId="{EB568663-0735-42BA-BC39-B0C0E5E79790}">
      <dgm:prSet/>
      <dgm:spPr/>
      <dgm:t>
        <a:bodyPr/>
        <a:lstStyle/>
        <a:p>
          <a:endParaRPr lang="ru-RU"/>
        </a:p>
      </dgm:t>
    </dgm:pt>
    <dgm:pt modelId="{210406D3-39B3-4554-9FEF-4A814DC03F28}" type="sibTrans" cxnId="{EB568663-0735-42BA-BC39-B0C0E5E79790}">
      <dgm:prSet/>
      <dgm:spPr/>
      <dgm:t>
        <a:bodyPr/>
        <a:lstStyle/>
        <a:p>
          <a:endParaRPr lang="ru-RU"/>
        </a:p>
      </dgm:t>
    </dgm:pt>
    <dgm:pt modelId="{C7BE84D1-3FD8-45C2-ABE7-119AE40FCC60}">
      <dgm:prSet phldrT="[Текст]" custT="1"/>
      <dgm:spPr/>
      <dgm:t>
        <a:bodyPr/>
        <a:lstStyle/>
        <a:p>
          <a:r>
            <a:rPr lang="ru-RU" sz="2000" dirty="0" smtClean="0"/>
            <a:t>РАСХОДЫ</a:t>
          </a:r>
          <a:endParaRPr lang="ru-RU" sz="2000" dirty="0"/>
        </a:p>
      </dgm:t>
    </dgm:pt>
    <dgm:pt modelId="{1B85B55A-A852-4A93-A573-A65421534939}" type="parTrans" cxnId="{096E8941-9A73-4CC9-A0F5-8B12EB94715D}">
      <dgm:prSet/>
      <dgm:spPr/>
      <dgm:t>
        <a:bodyPr/>
        <a:lstStyle/>
        <a:p>
          <a:endParaRPr lang="ru-RU"/>
        </a:p>
      </dgm:t>
    </dgm:pt>
    <dgm:pt modelId="{1CBC50DC-2C45-4C7A-BF86-1E500A24F1D3}" type="sibTrans" cxnId="{096E8941-9A73-4CC9-A0F5-8B12EB94715D}">
      <dgm:prSet/>
      <dgm:spPr/>
      <dgm:t>
        <a:bodyPr/>
        <a:lstStyle/>
        <a:p>
          <a:endParaRPr lang="ru-RU"/>
        </a:p>
      </dgm:t>
    </dgm:pt>
    <dgm:pt modelId="{D3DD2FE3-0F5B-401B-9907-0A0C91BE4F2E}">
      <dgm:prSet phldrT="[Текст]" custT="1"/>
      <dgm:spPr/>
      <dgm:t>
        <a:bodyPr/>
        <a:lstStyle/>
        <a:p>
          <a:r>
            <a:rPr lang="ru-RU" sz="2400" dirty="0" smtClean="0"/>
            <a:t>2016 год- 796809,6</a:t>
          </a:r>
          <a:endParaRPr lang="ru-RU" sz="2400" dirty="0"/>
        </a:p>
      </dgm:t>
    </dgm:pt>
    <dgm:pt modelId="{89AD7782-8FD1-4900-8E6F-6D4601F9C2D5}" type="parTrans" cxnId="{65A59B5E-FD21-4482-B3D4-BB419923DE5E}">
      <dgm:prSet/>
      <dgm:spPr/>
      <dgm:t>
        <a:bodyPr/>
        <a:lstStyle/>
        <a:p>
          <a:endParaRPr lang="ru-RU"/>
        </a:p>
      </dgm:t>
    </dgm:pt>
    <dgm:pt modelId="{5A56C719-4128-42FE-B811-94351540AD81}" type="sibTrans" cxnId="{65A59B5E-FD21-4482-B3D4-BB419923DE5E}">
      <dgm:prSet/>
      <dgm:spPr/>
      <dgm:t>
        <a:bodyPr/>
        <a:lstStyle/>
        <a:p>
          <a:endParaRPr lang="ru-RU"/>
        </a:p>
      </dgm:t>
    </dgm:pt>
    <dgm:pt modelId="{6ECA43C4-51EF-4D0F-A31F-FFEE3B43BB31}">
      <dgm:prSet phldrT="[Текст]" custT="1"/>
      <dgm:spPr/>
      <dgm:t>
        <a:bodyPr/>
        <a:lstStyle/>
        <a:p>
          <a:r>
            <a:rPr lang="ru-RU" sz="2400" dirty="0" smtClean="0"/>
            <a:t>2017 год- 873190,8</a:t>
          </a:r>
          <a:endParaRPr lang="ru-RU" sz="2400" dirty="0"/>
        </a:p>
      </dgm:t>
    </dgm:pt>
    <dgm:pt modelId="{9E7A15FC-9B8B-4F10-BA07-0D832829B0FF}" type="parTrans" cxnId="{E283CE2B-8957-4053-86EE-5406843D78E0}">
      <dgm:prSet/>
      <dgm:spPr/>
      <dgm:t>
        <a:bodyPr/>
        <a:lstStyle/>
        <a:p>
          <a:endParaRPr lang="ru-RU"/>
        </a:p>
      </dgm:t>
    </dgm:pt>
    <dgm:pt modelId="{F7E69AB2-F2C5-43B5-A171-CEF01FB60BBF}" type="sibTrans" cxnId="{E283CE2B-8957-4053-86EE-5406843D78E0}">
      <dgm:prSet/>
      <dgm:spPr/>
      <dgm:t>
        <a:bodyPr/>
        <a:lstStyle/>
        <a:p>
          <a:endParaRPr lang="ru-RU"/>
        </a:p>
      </dgm:t>
    </dgm:pt>
    <dgm:pt modelId="{050D6464-9EE8-4593-BC97-36CE0CDA62F3}">
      <dgm:prSet phldrT="[Текст]" custT="1"/>
      <dgm:spPr/>
      <dgm:t>
        <a:bodyPr/>
        <a:lstStyle/>
        <a:p>
          <a:r>
            <a:rPr lang="ru-RU" sz="2000" dirty="0" smtClean="0"/>
            <a:t>ПРОФИЦИТ</a:t>
          </a:r>
          <a:endParaRPr lang="ru-RU" sz="2000" dirty="0"/>
        </a:p>
      </dgm:t>
    </dgm:pt>
    <dgm:pt modelId="{2050A977-373F-4388-B489-936E130FCD56}" type="parTrans" cxnId="{D6C61CD3-6BCE-47E5-ADE9-4489F0C02550}">
      <dgm:prSet/>
      <dgm:spPr/>
      <dgm:t>
        <a:bodyPr/>
        <a:lstStyle/>
        <a:p>
          <a:endParaRPr lang="ru-RU"/>
        </a:p>
      </dgm:t>
    </dgm:pt>
    <dgm:pt modelId="{AD083C60-AC2A-44B2-8ECF-212EE9336780}" type="sibTrans" cxnId="{D6C61CD3-6BCE-47E5-ADE9-4489F0C02550}">
      <dgm:prSet/>
      <dgm:spPr/>
      <dgm:t>
        <a:bodyPr/>
        <a:lstStyle/>
        <a:p>
          <a:endParaRPr lang="ru-RU"/>
        </a:p>
      </dgm:t>
    </dgm:pt>
    <dgm:pt modelId="{5ACE1E3C-1B16-4964-9AEC-096B0AA7AAED}">
      <dgm:prSet phldrT="[Текст]" custT="1"/>
      <dgm:spPr/>
      <dgm:t>
        <a:bodyPr/>
        <a:lstStyle/>
        <a:p>
          <a:r>
            <a:rPr lang="ru-RU" sz="2400" dirty="0" smtClean="0"/>
            <a:t>2016 год- 4507,8</a:t>
          </a:r>
          <a:endParaRPr lang="ru-RU" sz="2400" dirty="0"/>
        </a:p>
      </dgm:t>
    </dgm:pt>
    <dgm:pt modelId="{4571EB4F-4D66-441C-8D03-171003E69E30}" type="parTrans" cxnId="{D4D3FA72-F3F9-4DCA-AEB7-E101475DB438}">
      <dgm:prSet/>
      <dgm:spPr/>
      <dgm:t>
        <a:bodyPr/>
        <a:lstStyle/>
        <a:p>
          <a:endParaRPr lang="ru-RU"/>
        </a:p>
      </dgm:t>
    </dgm:pt>
    <dgm:pt modelId="{F918DBB0-D777-4EE8-B69D-BF67BCF7EAC7}" type="sibTrans" cxnId="{D4D3FA72-F3F9-4DCA-AEB7-E101475DB438}">
      <dgm:prSet/>
      <dgm:spPr/>
      <dgm:t>
        <a:bodyPr/>
        <a:lstStyle/>
        <a:p>
          <a:endParaRPr lang="ru-RU"/>
        </a:p>
      </dgm:t>
    </dgm:pt>
    <dgm:pt modelId="{A7AF6BD6-128E-437E-AC2B-08967633259D}">
      <dgm:prSet phldrT="[Текст]" custT="1"/>
      <dgm:spPr/>
      <dgm:t>
        <a:bodyPr/>
        <a:lstStyle/>
        <a:p>
          <a:r>
            <a:rPr lang="ru-RU" sz="2400" dirty="0" smtClean="0"/>
            <a:t>2017 год -17209,2</a:t>
          </a:r>
          <a:endParaRPr lang="ru-RU" sz="2400" dirty="0"/>
        </a:p>
      </dgm:t>
    </dgm:pt>
    <dgm:pt modelId="{5AF59E83-965D-49AB-B10F-C25EB56A8FB1}" type="parTrans" cxnId="{501A7A39-C753-4A13-9E31-19CAA2CA73CD}">
      <dgm:prSet/>
      <dgm:spPr/>
      <dgm:t>
        <a:bodyPr/>
        <a:lstStyle/>
        <a:p>
          <a:endParaRPr lang="ru-RU"/>
        </a:p>
      </dgm:t>
    </dgm:pt>
    <dgm:pt modelId="{38E18E01-5FD2-43A9-A6E5-9BBFB989845A}" type="sibTrans" cxnId="{501A7A39-C753-4A13-9E31-19CAA2CA73CD}">
      <dgm:prSet/>
      <dgm:spPr/>
      <dgm:t>
        <a:bodyPr/>
        <a:lstStyle/>
        <a:p>
          <a:endParaRPr lang="ru-RU"/>
        </a:p>
      </dgm:t>
    </dgm:pt>
    <dgm:pt modelId="{BE770763-26CD-4EFA-BCDA-C22A38B5B760}" type="pres">
      <dgm:prSet presAssocID="{11B9E489-BC85-49FD-AA56-817E789CB56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1E989D-F116-4E42-8CC9-DEA1250491EB}" type="pres">
      <dgm:prSet presAssocID="{3DD6F2BB-9EB3-4F57-8A2C-9D09DAD98614}" presName="compNode" presStyleCnt="0"/>
      <dgm:spPr/>
    </dgm:pt>
    <dgm:pt modelId="{EA1C818D-335E-46C8-A1A8-C5DD5F404461}" type="pres">
      <dgm:prSet presAssocID="{3DD6F2BB-9EB3-4F57-8A2C-9D09DAD98614}" presName="aNode" presStyleLbl="bgShp" presStyleIdx="0" presStyleCnt="3"/>
      <dgm:spPr/>
      <dgm:t>
        <a:bodyPr/>
        <a:lstStyle/>
        <a:p>
          <a:endParaRPr lang="ru-RU"/>
        </a:p>
      </dgm:t>
    </dgm:pt>
    <dgm:pt modelId="{0E2B3E31-2656-4BFA-B8CC-60D504557185}" type="pres">
      <dgm:prSet presAssocID="{3DD6F2BB-9EB3-4F57-8A2C-9D09DAD98614}" presName="textNode" presStyleLbl="bgShp" presStyleIdx="0" presStyleCnt="3"/>
      <dgm:spPr/>
      <dgm:t>
        <a:bodyPr/>
        <a:lstStyle/>
        <a:p>
          <a:endParaRPr lang="ru-RU"/>
        </a:p>
      </dgm:t>
    </dgm:pt>
    <dgm:pt modelId="{53C6B29F-3F60-48C0-988B-3914C904A1A3}" type="pres">
      <dgm:prSet presAssocID="{3DD6F2BB-9EB3-4F57-8A2C-9D09DAD98614}" presName="compChildNode" presStyleCnt="0"/>
      <dgm:spPr/>
    </dgm:pt>
    <dgm:pt modelId="{8F441571-663A-4FFA-93AD-F3CFCBB48906}" type="pres">
      <dgm:prSet presAssocID="{3DD6F2BB-9EB3-4F57-8A2C-9D09DAD98614}" presName="theInnerList" presStyleCnt="0"/>
      <dgm:spPr/>
    </dgm:pt>
    <dgm:pt modelId="{A72E32FE-FBDE-4AF7-AE15-2D51B3EDF958}" type="pres">
      <dgm:prSet presAssocID="{EA131D65-CD1D-4B1C-872E-5F2C2687EEE3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2A13E-11C7-48CA-9566-A36FE98F5007}" type="pres">
      <dgm:prSet presAssocID="{EA131D65-CD1D-4B1C-872E-5F2C2687EEE3}" presName="aSpace2" presStyleCnt="0"/>
      <dgm:spPr/>
    </dgm:pt>
    <dgm:pt modelId="{68C6D4D9-12B9-4807-91C5-3768FCC66063}" type="pres">
      <dgm:prSet presAssocID="{92EFF254-18A0-4DBF-8CD0-063BD8AAAD09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0577B-1162-4909-8FED-0050D3023475}" type="pres">
      <dgm:prSet presAssocID="{3DD6F2BB-9EB3-4F57-8A2C-9D09DAD98614}" presName="aSpace" presStyleCnt="0"/>
      <dgm:spPr/>
    </dgm:pt>
    <dgm:pt modelId="{C3A9B0C8-BAE9-4236-9D14-D9B0886C36CF}" type="pres">
      <dgm:prSet presAssocID="{C7BE84D1-3FD8-45C2-ABE7-119AE40FCC60}" presName="compNode" presStyleCnt="0"/>
      <dgm:spPr/>
    </dgm:pt>
    <dgm:pt modelId="{BCDB9542-13F6-4844-8944-CF701B6ACB7C}" type="pres">
      <dgm:prSet presAssocID="{C7BE84D1-3FD8-45C2-ABE7-119AE40FCC60}" presName="aNode" presStyleLbl="bgShp" presStyleIdx="1" presStyleCnt="3"/>
      <dgm:spPr/>
      <dgm:t>
        <a:bodyPr/>
        <a:lstStyle/>
        <a:p>
          <a:endParaRPr lang="ru-RU"/>
        </a:p>
      </dgm:t>
    </dgm:pt>
    <dgm:pt modelId="{2534C55D-E53A-4F60-93C2-56A64762214C}" type="pres">
      <dgm:prSet presAssocID="{C7BE84D1-3FD8-45C2-ABE7-119AE40FCC60}" presName="textNode" presStyleLbl="bgShp" presStyleIdx="1" presStyleCnt="3"/>
      <dgm:spPr/>
      <dgm:t>
        <a:bodyPr/>
        <a:lstStyle/>
        <a:p>
          <a:endParaRPr lang="ru-RU"/>
        </a:p>
      </dgm:t>
    </dgm:pt>
    <dgm:pt modelId="{39C57143-197B-4AB3-96C6-911070B7608F}" type="pres">
      <dgm:prSet presAssocID="{C7BE84D1-3FD8-45C2-ABE7-119AE40FCC60}" presName="compChildNode" presStyleCnt="0"/>
      <dgm:spPr/>
    </dgm:pt>
    <dgm:pt modelId="{709E49B8-9394-428C-9372-032FE9ED3A8A}" type="pres">
      <dgm:prSet presAssocID="{C7BE84D1-3FD8-45C2-ABE7-119AE40FCC60}" presName="theInnerList" presStyleCnt="0"/>
      <dgm:spPr/>
    </dgm:pt>
    <dgm:pt modelId="{91272CAE-5FA3-4E69-ADC1-2E1B5CBEB419}" type="pres">
      <dgm:prSet presAssocID="{D3DD2FE3-0F5B-401B-9907-0A0C91BE4F2E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52E83-AB05-47A6-8035-E153BDB170A1}" type="pres">
      <dgm:prSet presAssocID="{D3DD2FE3-0F5B-401B-9907-0A0C91BE4F2E}" presName="aSpace2" presStyleCnt="0"/>
      <dgm:spPr/>
    </dgm:pt>
    <dgm:pt modelId="{0CAC951B-CECA-4B6C-8147-505773FB597E}" type="pres">
      <dgm:prSet presAssocID="{6ECA43C4-51EF-4D0F-A31F-FFEE3B43BB31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AFBF2-690E-4370-844A-8B223DE51DF3}" type="pres">
      <dgm:prSet presAssocID="{C7BE84D1-3FD8-45C2-ABE7-119AE40FCC60}" presName="aSpace" presStyleCnt="0"/>
      <dgm:spPr/>
    </dgm:pt>
    <dgm:pt modelId="{DC8EFAA4-EE8A-4D63-88DD-183CD212B51C}" type="pres">
      <dgm:prSet presAssocID="{050D6464-9EE8-4593-BC97-36CE0CDA62F3}" presName="compNode" presStyleCnt="0"/>
      <dgm:spPr/>
    </dgm:pt>
    <dgm:pt modelId="{E45F20FF-2955-4295-8454-CD61D9DFDEC4}" type="pres">
      <dgm:prSet presAssocID="{050D6464-9EE8-4593-BC97-36CE0CDA62F3}" presName="aNode" presStyleLbl="bgShp" presStyleIdx="2" presStyleCnt="3"/>
      <dgm:spPr/>
      <dgm:t>
        <a:bodyPr/>
        <a:lstStyle/>
        <a:p>
          <a:endParaRPr lang="ru-RU"/>
        </a:p>
      </dgm:t>
    </dgm:pt>
    <dgm:pt modelId="{4C5E3F34-5B92-4048-BDF1-E8A615081053}" type="pres">
      <dgm:prSet presAssocID="{050D6464-9EE8-4593-BC97-36CE0CDA62F3}" presName="textNode" presStyleLbl="bgShp" presStyleIdx="2" presStyleCnt="3"/>
      <dgm:spPr/>
      <dgm:t>
        <a:bodyPr/>
        <a:lstStyle/>
        <a:p>
          <a:endParaRPr lang="ru-RU"/>
        </a:p>
      </dgm:t>
    </dgm:pt>
    <dgm:pt modelId="{01093799-0DC5-4F6F-B295-7E4F4A131E46}" type="pres">
      <dgm:prSet presAssocID="{050D6464-9EE8-4593-BC97-36CE0CDA62F3}" presName="compChildNode" presStyleCnt="0"/>
      <dgm:spPr/>
    </dgm:pt>
    <dgm:pt modelId="{B7B6E23F-E541-4658-B741-19CF931FED3F}" type="pres">
      <dgm:prSet presAssocID="{050D6464-9EE8-4593-BC97-36CE0CDA62F3}" presName="theInnerList" presStyleCnt="0"/>
      <dgm:spPr/>
    </dgm:pt>
    <dgm:pt modelId="{2786B8E7-0D4E-4CB1-9057-F795BC8D2893}" type="pres">
      <dgm:prSet presAssocID="{5ACE1E3C-1B16-4964-9AEC-096B0AA7AAED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CE980-176B-493D-81B5-76AF6498B077}" type="pres">
      <dgm:prSet presAssocID="{5ACE1E3C-1B16-4964-9AEC-096B0AA7AAED}" presName="aSpace2" presStyleCnt="0"/>
      <dgm:spPr/>
    </dgm:pt>
    <dgm:pt modelId="{726D9537-1E66-4DE0-8D58-89C73F768032}" type="pres">
      <dgm:prSet presAssocID="{A7AF6BD6-128E-437E-AC2B-08967633259D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C979F7-1438-43CD-8CCF-6064E3E14148}" type="presOf" srcId="{C7BE84D1-3FD8-45C2-ABE7-119AE40FCC60}" destId="{2534C55D-E53A-4F60-93C2-56A64762214C}" srcOrd="1" destOrd="0" presId="urn:microsoft.com/office/officeart/2005/8/layout/lProcess2"/>
    <dgm:cxn modelId="{D4D3FA72-F3F9-4DCA-AEB7-E101475DB438}" srcId="{050D6464-9EE8-4593-BC97-36CE0CDA62F3}" destId="{5ACE1E3C-1B16-4964-9AEC-096B0AA7AAED}" srcOrd="0" destOrd="0" parTransId="{4571EB4F-4D66-441C-8D03-171003E69E30}" sibTransId="{F918DBB0-D777-4EE8-B69D-BF67BCF7EAC7}"/>
    <dgm:cxn modelId="{D6C61CD3-6BCE-47E5-ADE9-4489F0C02550}" srcId="{11B9E489-BC85-49FD-AA56-817E789CB565}" destId="{050D6464-9EE8-4593-BC97-36CE0CDA62F3}" srcOrd="2" destOrd="0" parTransId="{2050A977-373F-4388-B489-936E130FCD56}" sibTransId="{AD083C60-AC2A-44B2-8ECF-212EE9336780}"/>
    <dgm:cxn modelId="{501A7A39-C753-4A13-9E31-19CAA2CA73CD}" srcId="{050D6464-9EE8-4593-BC97-36CE0CDA62F3}" destId="{A7AF6BD6-128E-437E-AC2B-08967633259D}" srcOrd="1" destOrd="0" parTransId="{5AF59E83-965D-49AB-B10F-C25EB56A8FB1}" sibTransId="{38E18E01-5FD2-43A9-A6E5-9BBFB989845A}"/>
    <dgm:cxn modelId="{EB568663-0735-42BA-BC39-B0C0E5E79790}" srcId="{3DD6F2BB-9EB3-4F57-8A2C-9D09DAD98614}" destId="{92EFF254-18A0-4DBF-8CD0-063BD8AAAD09}" srcOrd="1" destOrd="0" parTransId="{64AB1B7F-5B3A-4ACB-9F61-3127819187B5}" sibTransId="{210406D3-39B3-4554-9FEF-4A814DC03F28}"/>
    <dgm:cxn modelId="{9403E7A0-BBDF-4F9F-9A3B-02428EF0A837}" srcId="{3DD6F2BB-9EB3-4F57-8A2C-9D09DAD98614}" destId="{EA131D65-CD1D-4B1C-872E-5F2C2687EEE3}" srcOrd="0" destOrd="0" parTransId="{23196F95-9E69-4950-B239-4B2F8F95D5F3}" sibTransId="{DBC478A7-8082-4B9F-8F3A-B79AE555D2A6}"/>
    <dgm:cxn modelId="{6E5D19EC-EF36-4150-9003-ACEBFFF8DF20}" type="presOf" srcId="{11B9E489-BC85-49FD-AA56-817E789CB565}" destId="{BE770763-26CD-4EFA-BCDA-C22A38B5B760}" srcOrd="0" destOrd="0" presId="urn:microsoft.com/office/officeart/2005/8/layout/lProcess2"/>
    <dgm:cxn modelId="{C766F6F3-EC27-4075-8405-0E6DAC4A1E0B}" type="presOf" srcId="{050D6464-9EE8-4593-BC97-36CE0CDA62F3}" destId="{4C5E3F34-5B92-4048-BDF1-E8A615081053}" srcOrd="1" destOrd="0" presId="urn:microsoft.com/office/officeart/2005/8/layout/lProcess2"/>
    <dgm:cxn modelId="{FA7A03DC-A2BE-4DC2-8F13-4F7F21730E4F}" type="presOf" srcId="{EA131D65-CD1D-4B1C-872E-5F2C2687EEE3}" destId="{A72E32FE-FBDE-4AF7-AE15-2D51B3EDF958}" srcOrd="0" destOrd="0" presId="urn:microsoft.com/office/officeart/2005/8/layout/lProcess2"/>
    <dgm:cxn modelId="{4992974E-B949-4799-A1D8-0A7CC75F41DE}" type="presOf" srcId="{3DD6F2BB-9EB3-4F57-8A2C-9D09DAD98614}" destId="{0E2B3E31-2656-4BFA-B8CC-60D504557185}" srcOrd="1" destOrd="0" presId="urn:microsoft.com/office/officeart/2005/8/layout/lProcess2"/>
    <dgm:cxn modelId="{3528E0C2-356D-4C85-9EF3-D62328FD6AD7}" type="presOf" srcId="{3DD6F2BB-9EB3-4F57-8A2C-9D09DAD98614}" destId="{EA1C818D-335E-46C8-A1A8-C5DD5F404461}" srcOrd="0" destOrd="0" presId="urn:microsoft.com/office/officeart/2005/8/layout/lProcess2"/>
    <dgm:cxn modelId="{E1A89014-2D5E-463B-92E8-ADED2AB24D6F}" type="presOf" srcId="{5ACE1E3C-1B16-4964-9AEC-096B0AA7AAED}" destId="{2786B8E7-0D4E-4CB1-9057-F795BC8D2893}" srcOrd="0" destOrd="0" presId="urn:microsoft.com/office/officeart/2005/8/layout/lProcess2"/>
    <dgm:cxn modelId="{48361AFE-D447-42FA-8E41-BBE7D6709671}" srcId="{11B9E489-BC85-49FD-AA56-817E789CB565}" destId="{3DD6F2BB-9EB3-4F57-8A2C-9D09DAD98614}" srcOrd="0" destOrd="0" parTransId="{67ACAAFC-8E62-4024-B024-3A25DFBB1645}" sibTransId="{D89BD413-9D37-470A-9F8C-1EA55B191D1A}"/>
    <dgm:cxn modelId="{96569433-01D3-479F-AC78-36D65A23FD56}" type="presOf" srcId="{A7AF6BD6-128E-437E-AC2B-08967633259D}" destId="{726D9537-1E66-4DE0-8D58-89C73F768032}" srcOrd="0" destOrd="0" presId="urn:microsoft.com/office/officeart/2005/8/layout/lProcess2"/>
    <dgm:cxn modelId="{E283CE2B-8957-4053-86EE-5406843D78E0}" srcId="{C7BE84D1-3FD8-45C2-ABE7-119AE40FCC60}" destId="{6ECA43C4-51EF-4D0F-A31F-FFEE3B43BB31}" srcOrd="1" destOrd="0" parTransId="{9E7A15FC-9B8B-4F10-BA07-0D832829B0FF}" sibTransId="{F7E69AB2-F2C5-43B5-A171-CEF01FB60BBF}"/>
    <dgm:cxn modelId="{FCE01BCB-063E-4812-80AD-F911872A51BE}" type="presOf" srcId="{92EFF254-18A0-4DBF-8CD0-063BD8AAAD09}" destId="{68C6D4D9-12B9-4807-91C5-3768FCC66063}" srcOrd="0" destOrd="0" presId="urn:microsoft.com/office/officeart/2005/8/layout/lProcess2"/>
    <dgm:cxn modelId="{8039A7F8-F2AB-4F69-94C1-74421079366B}" type="presOf" srcId="{D3DD2FE3-0F5B-401B-9907-0A0C91BE4F2E}" destId="{91272CAE-5FA3-4E69-ADC1-2E1B5CBEB419}" srcOrd="0" destOrd="0" presId="urn:microsoft.com/office/officeart/2005/8/layout/lProcess2"/>
    <dgm:cxn modelId="{F40F0223-A5AE-48B7-830D-FFA28FC9F8C4}" type="presOf" srcId="{050D6464-9EE8-4593-BC97-36CE0CDA62F3}" destId="{E45F20FF-2955-4295-8454-CD61D9DFDEC4}" srcOrd="0" destOrd="0" presId="urn:microsoft.com/office/officeart/2005/8/layout/lProcess2"/>
    <dgm:cxn modelId="{65A59B5E-FD21-4482-B3D4-BB419923DE5E}" srcId="{C7BE84D1-3FD8-45C2-ABE7-119AE40FCC60}" destId="{D3DD2FE3-0F5B-401B-9907-0A0C91BE4F2E}" srcOrd="0" destOrd="0" parTransId="{89AD7782-8FD1-4900-8E6F-6D4601F9C2D5}" sibTransId="{5A56C719-4128-42FE-B811-94351540AD81}"/>
    <dgm:cxn modelId="{48FFE7EC-785F-4D09-93E7-A6A5ABD95380}" type="presOf" srcId="{6ECA43C4-51EF-4D0F-A31F-FFEE3B43BB31}" destId="{0CAC951B-CECA-4B6C-8147-505773FB597E}" srcOrd="0" destOrd="0" presId="urn:microsoft.com/office/officeart/2005/8/layout/lProcess2"/>
    <dgm:cxn modelId="{096E8941-9A73-4CC9-A0F5-8B12EB94715D}" srcId="{11B9E489-BC85-49FD-AA56-817E789CB565}" destId="{C7BE84D1-3FD8-45C2-ABE7-119AE40FCC60}" srcOrd="1" destOrd="0" parTransId="{1B85B55A-A852-4A93-A573-A65421534939}" sibTransId="{1CBC50DC-2C45-4C7A-BF86-1E500A24F1D3}"/>
    <dgm:cxn modelId="{153BB14E-9461-43DB-8333-1A8481B6FC6E}" type="presOf" srcId="{C7BE84D1-3FD8-45C2-ABE7-119AE40FCC60}" destId="{BCDB9542-13F6-4844-8944-CF701B6ACB7C}" srcOrd="0" destOrd="0" presId="urn:microsoft.com/office/officeart/2005/8/layout/lProcess2"/>
    <dgm:cxn modelId="{2ED51CC5-24C5-497A-91F3-049BE7D2AF52}" type="presParOf" srcId="{BE770763-26CD-4EFA-BCDA-C22A38B5B760}" destId="{DE1E989D-F116-4E42-8CC9-DEA1250491EB}" srcOrd="0" destOrd="0" presId="urn:microsoft.com/office/officeart/2005/8/layout/lProcess2"/>
    <dgm:cxn modelId="{80323C11-F329-4A86-8011-793490F40A66}" type="presParOf" srcId="{DE1E989D-F116-4E42-8CC9-DEA1250491EB}" destId="{EA1C818D-335E-46C8-A1A8-C5DD5F404461}" srcOrd="0" destOrd="0" presId="urn:microsoft.com/office/officeart/2005/8/layout/lProcess2"/>
    <dgm:cxn modelId="{B1B301E5-BD7C-4DE0-BDFF-555754986ED5}" type="presParOf" srcId="{DE1E989D-F116-4E42-8CC9-DEA1250491EB}" destId="{0E2B3E31-2656-4BFA-B8CC-60D504557185}" srcOrd="1" destOrd="0" presId="urn:microsoft.com/office/officeart/2005/8/layout/lProcess2"/>
    <dgm:cxn modelId="{22407EAB-BDA0-43FB-AA13-4F2EAFFF84F3}" type="presParOf" srcId="{DE1E989D-F116-4E42-8CC9-DEA1250491EB}" destId="{53C6B29F-3F60-48C0-988B-3914C904A1A3}" srcOrd="2" destOrd="0" presId="urn:microsoft.com/office/officeart/2005/8/layout/lProcess2"/>
    <dgm:cxn modelId="{302A85D5-2375-4514-8F08-47F6407F350E}" type="presParOf" srcId="{53C6B29F-3F60-48C0-988B-3914C904A1A3}" destId="{8F441571-663A-4FFA-93AD-F3CFCBB48906}" srcOrd="0" destOrd="0" presId="urn:microsoft.com/office/officeart/2005/8/layout/lProcess2"/>
    <dgm:cxn modelId="{A3527748-081D-45D2-BBA2-EEDAB63A275B}" type="presParOf" srcId="{8F441571-663A-4FFA-93AD-F3CFCBB48906}" destId="{A72E32FE-FBDE-4AF7-AE15-2D51B3EDF958}" srcOrd="0" destOrd="0" presId="urn:microsoft.com/office/officeart/2005/8/layout/lProcess2"/>
    <dgm:cxn modelId="{32B1F999-E8D2-464F-BF85-22BC2BC95DE7}" type="presParOf" srcId="{8F441571-663A-4FFA-93AD-F3CFCBB48906}" destId="{3652A13E-11C7-48CA-9566-A36FE98F5007}" srcOrd="1" destOrd="0" presId="urn:microsoft.com/office/officeart/2005/8/layout/lProcess2"/>
    <dgm:cxn modelId="{89092026-4A8F-49CE-9C9A-37C494BB3EAE}" type="presParOf" srcId="{8F441571-663A-4FFA-93AD-F3CFCBB48906}" destId="{68C6D4D9-12B9-4807-91C5-3768FCC66063}" srcOrd="2" destOrd="0" presId="urn:microsoft.com/office/officeart/2005/8/layout/lProcess2"/>
    <dgm:cxn modelId="{5B5B2EEA-93FE-4B4C-B174-70F0B935919C}" type="presParOf" srcId="{BE770763-26CD-4EFA-BCDA-C22A38B5B760}" destId="{2FA0577B-1162-4909-8FED-0050D3023475}" srcOrd="1" destOrd="0" presId="urn:microsoft.com/office/officeart/2005/8/layout/lProcess2"/>
    <dgm:cxn modelId="{2508C2AC-4594-4D95-8FE1-194C4FD6965C}" type="presParOf" srcId="{BE770763-26CD-4EFA-BCDA-C22A38B5B760}" destId="{C3A9B0C8-BAE9-4236-9D14-D9B0886C36CF}" srcOrd="2" destOrd="0" presId="urn:microsoft.com/office/officeart/2005/8/layout/lProcess2"/>
    <dgm:cxn modelId="{29AF313A-4C11-4D89-8022-C226548C0CC7}" type="presParOf" srcId="{C3A9B0C8-BAE9-4236-9D14-D9B0886C36CF}" destId="{BCDB9542-13F6-4844-8944-CF701B6ACB7C}" srcOrd="0" destOrd="0" presId="urn:microsoft.com/office/officeart/2005/8/layout/lProcess2"/>
    <dgm:cxn modelId="{8EB9C25C-7618-43EE-A969-FFA9CF85F82C}" type="presParOf" srcId="{C3A9B0C8-BAE9-4236-9D14-D9B0886C36CF}" destId="{2534C55D-E53A-4F60-93C2-56A64762214C}" srcOrd="1" destOrd="0" presId="urn:microsoft.com/office/officeart/2005/8/layout/lProcess2"/>
    <dgm:cxn modelId="{329CC171-5975-4B55-A4D5-72789AA0E8B9}" type="presParOf" srcId="{C3A9B0C8-BAE9-4236-9D14-D9B0886C36CF}" destId="{39C57143-197B-4AB3-96C6-911070B7608F}" srcOrd="2" destOrd="0" presId="urn:microsoft.com/office/officeart/2005/8/layout/lProcess2"/>
    <dgm:cxn modelId="{B7BD4D74-B73E-4558-A9DA-5C0BFEF8CFE8}" type="presParOf" srcId="{39C57143-197B-4AB3-96C6-911070B7608F}" destId="{709E49B8-9394-428C-9372-032FE9ED3A8A}" srcOrd="0" destOrd="0" presId="urn:microsoft.com/office/officeart/2005/8/layout/lProcess2"/>
    <dgm:cxn modelId="{AF2E193C-BA08-434D-A199-759C996AFF3B}" type="presParOf" srcId="{709E49B8-9394-428C-9372-032FE9ED3A8A}" destId="{91272CAE-5FA3-4E69-ADC1-2E1B5CBEB419}" srcOrd="0" destOrd="0" presId="urn:microsoft.com/office/officeart/2005/8/layout/lProcess2"/>
    <dgm:cxn modelId="{C972A329-83C3-45D0-B240-1DB8C25C7C92}" type="presParOf" srcId="{709E49B8-9394-428C-9372-032FE9ED3A8A}" destId="{35B52E83-AB05-47A6-8035-E153BDB170A1}" srcOrd="1" destOrd="0" presId="urn:microsoft.com/office/officeart/2005/8/layout/lProcess2"/>
    <dgm:cxn modelId="{EE361FEB-CA8C-4932-93B6-03A37FCE9995}" type="presParOf" srcId="{709E49B8-9394-428C-9372-032FE9ED3A8A}" destId="{0CAC951B-CECA-4B6C-8147-505773FB597E}" srcOrd="2" destOrd="0" presId="urn:microsoft.com/office/officeart/2005/8/layout/lProcess2"/>
    <dgm:cxn modelId="{4117BD2E-91D0-4C7B-8BA9-B8D79DEF9022}" type="presParOf" srcId="{BE770763-26CD-4EFA-BCDA-C22A38B5B760}" destId="{70EAFBF2-690E-4370-844A-8B223DE51DF3}" srcOrd="3" destOrd="0" presId="urn:microsoft.com/office/officeart/2005/8/layout/lProcess2"/>
    <dgm:cxn modelId="{CFA94551-BC39-44AA-963A-6AC2E4E28330}" type="presParOf" srcId="{BE770763-26CD-4EFA-BCDA-C22A38B5B760}" destId="{DC8EFAA4-EE8A-4D63-88DD-183CD212B51C}" srcOrd="4" destOrd="0" presId="urn:microsoft.com/office/officeart/2005/8/layout/lProcess2"/>
    <dgm:cxn modelId="{35D83724-FD10-4688-83F0-94929447CCDF}" type="presParOf" srcId="{DC8EFAA4-EE8A-4D63-88DD-183CD212B51C}" destId="{E45F20FF-2955-4295-8454-CD61D9DFDEC4}" srcOrd="0" destOrd="0" presId="urn:microsoft.com/office/officeart/2005/8/layout/lProcess2"/>
    <dgm:cxn modelId="{7E73B4FA-4516-411E-82A2-D5FBA4E52881}" type="presParOf" srcId="{DC8EFAA4-EE8A-4D63-88DD-183CD212B51C}" destId="{4C5E3F34-5B92-4048-BDF1-E8A615081053}" srcOrd="1" destOrd="0" presId="urn:microsoft.com/office/officeart/2005/8/layout/lProcess2"/>
    <dgm:cxn modelId="{600C1315-7506-4082-BC22-E33E3E2026F3}" type="presParOf" srcId="{DC8EFAA4-EE8A-4D63-88DD-183CD212B51C}" destId="{01093799-0DC5-4F6F-B295-7E4F4A131E46}" srcOrd="2" destOrd="0" presId="urn:microsoft.com/office/officeart/2005/8/layout/lProcess2"/>
    <dgm:cxn modelId="{482B34AF-4B5F-4E31-99AC-DEF0BA8E2530}" type="presParOf" srcId="{01093799-0DC5-4F6F-B295-7E4F4A131E46}" destId="{B7B6E23F-E541-4658-B741-19CF931FED3F}" srcOrd="0" destOrd="0" presId="urn:microsoft.com/office/officeart/2005/8/layout/lProcess2"/>
    <dgm:cxn modelId="{F2155E29-5E2D-4D07-85AF-C05924DA6A4C}" type="presParOf" srcId="{B7B6E23F-E541-4658-B741-19CF931FED3F}" destId="{2786B8E7-0D4E-4CB1-9057-F795BC8D2893}" srcOrd="0" destOrd="0" presId="urn:microsoft.com/office/officeart/2005/8/layout/lProcess2"/>
    <dgm:cxn modelId="{B25CD9D6-7B70-488C-947A-DA2F5D414D05}" type="presParOf" srcId="{B7B6E23F-E541-4658-B741-19CF931FED3F}" destId="{AEBCE980-176B-493D-81B5-76AF6498B077}" srcOrd="1" destOrd="0" presId="urn:microsoft.com/office/officeart/2005/8/layout/lProcess2"/>
    <dgm:cxn modelId="{FABC308C-1A09-4A15-B96A-5D558FA3B0E5}" type="presParOf" srcId="{B7B6E23F-E541-4658-B741-19CF931FED3F}" destId="{726D9537-1E66-4DE0-8D58-89C73F76803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163AFA-6AFE-4967-A26B-38A203BD54C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1A8613-E94F-47D0-BDC4-BB4DDFA4166E}">
      <dgm:prSet phldrT="[Текст]" custT="1"/>
      <dgm:spPr/>
      <dgm:t>
        <a:bodyPr/>
        <a:lstStyle/>
        <a:p>
          <a:r>
            <a:rPr lang="ru-RU" sz="1400" dirty="0" smtClean="0"/>
            <a:t>Стратегическая задача:</a:t>
          </a:r>
        </a:p>
        <a:p>
          <a:r>
            <a:rPr lang="ru-RU" sz="1400" dirty="0" smtClean="0"/>
            <a:t>Социальное развитие</a:t>
          </a:r>
          <a:endParaRPr lang="ru-RU" sz="1400" dirty="0"/>
        </a:p>
      </dgm:t>
    </dgm:pt>
    <dgm:pt modelId="{6440E28A-2142-4146-A21D-5BE27A8F5673}" type="parTrans" cxnId="{4CC8B642-6B13-4886-B588-369563230D09}">
      <dgm:prSet/>
      <dgm:spPr/>
      <dgm:t>
        <a:bodyPr/>
        <a:lstStyle/>
        <a:p>
          <a:endParaRPr lang="ru-RU"/>
        </a:p>
      </dgm:t>
    </dgm:pt>
    <dgm:pt modelId="{21F08933-909C-4182-977A-E3C13A62B3AE}" type="sibTrans" cxnId="{4CC8B642-6B13-4886-B588-369563230D09}">
      <dgm:prSet/>
      <dgm:spPr/>
      <dgm:t>
        <a:bodyPr/>
        <a:lstStyle/>
        <a:p>
          <a:endParaRPr lang="ru-RU"/>
        </a:p>
      </dgm:t>
    </dgm:pt>
    <dgm:pt modelId="{D0F41507-9F75-43B0-B58F-8E9383A7EB9C}">
      <dgm:prSet phldrT="[Текст]" custT="1"/>
      <dgm:spPr/>
      <dgm:t>
        <a:bodyPr/>
        <a:lstStyle/>
        <a:p>
          <a:pPr algn="just"/>
          <a:r>
            <a:rPr lang="ru-RU" sz="1200" dirty="0" smtClean="0"/>
            <a:t>Повышение доступности качественного образования, обеспечение его соответствия потребностям социально-экономического развития</a:t>
          </a:r>
          <a:endParaRPr lang="ru-RU" sz="1200" dirty="0"/>
        </a:p>
      </dgm:t>
    </dgm:pt>
    <dgm:pt modelId="{0E8A0419-F4C5-4B5F-9DAD-B4DC42399011}" type="parTrans" cxnId="{D1F9DFE5-3D41-4C33-9781-D8EA54063A92}">
      <dgm:prSet/>
      <dgm:spPr/>
      <dgm:t>
        <a:bodyPr/>
        <a:lstStyle/>
        <a:p>
          <a:endParaRPr lang="ru-RU"/>
        </a:p>
      </dgm:t>
    </dgm:pt>
    <dgm:pt modelId="{C5613231-3425-40C7-9E24-4CED87FF60E2}" type="sibTrans" cxnId="{D1F9DFE5-3D41-4C33-9781-D8EA54063A92}">
      <dgm:prSet/>
      <dgm:spPr/>
      <dgm:t>
        <a:bodyPr/>
        <a:lstStyle/>
        <a:p>
          <a:endParaRPr lang="ru-RU"/>
        </a:p>
      </dgm:t>
    </dgm:pt>
    <dgm:pt modelId="{4C1AC820-3BA0-40B4-95A3-95F1EB13CBC5}">
      <dgm:prSet phldrT="[Текст]" custT="1"/>
      <dgm:spPr/>
      <dgm:t>
        <a:bodyPr/>
        <a:lstStyle/>
        <a:p>
          <a:pPr algn="just"/>
          <a:r>
            <a:rPr lang="ru-RU" sz="1200" dirty="0" smtClean="0"/>
            <a:t>Обеспечение успешной социализации и эффективной самореализации молодежи</a:t>
          </a:r>
          <a:endParaRPr lang="ru-RU" sz="1200" dirty="0"/>
        </a:p>
      </dgm:t>
    </dgm:pt>
    <dgm:pt modelId="{A5F56CF9-A64C-4D3B-A8BC-865398B68006}" type="parTrans" cxnId="{9EBE6A78-A8D9-4AB9-B87A-61937A7BE061}">
      <dgm:prSet/>
      <dgm:spPr/>
      <dgm:t>
        <a:bodyPr/>
        <a:lstStyle/>
        <a:p>
          <a:endParaRPr lang="ru-RU"/>
        </a:p>
      </dgm:t>
    </dgm:pt>
    <dgm:pt modelId="{0348AFE6-91A3-4AAE-BB8A-094585A8E6E1}" type="sibTrans" cxnId="{9EBE6A78-A8D9-4AB9-B87A-61937A7BE061}">
      <dgm:prSet/>
      <dgm:spPr/>
      <dgm:t>
        <a:bodyPr/>
        <a:lstStyle/>
        <a:p>
          <a:endParaRPr lang="ru-RU"/>
        </a:p>
      </dgm:t>
    </dgm:pt>
    <dgm:pt modelId="{1B1C9B38-B06C-4738-9D68-9178A4C392EE}">
      <dgm:prSet phldrT="[Текст]" custT="1"/>
      <dgm:spPr/>
      <dgm:t>
        <a:bodyPr/>
        <a:lstStyle/>
        <a:p>
          <a:r>
            <a:rPr lang="ru-RU" sz="1400" dirty="0" smtClean="0"/>
            <a:t>Стратегическая задача:</a:t>
          </a:r>
        </a:p>
        <a:p>
          <a:r>
            <a:rPr lang="ru-RU" sz="1400" dirty="0" smtClean="0"/>
            <a:t>Развитие инфраструктуры и обеспечение  условий жизнедеятельности</a:t>
          </a:r>
          <a:endParaRPr lang="ru-RU" sz="1400" dirty="0"/>
        </a:p>
      </dgm:t>
    </dgm:pt>
    <dgm:pt modelId="{C0336AC4-3927-41E7-B72D-43E6713711FB}" type="parTrans" cxnId="{248D7DA4-79E3-4F44-854D-8CC55017567A}">
      <dgm:prSet/>
      <dgm:spPr/>
      <dgm:t>
        <a:bodyPr/>
        <a:lstStyle/>
        <a:p>
          <a:endParaRPr lang="ru-RU"/>
        </a:p>
      </dgm:t>
    </dgm:pt>
    <dgm:pt modelId="{CCA45CA3-6C35-4ADD-9112-598F272267A5}" type="sibTrans" cxnId="{248D7DA4-79E3-4F44-854D-8CC55017567A}">
      <dgm:prSet/>
      <dgm:spPr/>
      <dgm:t>
        <a:bodyPr/>
        <a:lstStyle/>
        <a:p>
          <a:endParaRPr lang="ru-RU"/>
        </a:p>
      </dgm:t>
    </dgm:pt>
    <dgm:pt modelId="{404753B0-F9BD-4762-87E3-3D44546E74B7}">
      <dgm:prSet phldrT="[Текст]" custT="1"/>
      <dgm:spPr/>
      <dgm:t>
        <a:bodyPr/>
        <a:lstStyle/>
        <a:p>
          <a:pPr algn="just"/>
          <a:r>
            <a:rPr lang="ru-RU" sz="1200" dirty="0" smtClean="0"/>
            <a:t>Повышение качества предоставляемых коммунальных услуг, модернизация и реформирование коммунальной инфраструктуры социальной сферы</a:t>
          </a:r>
          <a:endParaRPr lang="ru-RU" sz="1200" dirty="0"/>
        </a:p>
      </dgm:t>
    </dgm:pt>
    <dgm:pt modelId="{6515029D-5E32-45EF-A7FE-70A74D8B9F1B}" type="parTrans" cxnId="{BE793516-EE40-4A24-8C99-ED77BECA9204}">
      <dgm:prSet/>
      <dgm:spPr/>
      <dgm:t>
        <a:bodyPr/>
        <a:lstStyle/>
        <a:p>
          <a:endParaRPr lang="ru-RU"/>
        </a:p>
      </dgm:t>
    </dgm:pt>
    <dgm:pt modelId="{1D9B0447-2DF4-4A8D-A221-AAADE9E7216A}" type="sibTrans" cxnId="{BE793516-EE40-4A24-8C99-ED77BECA9204}">
      <dgm:prSet/>
      <dgm:spPr/>
      <dgm:t>
        <a:bodyPr/>
        <a:lstStyle/>
        <a:p>
          <a:endParaRPr lang="ru-RU"/>
        </a:p>
      </dgm:t>
    </dgm:pt>
    <dgm:pt modelId="{C0A6C123-91A2-40F6-9632-0B06DA126356}">
      <dgm:prSet phldrT="[Текст]" custT="1"/>
      <dgm:spPr/>
      <dgm:t>
        <a:bodyPr/>
        <a:lstStyle/>
        <a:p>
          <a:r>
            <a:rPr lang="ru-RU" sz="1400" dirty="0" smtClean="0"/>
            <a:t>Стратегическая задача:</a:t>
          </a:r>
        </a:p>
        <a:p>
          <a:r>
            <a:rPr lang="ru-RU" sz="1400" dirty="0" smtClean="0"/>
            <a:t>Обеспечение экономического роста</a:t>
          </a:r>
          <a:endParaRPr lang="ru-RU" sz="1400" dirty="0"/>
        </a:p>
      </dgm:t>
    </dgm:pt>
    <dgm:pt modelId="{8228C0E7-42BB-49A7-8DD9-1F91B8AAAC41}" type="parTrans" cxnId="{3B309878-AF2B-4AE4-B089-DCCB9F6EB902}">
      <dgm:prSet/>
      <dgm:spPr/>
      <dgm:t>
        <a:bodyPr/>
        <a:lstStyle/>
        <a:p>
          <a:endParaRPr lang="ru-RU"/>
        </a:p>
      </dgm:t>
    </dgm:pt>
    <dgm:pt modelId="{4C3DB0A1-E6F2-4875-BC83-46F4C4EB90CD}" type="sibTrans" cxnId="{3B309878-AF2B-4AE4-B089-DCCB9F6EB902}">
      <dgm:prSet/>
      <dgm:spPr/>
      <dgm:t>
        <a:bodyPr/>
        <a:lstStyle/>
        <a:p>
          <a:endParaRPr lang="ru-RU"/>
        </a:p>
      </dgm:t>
    </dgm:pt>
    <dgm:pt modelId="{9B4025D2-E909-4C6A-854F-9509AF66E31A}">
      <dgm:prSet phldrT="[Текст]" custT="1"/>
      <dgm:spPr/>
      <dgm:t>
        <a:bodyPr/>
        <a:lstStyle/>
        <a:p>
          <a:pPr algn="just"/>
          <a:r>
            <a:rPr lang="ru-RU" sz="1200" dirty="0" smtClean="0"/>
            <a:t>Повышение эффективности поддержки приоритетных отраслей экономики</a:t>
          </a:r>
          <a:endParaRPr lang="ru-RU" sz="1200" dirty="0"/>
        </a:p>
      </dgm:t>
    </dgm:pt>
    <dgm:pt modelId="{6F1C2287-5803-46FC-8234-9444D22D633E}" type="parTrans" cxnId="{35831701-3B63-49CE-9759-D567F2D6C532}">
      <dgm:prSet/>
      <dgm:spPr/>
      <dgm:t>
        <a:bodyPr/>
        <a:lstStyle/>
        <a:p>
          <a:endParaRPr lang="ru-RU"/>
        </a:p>
      </dgm:t>
    </dgm:pt>
    <dgm:pt modelId="{840D192E-4379-4DE7-BD1C-41DC08A8D052}" type="sibTrans" cxnId="{35831701-3B63-49CE-9759-D567F2D6C532}">
      <dgm:prSet/>
      <dgm:spPr/>
      <dgm:t>
        <a:bodyPr/>
        <a:lstStyle/>
        <a:p>
          <a:endParaRPr lang="ru-RU"/>
        </a:p>
      </dgm:t>
    </dgm:pt>
    <dgm:pt modelId="{7ABA8067-F8DF-47A6-B04E-FD7F5AE22C65}">
      <dgm:prSet custT="1"/>
      <dgm:spPr/>
      <dgm:t>
        <a:bodyPr/>
        <a:lstStyle/>
        <a:p>
          <a:pPr algn="just"/>
          <a:r>
            <a:rPr lang="ru-RU" sz="1200" dirty="0" smtClean="0"/>
            <a:t>Формирование здорового образа жизни населения, развитие физической культуры и спорта</a:t>
          </a:r>
        </a:p>
      </dgm:t>
    </dgm:pt>
    <dgm:pt modelId="{8FE84E90-30EA-4F72-9A19-5C86E0AFB9C6}" type="parTrans" cxnId="{030D39D3-27BC-4130-9D65-F4CDDEA73CF4}">
      <dgm:prSet/>
      <dgm:spPr/>
      <dgm:t>
        <a:bodyPr/>
        <a:lstStyle/>
        <a:p>
          <a:endParaRPr lang="ru-RU"/>
        </a:p>
      </dgm:t>
    </dgm:pt>
    <dgm:pt modelId="{1C1A725F-6045-4EF2-AF83-4C5ACB8C18DC}" type="sibTrans" cxnId="{030D39D3-27BC-4130-9D65-F4CDDEA73CF4}">
      <dgm:prSet/>
      <dgm:spPr/>
      <dgm:t>
        <a:bodyPr/>
        <a:lstStyle/>
        <a:p>
          <a:endParaRPr lang="ru-RU"/>
        </a:p>
      </dgm:t>
    </dgm:pt>
    <dgm:pt modelId="{8322A67E-7737-4AAA-9073-79DDE301BE54}">
      <dgm:prSet custT="1"/>
      <dgm:spPr/>
      <dgm:t>
        <a:bodyPr/>
        <a:lstStyle/>
        <a:p>
          <a:pPr algn="just"/>
          <a:r>
            <a:rPr lang="ru-RU" sz="1200" dirty="0" smtClean="0"/>
            <a:t>Развитие культурного потенциала личности и общества</a:t>
          </a:r>
        </a:p>
      </dgm:t>
    </dgm:pt>
    <dgm:pt modelId="{8356ECC5-2EFE-469B-8A9F-D9548F0CD679}" type="parTrans" cxnId="{D4815FDC-7862-4E01-84A7-207E9AB4ADA7}">
      <dgm:prSet/>
      <dgm:spPr/>
      <dgm:t>
        <a:bodyPr/>
        <a:lstStyle/>
        <a:p>
          <a:endParaRPr lang="ru-RU"/>
        </a:p>
      </dgm:t>
    </dgm:pt>
    <dgm:pt modelId="{57700D09-433E-41E6-B581-B4C153FED57E}" type="sibTrans" cxnId="{D4815FDC-7862-4E01-84A7-207E9AB4ADA7}">
      <dgm:prSet/>
      <dgm:spPr/>
      <dgm:t>
        <a:bodyPr/>
        <a:lstStyle/>
        <a:p>
          <a:endParaRPr lang="ru-RU"/>
        </a:p>
      </dgm:t>
    </dgm:pt>
    <dgm:pt modelId="{D1DC1DDD-1D43-4779-9633-D6364D5EAF80}">
      <dgm:prSet phldrT="[Текст]" custT="1"/>
      <dgm:spPr/>
      <dgm:t>
        <a:bodyPr/>
        <a:lstStyle/>
        <a:p>
          <a:pPr algn="just"/>
          <a:endParaRPr lang="ru-RU" sz="1400" dirty="0"/>
        </a:p>
      </dgm:t>
    </dgm:pt>
    <dgm:pt modelId="{3E09725D-9CF2-401A-9C29-F73650B6B8E5}" type="parTrans" cxnId="{19559D3C-A06F-4744-BE70-6B860A89746A}">
      <dgm:prSet/>
      <dgm:spPr/>
      <dgm:t>
        <a:bodyPr/>
        <a:lstStyle/>
        <a:p>
          <a:endParaRPr lang="ru-RU"/>
        </a:p>
      </dgm:t>
    </dgm:pt>
    <dgm:pt modelId="{CAD4A00D-8DF0-4233-8D21-25A596FEE639}" type="sibTrans" cxnId="{19559D3C-A06F-4744-BE70-6B860A89746A}">
      <dgm:prSet/>
      <dgm:spPr/>
      <dgm:t>
        <a:bodyPr/>
        <a:lstStyle/>
        <a:p>
          <a:endParaRPr lang="ru-RU"/>
        </a:p>
      </dgm:t>
    </dgm:pt>
    <dgm:pt modelId="{5019E7E7-E223-4F15-A34C-DAD0AA31FCDE}">
      <dgm:prSet phldrT="[Текст]" custT="1"/>
      <dgm:spPr/>
      <dgm:t>
        <a:bodyPr/>
        <a:lstStyle/>
        <a:p>
          <a:pPr algn="just"/>
          <a:r>
            <a:rPr lang="ru-RU" sz="1200" dirty="0" smtClean="0"/>
            <a:t>Повышение эффективности по социальной защите населения</a:t>
          </a:r>
          <a:endParaRPr lang="ru-RU" sz="1200" dirty="0"/>
        </a:p>
      </dgm:t>
    </dgm:pt>
    <dgm:pt modelId="{58435AA9-ADC8-4A57-9B8F-F56495FE897D}" type="parTrans" cxnId="{E151A1F4-E153-4E22-A079-47C35F27C4F3}">
      <dgm:prSet/>
      <dgm:spPr/>
      <dgm:t>
        <a:bodyPr/>
        <a:lstStyle/>
        <a:p>
          <a:endParaRPr lang="ru-RU"/>
        </a:p>
      </dgm:t>
    </dgm:pt>
    <dgm:pt modelId="{E98DC89C-D928-4D93-AB5B-491F9ABA1B31}" type="sibTrans" cxnId="{E151A1F4-E153-4E22-A079-47C35F27C4F3}">
      <dgm:prSet/>
      <dgm:spPr/>
      <dgm:t>
        <a:bodyPr/>
        <a:lstStyle/>
        <a:p>
          <a:endParaRPr lang="ru-RU"/>
        </a:p>
      </dgm:t>
    </dgm:pt>
    <dgm:pt modelId="{BA448BB5-4A9C-4A5C-826A-348CF3B07F7E}">
      <dgm:prSet phldrT="[Текст]" custT="1"/>
      <dgm:spPr/>
      <dgm:t>
        <a:bodyPr/>
        <a:lstStyle/>
        <a:p>
          <a:pPr algn="just"/>
          <a:r>
            <a:rPr lang="ru-RU" sz="1200" dirty="0" smtClean="0"/>
            <a:t>Повышение безопасности дорожного движения</a:t>
          </a:r>
          <a:endParaRPr lang="ru-RU" sz="1200" dirty="0"/>
        </a:p>
      </dgm:t>
    </dgm:pt>
    <dgm:pt modelId="{01EB527C-38D3-4548-A5DE-3F4AAE9F196D}" type="parTrans" cxnId="{BBBDAA99-97A8-491C-B463-CA6E60F0319F}">
      <dgm:prSet/>
      <dgm:spPr/>
      <dgm:t>
        <a:bodyPr/>
        <a:lstStyle/>
        <a:p>
          <a:endParaRPr lang="ru-RU"/>
        </a:p>
      </dgm:t>
    </dgm:pt>
    <dgm:pt modelId="{E77BCDA8-36B1-46D5-B3F5-4E38E921A987}" type="sibTrans" cxnId="{BBBDAA99-97A8-491C-B463-CA6E60F0319F}">
      <dgm:prSet/>
      <dgm:spPr/>
      <dgm:t>
        <a:bodyPr/>
        <a:lstStyle/>
        <a:p>
          <a:endParaRPr lang="ru-RU"/>
        </a:p>
      </dgm:t>
    </dgm:pt>
    <dgm:pt modelId="{ED36722E-EE96-4915-BC0B-DE7F291496BB}">
      <dgm:prSet phldrT="[Текст]" custT="1"/>
      <dgm:spPr/>
      <dgm:t>
        <a:bodyPr/>
        <a:lstStyle/>
        <a:p>
          <a:pPr algn="just"/>
          <a:r>
            <a:rPr lang="ru-RU" sz="1200" dirty="0" smtClean="0"/>
            <a:t>Сохранение и защита окружающей среды</a:t>
          </a:r>
          <a:endParaRPr lang="ru-RU" sz="1200" dirty="0"/>
        </a:p>
      </dgm:t>
    </dgm:pt>
    <dgm:pt modelId="{28A862A8-5CD5-4BA3-B7D6-707FCF0337EB}" type="parTrans" cxnId="{021C8193-A2BA-4440-9008-0EA31327993C}">
      <dgm:prSet/>
      <dgm:spPr/>
      <dgm:t>
        <a:bodyPr/>
        <a:lstStyle/>
        <a:p>
          <a:endParaRPr lang="ru-RU"/>
        </a:p>
      </dgm:t>
    </dgm:pt>
    <dgm:pt modelId="{434BDA9A-4764-4D95-AB1D-8641929D96D3}" type="sibTrans" cxnId="{021C8193-A2BA-4440-9008-0EA31327993C}">
      <dgm:prSet/>
      <dgm:spPr/>
      <dgm:t>
        <a:bodyPr/>
        <a:lstStyle/>
        <a:p>
          <a:endParaRPr lang="ru-RU"/>
        </a:p>
      </dgm:t>
    </dgm:pt>
    <dgm:pt modelId="{03186846-9DC3-485D-B724-F0F6202AF52B}">
      <dgm:prSet phldrT="[Текст]" custT="1"/>
      <dgm:spPr/>
      <dgm:t>
        <a:bodyPr/>
        <a:lstStyle/>
        <a:p>
          <a:pPr algn="just"/>
          <a:r>
            <a:rPr lang="ru-RU" sz="1200" dirty="0" smtClean="0"/>
            <a:t>Обеспечение комплексных мер противодействия чрезвычайным ситуациям природного и техногенного характера</a:t>
          </a:r>
          <a:endParaRPr lang="ru-RU" sz="1200" dirty="0"/>
        </a:p>
      </dgm:t>
    </dgm:pt>
    <dgm:pt modelId="{0D084CC6-DD98-4CF1-8505-6640BD80BF46}" type="parTrans" cxnId="{56AC54F2-ACD3-4649-A308-89F6957F76AC}">
      <dgm:prSet/>
      <dgm:spPr/>
      <dgm:t>
        <a:bodyPr/>
        <a:lstStyle/>
        <a:p>
          <a:endParaRPr lang="ru-RU"/>
        </a:p>
      </dgm:t>
    </dgm:pt>
    <dgm:pt modelId="{ACCA578A-D8D5-4FB1-A0F4-0D051F8739B8}" type="sibTrans" cxnId="{56AC54F2-ACD3-4649-A308-89F6957F76AC}">
      <dgm:prSet/>
      <dgm:spPr/>
      <dgm:t>
        <a:bodyPr/>
        <a:lstStyle/>
        <a:p>
          <a:endParaRPr lang="ru-RU"/>
        </a:p>
      </dgm:t>
    </dgm:pt>
    <dgm:pt modelId="{D2F2E3E2-5FB2-49CB-A5AB-1AE4C70BE256}">
      <dgm:prSet phldrT="[Текст]" custT="1"/>
      <dgm:spPr/>
      <dgm:t>
        <a:bodyPr/>
        <a:lstStyle/>
        <a:p>
          <a:pPr algn="just"/>
          <a:r>
            <a:rPr lang="ru-RU" sz="1200" dirty="0" smtClean="0"/>
            <a:t>Укрепление общественной безопасности и снижение уровня преступности</a:t>
          </a:r>
          <a:endParaRPr lang="ru-RU" sz="1200" dirty="0"/>
        </a:p>
      </dgm:t>
    </dgm:pt>
    <dgm:pt modelId="{D87B829C-0C7B-4910-8D94-19CEB18BF97E}" type="parTrans" cxnId="{CE918B85-53FD-4B19-AD5E-F5A6E845C6FF}">
      <dgm:prSet/>
      <dgm:spPr/>
      <dgm:t>
        <a:bodyPr/>
        <a:lstStyle/>
        <a:p>
          <a:endParaRPr lang="ru-RU"/>
        </a:p>
      </dgm:t>
    </dgm:pt>
    <dgm:pt modelId="{93F876E8-B7CE-4689-B3A0-A3084789254F}" type="sibTrans" cxnId="{CE918B85-53FD-4B19-AD5E-F5A6E845C6FF}">
      <dgm:prSet/>
      <dgm:spPr/>
      <dgm:t>
        <a:bodyPr/>
        <a:lstStyle/>
        <a:p>
          <a:endParaRPr lang="ru-RU"/>
        </a:p>
      </dgm:t>
    </dgm:pt>
    <dgm:pt modelId="{38A4CFD8-5F06-4C7A-BE64-1597F7F33125}">
      <dgm:prSet phldrT="[Текст]" custT="1"/>
      <dgm:spPr/>
      <dgm:t>
        <a:bodyPr/>
        <a:lstStyle/>
        <a:p>
          <a:pPr algn="l"/>
          <a:endParaRPr lang="ru-RU" sz="1200" dirty="0"/>
        </a:p>
      </dgm:t>
    </dgm:pt>
    <dgm:pt modelId="{B081EB4E-0DCF-4E66-A0F5-314D68123CEE}" type="parTrans" cxnId="{39B460E1-FB1B-4DBC-95FB-3CBBF5A55851}">
      <dgm:prSet/>
      <dgm:spPr/>
      <dgm:t>
        <a:bodyPr/>
        <a:lstStyle/>
        <a:p>
          <a:endParaRPr lang="ru-RU"/>
        </a:p>
      </dgm:t>
    </dgm:pt>
    <dgm:pt modelId="{E4E1F129-D427-4CA6-A9E4-E57E81FA2EBA}" type="sibTrans" cxnId="{39B460E1-FB1B-4DBC-95FB-3CBBF5A55851}">
      <dgm:prSet/>
      <dgm:spPr/>
      <dgm:t>
        <a:bodyPr/>
        <a:lstStyle/>
        <a:p>
          <a:endParaRPr lang="ru-RU"/>
        </a:p>
      </dgm:t>
    </dgm:pt>
    <dgm:pt modelId="{674A16E9-3466-4E2E-BC65-84D601F93371}">
      <dgm:prSet phldrT="[Текст]" custT="1"/>
      <dgm:spPr/>
      <dgm:t>
        <a:bodyPr/>
        <a:lstStyle/>
        <a:p>
          <a:pPr algn="just"/>
          <a:r>
            <a:rPr lang="ru-RU" sz="1200" dirty="0" smtClean="0"/>
            <a:t>Повышение эффективности механизмов управления социально-экономическим развитием муниципального образования "</a:t>
          </a:r>
          <a:r>
            <a:rPr lang="ru-RU" sz="1200" dirty="0" err="1" smtClean="0"/>
            <a:t>Эхирит-Булагатский</a:t>
          </a:r>
          <a:r>
            <a:rPr lang="ru-RU" sz="1200" dirty="0" smtClean="0"/>
            <a:t> район"</a:t>
          </a:r>
          <a:endParaRPr lang="ru-RU" sz="1200" dirty="0"/>
        </a:p>
      </dgm:t>
    </dgm:pt>
    <dgm:pt modelId="{8CEC9BB5-B899-4C80-A357-00B8683953B0}" type="parTrans" cxnId="{72C3EAEC-0AA5-4CA7-BC36-FA4A78A026D2}">
      <dgm:prSet/>
      <dgm:spPr/>
      <dgm:t>
        <a:bodyPr/>
        <a:lstStyle/>
        <a:p>
          <a:endParaRPr lang="ru-RU"/>
        </a:p>
      </dgm:t>
    </dgm:pt>
    <dgm:pt modelId="{254ECF83-8A38-46FF-9482-5372BC4A5733}" type="sibTrans" cxnId="{72C3EAEC-0AA5-4CA7-BC36-FA4A78A026D2}">
      <dgm:prSet/>
      <dgm:spPr/>
      <dgm:t>
        <a:bodyPr/>
        <a:lstStyle/>
        <a:p>
          <a:endParaRPr lang="ru-RU"/>
        </a:p>
      </dgm:t>
    </dgm:pt>
    <dgm:pt modelId="{AACDD182-5B7D-4FF2-B45B-B268DD78BEC4}" type="pres">
      <dgm:prSet presAssocID="{E2163AFA-6AFE-4967-A26B-38A203BD54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AFE369-B48C-4183-B435-D35B3D610436}" type="pres">
      <dgm:prSet presAssocID="{381A8613-E94F-47D0-BDC4-BB4DDFA4166E}" presName="composite" presStyleCnt="0"/>
      <dgm:spPr/>
    </dgm:pt>
    <dgm:pt modelId="{B2350A48-C7E3-4F4A-842F-CCFF9CD03DF7}" type="pres">
      <dgm:prSet presAssocID="{381A8613-E94F-47D0-BDC4-BB4DDFA4166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CFB57-5975-4A32-BC90-2F1BD85127D3}" type="pres">
      <dgm:prSet presAssocID="{381A8613-E94F-47D0-BDC4-BB4DDFA4166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FD05D-1CCB-4987-9D7B-09D6420AECF9}" type="pres">
      <dgm:prSet presAssocID="{21F08933-909C-4182-977A-E3C13A62B3AE}" presName="space" presStyleCnt="0"/>
      <dgm:spPr/>
    </dgm:pt>
    <dgm:pt modelId="{DD01E891-8FE7-4F0B-ABDB-9DB181E43B3C}" type="pres">
      <dgm:prSet presAssocID="{1B1C9B38-B06C-4738-9D68-9178A4C392EE}" presName="composite" presStyleCnt="0"/>
      <dgm:spPr/>
    </dgm:pt>
    <dgm:pt modelId="{2A9B4962-60FC-47E5-9219-85204F162A5B}" type="pres">
      <dgm:prSet presAssocID="{1B1C9B38-B06C-4738-9D68-9178A4C392E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E2EC2-36CA-4CA3-810B-DBD70935310B}" type="pres">
      <dgm:prSet presAssocID="{1B1C9B38-B06C-4738-9D68-9178A4C392E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39EC6-3F63-4B4A-9643-B3A69BE39904}" type="pres">
      <dgm:prSet presAssocID="{CCA45CA3-6C35-4ADD-9112-598F272267A5}" presName="space" presStyleCnt="0"/>
      <dgm:spPr/>
    </dgm:pt>
    <dgm:pt modelId="{CF0EF2EF-7A26-47AF-B4DB-DE9160753204}" type="pres">
      <dgm:prSet presAssocID="{C0A6C123-91A2-40F6-9632-0B06DA126356}" presName="composite" presStyleCnt="0"/>
      <dgm:spPr/>
    </dgm:pt>
    <dgm:pt modelId="{7735A40F-8848-49F5-BBB9-958EEF514032}" type="pres">
      <dgm:prSet presAssocID="{C0A6C123-91A2-40F6-9632-0B06DA12635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AC65A-F58C-43B0-B373-D68356AB962B}" type="pres">
      <dgm:prSet presAssocID="{C0A6C123-91A2-40F6-9632-0B06DA12635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B11EAF-F13C-438F-8D9E-82D94163F808}" type="presOf" srcId="{38A4CFD8-5F06-4C7A-BE64-1597F7F33125}" destId="{FE7AC65A-F58C-43B0-B373-D68356AB962B}" srcOrd="0" destOrd="2" presId="urn:microsoft.com/office/officeart/2005/8/layout/hList1"/>
    <dgm:cxn modelId="{021C8193-A2BA-4440-9008-0EA31327993C}" srcId="{1B1C9B38-B06C-4738-9D68-9178A4C392EE}" destId="{ED36722E-EE96-4915-BC0B-DE7F291496BB}" srcOrd="2" destOrd="0" parTransId="{28A862A8-5CD5-4BA3-B7D6-707FCF0337EB}" sibTransId="{434BDA9A-4764-4D95-AB1D-8641929D96D3}"/>
    <dgm:cxn modelId="{ADE9999D-6CAA-4D42-9E86-03BB82875426}" type="presOf" srcId="{D1DC1DDD-1D43-4779-9633-D6364D5EAF80}" destId="{F30CFB57-5975-4A32-BC90-2F1BD85127D3}" srcOrd="0" destOrd="5" presId="urn:microsoft.com/office/officeart/2005/8/layout/hList1"/>
    <dgm:cxn modelId="{E151A1F4-E153-4E22-A079-47C35F27C4F3}" srcId="{381A8613-E94F-47D0-BDC4-BB4DDFA4166E}" destId="{5019E7E7-E223-4F15-A34C-DAD0AA31FCDE}" srcOrd="4" destOrd="0" parTransId="{58435AA9-ADC8-4A57-9B8F-F56495FE897D}" sibTransId="{E98DC89C-D928-4D93-AB5B-491F9ABA1B31}"/>
    <dgm:cxn modelId="{2BBB833D-7FAC-45EC-9DDB-29FDAC915153}" type="presOf" srcId="{404753B0-F9BD-4762-87E3-3D44546E74B7}" destId="{FA8E2EC2-36CA-4CA3-810B-DBD70935310B}" srcOrd="0" destOrd="0" presId="urn:microsoft.com/office/officeart/2005/8/layout/hList1"/>
    <dgm:cxn modelId="{D4815FDC-7862-4E01-84A7-207E9AB4ADA7}" srcId="{381A8613-E94F-47D0-BDC4-BB4DDFA4166E}" destId="{8322A67E-7737-4AAA-9073-79DDE301BE54}" srcOrd="1" destOrd="0" parTransId="{8356ECC5-2EFE-469B-8A9F-D9548F0CD679}" sibTransId="{57700D09-433E-41E6-B581-B4C153FED57E}"/>
    <dgm:cxn modelId="{E6D0547F-1D90-46C3-A808-A21A5C5C0A4C}" type="presOf" srcId="{D0F41507-9F75-43B0-B58F-8E9383A7EB9C}" destId="{F30CFB57-5975-4A32-BC90-2F1BD85127D3}" srcOrd="0" destOrd="0" presId="urn:microsoft.com/office/officeart/2005/8/layout/hList1"/>
    <dgm:cxn modelId="{27DED597-F614-4BBD-B77E-FA4BE701CAF7}" type="presOf" srcId="{381A8613-E94F-47D0-BDC4-BB4DDFA4166E}" destId="{B2350A48-C7E3-4F4A-842F-CCFF9CD03DF7}" srcOrd="0" destOrd="0" presId="urn:microsoft.com/office/officeart/2005/8/layout/hList1"/>
    <dgm:cxn modelId="{248D7DA4-79E3-4F44-854D-8CC55017567A}" srcId="{E2163AFA-6AFE-4967-A26B-38A203BD54C3}" destId="{1B1C9B38-B06C-4738-9D68-9178A4C392EE}" srcOrd="1" destOrd="0" parTransId="{C0336AC4-3927-41E7-B72D-43E6713711FB}" sibTransId="{CCA45CA3-6C35-4ADD-9112-598F272267A5}"/>
    <dgm:cxn modelId="{EBD272F9-E8D6-482C-AA24-99EF6F544B8C}" type="presOf" srcId="{9B4025D2-E909-4C6A-854F-9509AF66E31A}" destId="{FE7AC65A-F58C-43B0-B373-D68356AB962B}" srcOrd="0" destOrd="0" presId="urn:microsoft.com/office/officeart/2005/8/layout/hList1"/>
    <dgm:cxn modelId="{72C3EAEC-0AA5-4CA7-BC36-FA4A78A026D2}" srcId="{C0A6C123-91A2-40F6-9632-0B06DA126356}" destId="{674A16E9-3466-4E2E-BC65-84D601F93371}" srcOrd="1" destOrd="0" parTransId="{8CEC9BB5-B899-4C80-A357-00B8683953B0}" sibTransId="{254ECF83-8A38-46FF-9482-5372BC4A5733}"/>
    <dgm:cxn modelId="{2482BFCA-B77D-4E54-B01A-D5CE5EC6398A}" type="presOf" srcId="{D2F2E3E2-5FB2-49CB-A5AB-1AE4C70BE256}" destId="{FA8E2EC2-36CA-4CA3-810B-DBD70935310B}" srcOrd="0" destOrd="4" presId="urn:microsoft.com/office/officeart/2005/8/layout/hList1"/>
    <dgm:cxn modelId="{E6363F07-B693-4DD7-BBAC-0B024D79A2A2}" type="presOf" srcId="{BA448BB5-4A9C-4A5C-826A-348CF3B07F7E}" destId="{FA8E2EC2-36CA-4CA3-810B-DBD70935310B}" srcOrd="0" destOrd="1" presId="urn:microsoft.com/office/officeart/2005/8/layout/hList1"/>
    <dgm:cxn modelId="{2F134ED5-0CC1-4315-B257-EBC9B0F48B2A}" type="presOf" srcId="{5019E7E7-E223-4F15-A34C-DAD0AA31FCDE}" destId="{F30CFB57-5975-4A32-BC90-2F1BD85127D3}" srcOrd="0" destOrd="4" presId="urn:microsoft.com/office/officeart/2005/8/layout/hList1"/>
    <dgm:cxn modelId="{CE918B85-53FD-4B19-AD5E-F5A6E845C6FF}" srcId="{1B1C9B38-B06C-4738-9D68-9178A4C392EE}" destId="{D2F2E3E2-5FB2-49CB-A5AB-1AE4C70BE256}" srcOrd="4" destOrd="0" parTransId="{D87B829C-0C7B-4910-8D94-19CEB18BF97E}" sibTransId="{93F876E8-B7CE-4689-B3A0-A3084789254F}"/>
    <dgm:cxn modelId="{39B460E1-FB1B-4DBC-95FB-3CBBF5A55851}" srcId="{C0A6C123-91A2-40F6-9632-0B06DA126356}" destId="{38A4CFD8-5F06-4C7A-BE64-1597F7F33125}" srcOrd="2" destOrd="0" parTransId="{B081EB4E-0DCF-4E66-A0F5-314D68123CEE}" sibTransId="{E4E1F129-D427-4CA6-A9E4-E57E81FA2EBA}"/>
    <dgm:cxn modelId="{030D39D3-27BC-4130-9D65-F4CDDEA73CF4}" srcId="{381A8613-E94F-47D0-BDC4-BB4DDFA4166E}" destId="{7ABA8067-F8DF-47A6-B04E-FD7F5AE22C65}" srcOrd="2" destOrd="0" parTransId="{8FE84E90-30EA-4F72-9A19-5C86E0AFB9C6}" sibTransId="{1C1A725F-6045-4EF2-AF83-4C5ACB8C18DC}"/>
    <dgm:cxn modelId="{95C2A107-4E8D-41E2-8394-1C342C9F226B}" type="presOf" srcId="{ED36722E-EE96-4915-BC0B-DE7F291496BB}" destId="{FA8E2EC2-36CA-4CA3-810B-DBD70935310B}" srcOrd="0" destOrd="2" presId="urn:microsoft.com/office/officeart/2005/8/layout/hList1"/>
    <dgm:cxn modelId="{3A39BF92-33CE-4A71-A317-98AB41A7816F}" type="presOf" srcId="{C0A6C123-91A2-40F6-9632-0B06DA126356}" destId="{7735A40F-8848-49F5-BBB9-958EEF514032}" srcOrd="0" destOrd="0" presId="urn:microsoft.com/office/officeart/2005/8/layout/hList1"/>
    <dgm:cxn modelId="{D1F9DFE5-3D41-4C33-9781-D8EA54063A92}" srcId="{381A8613-E94F-47D0-BDC4-BB4DDFA4166E}" destId="{D0F41507-9F75-43B0-B58F-8E9383A7EB9C}" srcOrd="0" destOrd="0" parTransId="{0E8A0419-F4C5-4B5F-9DAD-B4DC42399011}" sibTransId="{C5613231-3425-40C7-9E24-4CED87FF60E2}"/>
    <dgm:cxn modelId="{7DF4B2A4-1BC2-4FE2-BAFF-45A06A48FD41}" type="presOf" srcId="{03186846-9DC3-485D-B724-F0F6202AF52B}" destId="{FA8E2EC2-36CA-4CA3-810B-DBD70935310B}" srcOrd="0" destOrd="3" presId="urn:microsoft.com/office/officeart/2005/8/layout/hList1"/>
    <dgm:cxn modelId="{AE30AFF5-8569-4AE1-9578-3B856206E7AE}" type="presOf" srcId="{E2163AFA-6AFE-4967-A26B-38A203BD54C3}" destId="{AACDD182-5B7D-4FF2-B45B-B268DD78BEC4}" srcOrd="0" destOrd="0" presId="urn:microsoft.com/office/officeart/2005/8/layout/hList1"/>
    <dgm:cxn modelId="{14EDD060-6964-4EFD-90C5-FD0092424840}" type="presOf" srcId="{4C1AC820-3BA0-40B4-95A3-95F1EB13CBC5}" destId="{F30CFB57-5975-4A32-BC90-2F1BD85127D3}" srcOrd="0" destOrd="3" presId="urn:microsoft.com/office/officeart/2005/8/layout/hList1"/>
    <dgm:cxn modelId="{4CC8B642-6B13-4886-B588-369563230D09}" srcId="{E2163AFA-6AFE-4967-A26B-38A203BD54C3}" destId="{381A8613-E94F-47D0-BDC4-BB4DDFA4166E}" srcOrd="0" destOrd="0" parTransId="{6440E28A-2142-4146-A21D-5BE27A8F5673}" sibTransId="{21F08933-909C-4182-977A-E3C13A62B3AE}"/>
    <dgm:cxn modelId="{BE793516-EE40-4A24-8C99-ED77BECA9204}" srcId="{1B1C9B38-B06C-4738-9D68-9178A4C392EE}" destId="{404753B0-F9BD-4762-87E3-3D44546E74B7}" srcOrd="0" destOrd="0" parTransId="{6515029D-5E32-45EF-A7FE-70A74D8B9F1B}" sibTransId="{1D9B0447-2DF4-4A8D-A221-AAADE9E7216A}"/>
    <dgm:cxn modelId="{35831701-3B63-49CE-9759-D567F2D6C532}" srcId="{C0A6C123-91A2-40F6-9632-0B06DA126356}" destId="{9B4025D2-E909-4C6A-854F-9509AF66E31A}" srcOrd="0" destOrd="0" parTransId="{6F1C2287-5803-46FC-8234-9444D22D633E}" sibTransId="{840D192E-4379-4DE7-BD1C-41DC08A8D052}"/>
    <dgm:cxn modelId="{E3B73450-E328-4265-832E-538E58738AA1}" type="presOf" srcId="{8322A67E-7737-4AAA-9073-79DDE301BE54}" destId="{F30CFB57-5975-4A32-BC90-2F1BD85127D3}" srcOrd="0" destOrd="1" presId="urn:microsoft.com/office/officeart/2005/8/layout/hList1"/>
    <dgm:cxn modelId="{56AC54F2-ACD3-4649-A308-89F6957F76AC}" srcId="{1B1C9B38-B06C-4738-9D68-9178A4C392EE}" destId="{03186846-9DC3-485D-B724-F0F6202AF52B}" srcOrd="3" destOrd="0" parTransId="{0D084CC6-DD98-4CF1-8505-6640BD80BF46}" sibTransId="{ACCA578A-D8D5-4FB1-A0F4-0D051F8739B8}"/>
    <dgm:cxn modelId="{BBBDAA99-97A8-491C-B463-CA6E60F0319F}" srcId="{1B1C9B38-B06C-4738-9D68-9178A4C392EE}" destId="{BA448BB5-4A9C-4A5C-826A-348CF3B07F7E}" srcOrd="1" destOrd="0" parTransId="{01EB527C-38D3-4548-A5DE-3F4AAE9F196D}" sibTransId="{E77BCDA8-36B1-46D5-B3F5-4E38E921A987}"/>
    <dgm:cxn modelId="{653D6458-9C2C-4A06-816F-5B29D0676D3E}" type="presOf" srcId="{674A16E9-3466-4E2E-BC65-84D601F93371}" destId="{FE7AC65A-F58C-43B0-B373-D68356AB962B}" srcOrd="0" destOrd="1" presId="urn:microsoft.com/office/officeart/2005/8/layout/hList1"/>
    <dgm:cxn modelId="{19559D3C-A06F-4744-BE70-6B860A89746A}" srcId="{381A8613-E94F-47D0-BDC4-BB4DDFA4166E}" destId="{D1DC1DDD-1D43-4779-9633-D6364D5EAF80}" srcOrd="5" destOrd="0" parTransId="{3E09725D-9CF2-401A-9C29-F73650B6B8E5}" sibTransId="{CAD4A00D-8DF0-4233-8D21-25A596FEE639}"/>
    <dgm:cxn modelId="{3B309878-AF2B-4AE4-B089-DCCB9F6EB902}" srcId="{E2163AFA-6AFE-4967-A26B-38A203BD54C3}" destId="{C0A6C123-91A2-40F6-9632-0B06DA126356}" srcOrd="2" destOrd="0" parTransId="{8228C0E7-42BB-49A7-8DD9-1F91B8AAAC41}" sibTransId="{4C3DB0A1-E6F2-4875-BC83-46F4C4EB90CD}"/>
    <dgm:cxn modelId="{7DA41E36-A156-415E-98D2-939FB19B85D9}" type="presOf" srcId="{7ABA8067-F8DF-47A6-B04E-FD7F5AE22C65}" destId="{F30CFB57-5975-4A32-BC90-2F1BD85127D3}" srcOrd="0" destOrd="2" presId="urn:microsoft.com/office/officeart/2005/8/layout/hList1"/>
    <dgm:cxn modelId="{B6F12B94-3024-4F0E-849C-AE3609557337}" type="presOf" srcId="{1B1C9B38-B06C-4738-9D68-9178A4C392EE}" destId="{2A9B4962-60FC-47E5-9219-85204F162A5B}" srcOrd="0" destOrd="0" presId="urn:microsoft.com/office/officeart/2005/8/layout/hList1"/>
    <dgm:cxn modelId="{9EBE6A78-A8D9-4AB9-B87A-61937A7BE061}" srcId="{381A8613-E94F-47D0-BDC4-BB4DDFA4166E}" destId="{4C1AC820-3BA0-40B4-95A3-95F1EB13CBC5}" srcOrd="3" destOrd="0" parTransId="{A5F56CF9-A64C-4D3B-A8BC-865398B68006}" sibTransId="{0348AFE6-91A3-4AAE-BB8A-094585A8E6E1}"/>
    <dgm:cxn modelId="{5B178885-0EF6-40B2-9DBA-9AF3AB57C4AD}" type="presParOf" srcId="{AACDD182-5B7D-4FF2-B45B-B268DD78BEC4}" destId="{33AFE369-B48C-4183-B435-D35B3D610436}" srcOrd="0" destOrd="0" presId="urn:microsoft.com/office/officeart/2005/8/layout/hList1"/>
    <dgm:cxn modelId="{415ECAF4-3AFC-424E-81A2-9B74EBE0E06C}" type="presParOf" srcId="{33AFE369-B48C-4183-B435-D35B3D610436}" destId="{B2350A48-C7E3-4F4A-842F-CCFF9CD03DF7}" srcOrd="0" destOrd="0" presId="urn:microsoft.com/office/officeart/2005/8/layout/hList1"/>
    <dgm:cxn modelId="{06B6943A-233F-4033-A5DE-2C72ED754E9C}" type="presParOf" srcId="{33AFE369-B48C-4183-B435-D35B3D610436}" destId="{F30CFB57-5975-4A32-BC90-2F1BD85127D3}" srcOrd="1" destOrd="0" presId="urn:microsoft.com/office/officeart/2005/8/layout/hList1"/>
    <dgm:cxn modelId="{5B3D7FA3-79A0-45F3-BF0F-1CF28136185E}" type="presParOf" srcId="{AACDD182-5B7D-4FF2-B45B-B268DD78BEC4}" destId="{0FCFD05D-1CCB-4987-9D7B-09D6420AECF9}" srcOrd="1" destOrd="0" presId="urn:microsoft.com/office/officeart/2005/8/layout/hList1"/>
    <dgm:cxn modelId="{69D8383F-AF57-48C2-82C9-134521CC75B8}" type="presParOf" srcId="{AACDD182-5B7D-4FF2-B45B-B268DD78BEC4}" destId="{DD01E891-8FE7-4F0B-ABDB-9DB181E43B3C}" srcOrd="2" destOrd="0" presId="urn:microsoft.com/office/officeart/2005/8/layout/hList1"/>
    <dgm:cxn modelId="{50A4DC48-3207-4FEE-9841-C64110ED99D6}" type="presParOf" srcId="{DD01E891-8FE7-4F0B-ABDB-9DB181E43B3C}" destId="{2A9B4962-60FC-47E5-9219-85204F162A5B}" srcOrd="0" destOrd="0" presId="urn:microsoft.com/office/officeart/2005/8/layout/hList1"/>
    <dgm:cxn modelId="{3C942DD5-23F4-4DD7-B183-E8AB51CD7139}" type="presParOf" srcId="{DD01E891-8FE7-4F0B-ABDB-9DB181E43B3C}" destId="{FA8E2EC2-36CA-4CA3-810B-DBD70935310B}" srcOrd="1" destOrd="0" presId="urn:microsoft.com/office/officeart/2005/8/layout/hList1"/>
    <dgm:cxn modelId="{35AE6AFF-158B-4E6D-85EA-1073306A6957}" type="presParOf" srcId="{AACDD182-5B7D-4FF2-B45B-B268DD78BEC4}" destId="{A9939EC6-3F63-4B4A-9643-B3A69BE39904}" srcOrd="3" destOrd="0" presId="urn:microsoft.com/office/officeart/2005/8/layout/hList1"/>
    <dgm:cxn modelId="{1D9B1CB7-728D-47D1-B678-828FFF1C4036}" type="presParOf" srcId="{AACDD182-5B7D-4FF2-B45B-B268DD78BEC4}" destId="{CF0EF2EF-7A26-47AF-B4DB-DE9160753204}" srcOrd="4" destOrd="0" presId="urn:microsoft.com/office/officeart/2005/8/layout/hList1"/>
    <dgm:cxn modelId="{9EBD55C4-0198-4792-ADB2-DE5B0076F86D}" type="presParOf" srcId="{CF0EF2EF-7A26-47AF-B4DB-DE9160753204}" destId="{7735A40F-8848-49F5-BBB9-958EEF514032}" srcOrd="0" destOrd="0" presId="urn:microsoft.com/office/officeart/2005/8/layout/hList1"/>
    <dgm:cxn modelId="{D9504427-1E5E-41C9-9510-09E795607FD7}" type="presParOf" srcId="{CF0EF2EF-7A26-47AF-B4DB-DE9160753204}" destId="{FE7AC65A-F58C-43B0-B373-D68356AB962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000AB-2C6F-41F1-AAC5-FBC76B25FE99}">
      <dsp:nvSpPr>
        <dsp:cNvPr id="0" name=""/>
        <dsp:cNvSpPr/>
      </dsp:nvSpPr>
      <dsp:spPr>
        <a:xfrm>
          <a:off x="0" y="0"/>
          <a:ext cx="8363272" cy="877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Численность постоянного населения -   факт за 2017 год    -  29 684 человек</a:t>
          </a:r>
          <a:endParaRPr lang="ru-RU" sz="2400" kern="1200" dirty="0"/>
        </a:p>
      </dsp:txBody>
      <dsp:txXfrm>
        <a:off x="1760414" y="0"/>
        <a:ext cx="6602857" cy="877597"/>
      </dsp:txXfrm>
    </dsp:sp>
    <dsp:sp modelId="{00423F85-8AA9-49F3-B64F-3A14F04BEE32}">
      <dsp:nvSpPr>
        <dsp:cNvPr id="0" name=""/>
        <dsp:cNvSpPr/>
      </dsp:nvSpPr>
      <dsp:spPr>
        <a:xfrm>
          <a:off x="87759" y="87759"/>
          <a:ext cx="1672654" cy="7020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46211-42CE-4ECF-9326-FB1F8A0A0EF5}">
      <dsp:nvSpPr>
        <dsp:cNvPr id="0" name=""/>
        <dsp:cNvSpPr/>
      </dsp:nvSpPr>
      <dsp:spPr>
        <a:xfrm>
          <a:off x="0" y="965357"/>
          <a:ext cx="8363272" cy="877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Уровень безработицы    -  1,65%</a:t>
          </a:r>
          <a:endParaRPr lang="ru-RU" sz="2400" kern="1200" dirty="0"/>
        </a:p>
      </dsp:txBody>
      <dsp:txXfrm>
        <a:off x="1760414" y="965357"/>
        <a:ext cx="6602857" cy="877597"/>
      </dsp:txXfrm>
    </dsp:sp>
    <dsp:sp modelId="{78B95CBE-66D7-42F3-B820-9562CABA2E97}">
      <dsp:nvSpPr>
        <dsp:cNvPr id="0" name=""/>
        <dsp:cNvSpPr/>
      </dsp:nvSpPr>
      <dsp:spPr>
        <a:xfrm>
          <a:off x="87759" y="1053117"/>
          <a:ext cx="1672654" cy="70207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DA9B0C-63E9-49E0-BEF9-3E985B6C7A8C}">
      <dsp:nvSpPr>
        <dsp:cNvPr id="0" name=""/>
        <dsp:cNvSpPr/>
      </dsp:nvSpPr>
      <dsp:spPr>
        <a:xfrm>
          <a:off x="0" y="1930714"/>
          <a:ext cx="8363272" cy="877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Средняя заработная плата за 2017 год -  28663,5 рублей</a:t>
          </a:r>
          <a:endParaRPr lang="ru-RU" sz="2400" kern="1200" dirty="0"/>
        </a:p>
      </dsp:txBody>
      <dsp:txXfrm>
        <a:off x="1760414" y="1930714"/>
        <a:ext cx="6602857" cy="877597"/>
      </dsp:txXfrm>
    </dsp:sp>
    <dsp:sp modelId="{8867CF98-63FC-4DE8-ADDB-EC0BFAC007E4}">
      <dsp:nvSpPr>
        <dsp:cNvPr id="0" name=""/>
        <dsp:cNvSpPr/>
      </dsp:nvSpPr>
      <dsp:spPr>
        <a:xfrm>
          <a:off x="87759" y="2018474"/>
          <a:ext cx="1672654" cy="7020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E6870-2791-4CF0-8BC9-C6EA8A41F1BF}">
      <dsp:nvSpPr>
        <dsp:cNvPr id="0" name=""/>
        <dsp:cNvSpPr/>
      </dsp:nvSpPr>
      <dsp:spPr>
        <a:xfrm>
          <a:off x="0" y="0"/>
          <a:ext cx="8424936" cy="891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Выручка от продажи товаров, работ и услуг в расчете на одного жителя – 53 755 рублей</a:t>
          </a:r>
          <a:endParaRPr lang="ru-RU" sz="2500" kern="1200" dirty="0"/>
        </a:p>
      </dsp:txBody>
      <dsp:txXfrm>
        <a:off x="1774118" y="0"/>
        <a:ext cx="6650817" cy="891309"/>
      </dsp:txXfrm>
    </dsp:sp>
    <dsp:sp modelId="{76322F7E-DD97-48C9-8770-6B5D240491C2}">
      <dsp:nvSpPr>
        <dsp:cNvPr id="0" name=""/>
        <dsp:cNvSpPr/>
      </dsp:nvSpPr>
      <dsp:spPr>
        <a:xfrm>
          <a:off x="89130" y="89130"/>
          <a:ext cx="1684987" cy="71304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B108E-A4A6-469C-929D-3A358EDD6F12}">
      <dsp:nvSpPr>
        <dsp:cNvPr id="0" name=""/>
        <dsp:cNvSpPr/>
      </dsp:nvSpPr>
      <dsp:spPr>
        <a:xfrm>
          <a:off x="0" y="980440"/>
          <a:ext cx="8424936" cy="891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Доля населения с доходами ниже прожиточного минимума -  31,8  %</a:t>
          </a:r>
          <a:endParaRPr lang="ru-RU" sz="2500" kern="1200" dirty="0"/>
        </a:p>
      </dsp:txBody>
      <dsp:txXfrm>
        <a:off x="1774118" y="980440"/>
        <a:ext cx="6650817" cy="891309"/>
      </dsp:txXfrm>
    </dsp:sp>
    <dsp:sp modelId="{872313B7-E3FF-45A2-AAF7-8173F8BEAC74}">
      <dsp:nvSpPr>
        <dsp:cNvPr id="0" name=""/>
        <dsp:cNvSpPr/>
      </dsp:nvSpPr>
      <dsp:spPr>
        <a:xfrm>
          <a:off x="89130" y="1069571"/>
          <a:ext cx="1684987" cy="71304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FC6F0-9898-438A-9EFC-FCA7F0B4BB41}">
      <dsp:nvSpPr>
        <dsp:cNvPr id="0" name=""/>
        <dsp:cNvSpPr/>
      </dsp:nvSpPr>
      <dsp:spPr>
        <a:xfrm>
          <a:off x="0" y="384831"/>
          <a:ext cx="715245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A4A65-6877-4102-9148-F9CB5646682F}">
      <dsp:nvSpPr>
        <dsp:cNvPr id="0" name=""/>
        <dsp:cNvSpPr/>
      </dsp:nvSpPr>
      <dsp:spPr>
        <a:xfrm>
          <a:off x="360040" y="10290"/>
          <a:ext cx="5006719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2" tIns="0" rIns="1892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Решение Думы района об исполнении бюджета муниципального образования «</a:t>
          </a:r>
          <a:r>
            <a:rPr lang="ru-RU" sz="1400" kern="1200" dirty="0" err="1" smtClean="0"/>
            <a:t>Эхирит-Булагатский</a:t>
          </a:r>
          <a:r>
            <a:rPr lang="ru-RU" sz="1400" kern="1200" dirty="0" smtClean="0"/>
            <a:t> район»</a:t>
          </a:r>
          <a:endParaRPr lang="ru-RU" sz="1400" kern="1200" dirty="0"/>
        </a:p>
      </dsp:txBody>
      <dsp:txXfrm>
        <a:off x="393184" y="43434"/>
        <a:ext cx="4940431" cy="612672"/>
      </dsp:txXfrm>
    </dsp:sp>
    <dsp:sp modelId="{B0D8EBC5-D50A-483A-AB47-7E15240C97CC}">
      <dsp:nvSpPr>
        <dsp:cNvPr id="0" name=""/>
        <dsp:cNvSpPr/>
      </dsp:nvSpPr>
      <dsp:spPr>
        <a:xfrm>
          <a:off x="0" y="1428111"/>
          <a:ext cx="715245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F657A-064D-4771-91CD-56AC4C4D9B82}">
      <dsp:nvSpPr>
        <dsp:cNvPr id="0" name=""/>
        <dsp:cNvSpPr/>
      </dsp:nvSpPr>
      <dsp:spPr>
        <a:xfrm>
          <a:off x="357622" y="1088631"/>
          <a:ext cx="5006719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2" tIns="0" rIns="1892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Отчеты главных распорядителей бюджетных средств об исполнении бюджета и муниципальных программ</a:t>
          </a:r>
          <a:endParaRPr lang="ru-RU" sz="1400" kern="1200" dirty="0"/>
        </a:p>
      </dsp:txBody>
      <dsp:txXfrm>
        <a:off x="390766" y="1121775"/>
        <a:ext cx="4940431" cy="612672"/>
      </dsp:txXfrm>
    </dsp:sp>
    <dsp:sp modelId="{3AF2777A-DE7E-4255-8A1C-FDEF4BC0D6AE}">
      <dsp:nvSpPr>
        <dsp:cNvPr id="0" name=""/>
        <dsp:cNvSpPr/>
      </dsp:nvSpPr>
      <dsp:spPr>
        <a:xfrm>
          <a:off x="0" y="2471391"/>
          <a:ext cx="715245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6969A-6CB0-406C-8A19-EB3ED8880231}">
      <dsp:nvSpPr>
        <dsp:cNvPr id="0" name=""/>
        <dsp:cNvSpPr/>
      </dsp:nvSpPr>
      <dsp:spPr>
        <a:xfrm>
          <a:off x="357622" y="2131912"/>
          <a:ext cx="5006719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2" tIns="0" rIns="1892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Годовой отчет об исполнении бюджета муниципального образования «</a:t>
          </a:r>
          <a:r>
            <a:rPr lang="ru-RU" sz="1400" kern="1200" dirty="0" err="1" smtClean="0"/>
            <a:t>Эхирит-Булагатский</a:t>
          </a:r>
          <a:r>
            <a:rPr lang="ru-RU" sz="1400" kern="1200" dirty="0" smtClean="0"/>
            <a:t> район»</a:t>
          </a:r>
          <a:endParaRPr lang="ru-RU" sz="1400" kern="1200" dirty="0"/>
        </a:p>
      </dsp:txBody>
      <dsp:txXfrm>
        <a:off x="390766" y="2165056"/>
        <a:ext cx="4940431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C818D-335E-46C8-A1A8-C5DD5F404461}">
      <dsp:nvSpPr>
        <dsp:cNvPr id="0" name=""/>
        <dsp:cNvSpPr/>
      </dsp:nvSpPr>
      <dsp:spPr>
        <a:xfrm>
          <a:off x="1022" y="0"/>
          <a:ext cx="2657641" cy="31683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ДОХОДЫ</a:t>
          </a:r>
          <a:endParaRPr lang="ru-RU" sz="2000" kern="1200" dirty="0"/>
        </a:p>
      </dsp:txBody>
      <dsp:txXfrm>
        <a:off x="1022" y="0"/>
        <a:ext cx="2657641" cy="950505"/>
      </dsp:txXfrm>
    </dsp:sp>
    <dsp:sp modelId="{A72E32FE-FBDE-4AF7-AE15-2D51B3EDF958}">
      <dsp:nvSpPr>
        <dsp:cNvPr id="0" name=""/>
        <dsp:cNvSpPr/>
      </dsp:nvSpPr>
      <dsp:spPr>
        <a:xfrm>
          <a:off x="266786" y="951433"/>
          <a:ext cx="2126113" cy="9553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2016 год – 801317,4</a:t>
          </a:r>
          <a:endParaRPr lang="ru-RU" sz="2400" kern="1200" dirty="0"/>
        </a:p>
      </dsp:txBody>
      <dsp:txXfrm>
        <a:off x="294766" y="979413"/>
        <a:ext cx="2070153" cy="899341"/>
      </dsp:txXfrm>
    </dsp:sp>
    <dsp:sp modelId="{68C6D4D9-12B9-4807-91C5-3768FCC66063}">
      <dsp:nvSpPr>
        <dsp:cNvPr id="0" name=""/>
        <dsp:cNvSpPr/>
      </dsp:nvSpPr>
      <dsp:spPr>
        <a:xfrm>
          <a:off x="266786" y="2053704"/>
          <a:ext cx="2126113" cy="9553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2017 год- 890400,0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94766" y="2081684"/>
        <a:ext cx="2070153" cy="899341"/>
      </dsp:txXfrm>
    </dsp:sp>
    <dsp:sp modelId="{BCDB9542-13F6-4844-8944-CF701B6ACB7C}">
      <dsp:nvSpPr>
        <dsp:cNvPr id="0" name=""/>
        <dsp:cNvSpPr/>
      </dsp:nvSpPr>
      <dsp:spPr>
        <a:xfrm>
          <a:off x="2857987" y="0"/>
          <a:ext cx="2657641" cy="31683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РАСХОДЫ</a:t>
          </a:r>
          <a:endParaRPr lang="ru-RU" sz="2000" kern="1200" dirty="0"/>
        </a:p>
      </dsp:txBody>
      <dsp:txXfrm>
        <a:off x="2857987" y="0"/>
        <a:ext cx="2657641" cy="950505"/>
      </dsp:txXfrm>
    </dsp:sp>
    <dsp:sp modelId="{91272CAE-5FA3-4E69-ADC1-2E1B5CBEB419}">
      <dsp:nvSpPr>
        <dsp:cNvPr id="0" name=""/>
        <dsp:cNvSpPr/>
      </dsp:nvSpPr>
      <dsp:spPr>
        <a:xfrm>
          <a:off x="3123751" y="951433"/>
          <a:ext cx="2126113" cy="9553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2016 год- 796809,6</a:t>
          </a:r>
          <a:endParaRPr lang="ru-RU" sz="2400" kern="1200" dirty="0"/>
        </a:p>
      </dsp:txBody>
      <dsp:txXfrm>
        <a:off x="3151731" y="979413"/>
        <a:ext cx="2070153" cy="899341"/>
      </dsp:txXfrm>
    </dsp:sp>
    <dsp:sp modelId="{0CAC951B-CECA-4B6C-8147-505773FB597E}">
      <dsp:nvSpPr>
        <dsp:cNvPr id="0" name=""/>
        <dsp:cNvSpPr/>
      </dsp:nvSpPr>
      <dsp:spPr>
        <a:xfrm>
          <a:off x="3123751" y="2053704"/>
          <a:ext cx="2126113" cy="9553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2017 год- 873190,8</a:t>
          </a:r>
          <a:endParaRPr lang="ru-RU" sz="2400" kern="1200" dirty="0"/>
        </a:p>
      </dsp:txBody>
      <dsp:txXfrm>
        <a:off x="3151731" y="2081684"/>
        <a:ext cx="2070153" cy="899341"/>
      </dsp:txXfrm>
    </dsp:sp>
    <dsp:sp modelId="{E45F20FF-2955-4295-8454-CD61D9DFDEC4}">
      <dsp:nvSpPr>
        <dsp:cNvPr id="0" name=""/>
        <dsp:cNvSpPr/>
      </dsp:nvSpPr>
      <dsp:spPr>
        <a:xfrm>
          <a:off x="5714952" y="0"/>
          <a:ext cx="2657641" cy="31683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ПРОФИЦИТ</a:t>
          </a:r>
          <a:endParaRPr lang="ru-RU" sz="2000" kern="1200" dirty="0"/>
        </a:p>
      </dsp:txBody>
      <dsp:txXfrm>
        <a:off x="5714952" y="0"/>
        <a:ext cx="2657641" cy="950505"/>
      </dsp:txXfrm>
    </dsp:sp>
    <dsp:sp modelId="{2786B8E7-0D4E-4CB1-9057-F795BC8D2893}">
      <dsp:nvSpPr>
        <dsp:cNvPr id="0" name=""/>
        <dsp:cNvSpPr/>
      </dsp:nvSpPr>
      <dsp:spPr>
        <a:xfrm>
          <a:off x="5980716" y="951433"/>
          <a:ext cx="2126113" cy="9553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2016 год- 4507,8</a:t>
          </a:r>
          <a:endParaRPr lang="ru-RU" sz="2400" kern="1200" dirty="0"/>
        </a:p>
      </dsp:txBody>
      <dsp:txXfrm>
        <a:off x="6008696" y="979413"/>
        <a:ext cx="2070153" cy="899341"/>
      </dsp:txXfrm>
    </dsp:sp>
    <dsp:sp modelId="{726D9537-1E66-4DE0-8D58-89C73F768032}">
      <dsp:nvSpPr>
        <dsp:cNvPr id="0" name=""/>
        <dsp:cNvSpPr/>
      </dsp:nvSpPr>
      <dsp:spPr>
        <a:xfrm>
          <a:off x="5980716" y="2053704"/>
          <a:ext cx="2126113" cy="9553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2017 год -17209,2</a:t>
          </a:r>
          <a:endParaRPr lang="ru-RU" sz="2400" kern="1200" dirty="0"/>
        </a:p>
      </dsp:txBody>
      <dsp:txXfrm>
        <a:off x="6008696" y="2081684"/>
        <a:ext cx="2070153" cy="8993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50A48-C7E3-4F4A-842F-CCFF9CD03DF7}">
      <dsp:nvSpPr>
        <dsp:cNvPr id="0" name=""/>
        <dsp:cNvSpPr/>
      </dsp:nvSpPr>
      <dsp:spPr>
        <a:xfrm>
          <a:off x="2613" y="379071"/>
          <a:ext cx="2548184" cy="1019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Стратегическая задача: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Социальное развитие</a:t>
          </a:r>
          <a:endParaRPr lang="ru-RU" sz="1400" kern="1200" dirty="0"/>
        </a:p>
      </dsp:txBody>
      <dsp:txXfrm>
        <a:off x="2613" y="379071"/>
        <a:ext cx="2548184" cy="1019273"/>
      </dsp:txXfrm>
    </dsp:sp>
    <dsp:sp modelId="{F30CFB57-5975-4A32-BC90-2F1BD85127D3}">
      <dsp:nvSpPr>
        <dsp:cNvPr id="0" name=""/>
        <dsp:cNvSpPr/>
      </dsp:nvSpPr>
      <dsp:spPr>
        <a:xfrm>
          <a:off x="2613" y="1398345"/>
          <a:ext cx="2548184" cy="31191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Повышение доступности качественного образования, обеспечение его соответствия потребностям социально-экономического развития</a:t>
          </a:r>
          <a:endParaRPr lang="ru-RU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Развитие культурного потенциала личности и общества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Формирование здорового образа жизни населения, развитие физической культуры и спорта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Обеспечение успешной социализации и эффективной самореализации молодежи</a:t>
          </a:r>
          <a:endParaRPr lang="ru-RU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Повышение эффективности по социальной защите населения</a:t>
          </a:r>
          <a:endParaRPr lang="ru-RU" sz="12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2613" y="1398345"/>
        <a:ext cx="2548184" cy="3119126"/>
      </dsp:txXfrm>
    </dsp:sp>
    <dsp:sp modelId="{2A9B4962-60FC-47E5-9219-85204F162A5B}">
      <dsp:nvSpPr>
        <dsp:cNvPr id="0" name=""/>
        <dsp:cNvSpPr/>
      </dsp:nvSpPr>
      <dsp:spPr>
        <a:xfrm>
          <a:off x="2907543" y="379071"/>
          <a:ext cx="2548184" cy="1019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Стратегическая задача: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Развитие инфраструктуры и обеспечение  условий жизнедеятельности</a:t>
          </a:r>
          <a:endParaRPr lang="ru-RU" sz="1400" kern="1200" dirty="0"/>
        </a:p>
      </dsp:txBody>
      <dsp:txXfrm>
        <a:off x="2907543" y="379071"/>
        <a:ext cx="2548184" cy="1019273"/>
      </dsp:txXfrm>
    </dsp:sp>
    <dsp:sp modelId="{FA8E2EC2-36CA-4CA3-810B-DBD70935310B}">
      <dsp:nvSpPr>
        <dsp:cNvPr id="0" name=""/>
        <dsp:cNvSpPr/>
      </dsp:nvSpPr>
      <dsp:spPr>
        <a:xfrm>
          <a:off x="2907543" y="1398345"/>
          <a:ext cx="2548184" cy="31191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Повышение качества предоставляемых коммунальных услуг, модернизация и реформирование коммунальной инфраструктуры социальной сферы</a:t>
          </a:r>
          <a:endParaRPr lang="ru-RU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Повышение безопасности дорожного движения</a:t>
          </a:r>
          <a:endParaRPr lang="ru-RU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Сохранение и защита окружающей среды</a:t>
          </a:r>
          <a:endParaRPr lang="ru-RU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Обеспечение комплексных мер противодействия чрезвычайным ситуациям природного и техногенного характера</a:t>
          </a:r>
          <a:endParaRPr lang="ru-RU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Укрепление общественной безопасности и снижение уровня преступности</a:t>
          </a:r>
          <a:endParaRPr lang="ru-RU" sz="1200" kern="1200" dirty="0"/>
        </a:p>
      </dsp:txBody>
      <dsp:txXfrm>
        <a:off x="2907543" y="1398345"/>
        <a:ext cx="2548184" cy="3119126"/>
      </dsp:txXfrm>
    </dsp:sp>
    <dsp:sp modelId="{7735A40F-8848-49F5-BBB9-958EEF514032}">
      <dsp:nvSpPr>
        <dsp:cNvPr id="0" name=""/>
        <dsp:cNvSpPr/>
      </dsp:nvSpPr>
      <dsp:spPr>
        <a:xfrm>
          <a:off x="5812474" y="379071"/>
          <a:ext cx="2548184" cy="1019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Стратегическая задача: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Обеспечение экономического роста</a:t>
          </a:r>
          <a:endParaRPr lang="ru-RU" sz="1400" kern="1200" dirty="0"/>
        </a:p>
      </dsp:txBody>
      <dsp:txXfrm>
        <a:off x="5812474" y="379071"/>
        <a:ext cx="2548184" cy="1019273"/>
      </dsp:txXfrm>
    </dsp:sp>
    <dsp:sp modelId="{FE7AC65A-F58C-43B0-B373-D68356AB962B}">
      <dsp:nvSpPr>
        <dsp:cNvPr id="0" name=""/>
        <dsp:cNvSpPr/>
      </dsp:nvSpPr>
      <dsp:spPr>
        <a:xfrm>
          <a:off x="5812474" y="1398345"/>
          <a:ext cx="2548184" cy="31191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Повышение эффективности поддержки приоритетных отраслей экономики</a:t>
          </a:r>
          <a:endParaRPr lang="ru-RU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Повышение эффективности механизмов управления социально-экономическим развитием муниципального образования "</a:t>
          </a:r>
          <a:r>
            <a:rPr lang="ru-RU" sz="1200" kern="1200" dirty="0" err="1" smtClean="0"/>
            <a:t>Эхирит-Булагатский</a:t>
          </a:r>
          <a:r>
            <a:rPr lang="ru-RU" sz="1200" kern="1200" dirty="0" smtClean="0"/>
            <a:t> район"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5812474" y="1398345"/>
        <a:ext cx="2548184" cy="3119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CBE46-DD03-4CB9-A003-22FD222B03CB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56718-3BA6-44C3-BA6F-5A265595E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70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6718-3BA6-44C3-BA6F-5A265595E7B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792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6718-3BA6-44C3-BA6F-5A265595E7B1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246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68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262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73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97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44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2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18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05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86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87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07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0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65527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ОТЧЕТ ОБ ИСПОЛНЕНИИ БЮДЖЕТА МУНИЦИПАЛЬНОГО ОБРАЗОВАНИЯ </a:t>
            </a:r>
          </a:p>
          <a:p>
            <a:pPr algn="ctr"/>
            <a:r>
              <a:rPr lang="ru-RU" sz="3600" dirty="0" smtClean="0"/>
              <a:t>«ЭХИРИТ-БУЛАГАТСКИЙ РАЙОН»</a:t>
            </a:r>
          </a:p>
          <a:p>
            <a:pPr algn="ctr"/>
            <a:r>
              <a:rPr lang="ru-RU" sz="3600" dirty="0" smtClean="0"/>
              <a:t> ЗА 2017 ГОД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79247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Структура доходов бюджета МО «</a:t>
            </a:r>
            <a:r>
              <a:rPr lang="ru-RU" sz="2400" dirty="0" err="1" smtClean="0"/>
              <a:t>Эхирит-Булагатский</a:t>
            </a:r>
            <a:r>
              <a:rPr lang="ru-RU" sz="2400" dirty="0" smtClean="0"/>
              <a:t> район» в 2017 году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7739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9320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Исполнение доходов бюджета МО «</a:t>
            </a:r>
            <a:r>
              <a:rPr lang="ru-RU" sz="2400" dirty="0" err="1"/>
              <a:t>Эхирит-Булагатский</a:t>
            </a:r>
            <a:r>
              <a:rPr lang="ru-RU" sz="2400" dirty="0"/>
              <a:t> район» за 2017 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853098"/>
              </p:ext>
            </p:extLst>
          </p:nvPr>
        </p:nvGraphicFramePr>
        <p:xfrm>
          <a:off x="251520" y="1196752"/>
          <a:ext cx="8640960" cy="5141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584176"/>
                <a:gridCol w="2736304"/>
                <a:gridCol w="2160240"/>
              </a:tblGrid>
              <a:tr h="6766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</a:t>
                      </a:r>
                      <a:r>
                        <a:rPr lang="ru-RU" baseline="0" dirty="0" smtClean="0"/>
                        <a:t> за 2017 год, тыс. 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Факт</a:t>
                      </a:r>
                      <a:r>
                        <a:rPr lang="ru-RU" baseline="0" dirty="0" smtClean="0"/>
                        <a:t> за 2017 год, тыс. рублей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62445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 на доходы физических</a:t>
                      </a:r>
                      <a:r>
                        <a:rPr lang="ru-RU" baseline="0" dirty="0" smtClean="0"/>
                        <a:t> лиц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81615,1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 от использования имущества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5788,7</a:t>
                      </a:r>
                      <a:endParaRPr lang="ru-RU" dirty="0"/>
                    </a:p>
                  </a:txBody>
                  <a:tcPr/>
                </a:tc>
              </a:tr>
              <a:tr h="662445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Налоги на совокупный доход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12126,5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Платежи</a:t>
                      </a:r>
                      <a:r>
                        <a:rPr lang="ru-RU" baseline="0" dirty="0" smtClean="0"/>
                        <a:t> при пользовании природными ресурсами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198</a:t>
                      </a:r>
                      <a:endParaRPr lang="ru-RU" dirty="0"/>
                    </a:p>
                  </a:txBody>
                  <a:tcPr/>
                </a:tc>
              </a:tr>
              <a:tr h="662445">
                <a:tc>
                  <a:txBody>
                    <a:bodyPr/>
                    <a:lstStyle/>
                    <a:p>
                      <a:r>
                        <a:rPr lang="ru-RU" dirty="0" smtClean="0"/>
                        <a:t>Госпошлина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 от продажи имущества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1924,4</a:t>
                      </a:r>
                      <a:endParaRPr lang="ru-RU" dirty="0"/>
                    </a:p>
                  </a:txBody>
                  <a:tcPr/>
                </a:tc>
              </a:tr>
              <a:tr h="66244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Штрафы, санкции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3521,5</a:t>
                      </a:r>
                      <a:endParaRPr lang="ru-RU" dirty="0"/>
                    </a:p>
                  </a:txBody>
                  <a:tcPr/>
                </a:tc>
              </a:tr>
              <a:tr h="66244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Прочие 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34,8</a:t>
                      </a:r>
                      <a:endParaRPr lang="ru-RU" dirty="0"/>
                    </a:p>
                  </a:txBody>
                  <a:tcPr/>
                </a:tc>
              </a:tr>
              <a:tr h="662445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99027,6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11467,4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399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49006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Результаты  бюджетной политики за 2017 год 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1125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Основными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результатами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бюджетной политики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муниципалитета</a:t>
            </a:r>
          </a:p>
          <a:p>
            <a:pPr marL="0" indent="0" algn="ctr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финансовый год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следует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считать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1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Достижение и обеспечение долгосрочной сбалансированности и устойчивости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бюджета муниципального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образования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2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 Повышение эффективности деятельности муниципальных учреждений по выполнению муниципальных функций и обеспечению потребности граждан и общества в муниципальных услугах, увеличению доступности и качества обеспечивается путем четкого определения полномочий и ответственности участников бюджетного процесса с созданием для них устойчивых стимулов к повышению эффективности бюджетных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расходов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3. Повышение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качества финансового менеджмента главных администраторов бюджетных средств, муниципальных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учреждений</a:t>
            </a:r>
          </a:p>
          <a:p>
            <a:pPr marL="0" lv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4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Развитие финансового контроля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соблюдением участниками бюджетного процесса и их должностными лицами требований бюджетного законодательства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усиление контроля за эффективностью использования бюджетных средств, муниципального имущества, достоверности отчетности о результатах реализации муниципальных программ,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выполнения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задания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5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Повышение прозрачности информации в сфере управления общественными финансами, а также вовлечение граждан в обсуждение бюджетных решений и осуществление контроля за эффективностью и результативностью из исполнения </a:t>
            </a:r>
          </a:p>
        </p:txBody>
      </p:sp>
    </p:spTree>
    <p:extLst>
      <p:ext uri="{BB962C8B-B14F-4D97-AF65-F5344CB8AC3E}">
        <p14:creationId xmlns:p14="http://schemas.microsoft.com/office/powerpoint/2010/main" val="12419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512168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РАСПРЕДЕЛЕНИЕ РАСХОДОВ БЮДЖЕТА ПО ЦЕЛЯМ И ЗАДАЧАМ СОЦИАЛЬНО-ЭКОНОМИЧЕСКОГО РАЗВИТИЯ ЭХИРИТ-БУЛАГАТСКОГО РАЙОНА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Стратегическая цель:</a:t>
            </a:r>
            <a:br>
              <a:rPr lang="ru-RU" sz="1800" b="1" dirty="0" smtClean="0"/>
            </a:br>
            <a:r>
              <a:rPr lang="ru-RU" sz="1800" dirty="0" smtClean="0"/>
              <a:t> </a:t>
            </a:r>
            <a:r>
              <a:rPr lang="ru-RU" sz="1800" i="1" dirty="0" smtClean="0"/>
              <a:t>Повышение уровня и качества жизни населения </a:t>
            </a:r>
            <a:r>
              <a:rPr lang="ru-RU" sz="1800" i="1" dirty="0" err="1" smtClean="0"/>
              <a:t>Эхирит-Булагатского</a:t>
            </a:r>
            <a:r>
              <a:rPr lang="ru-RU" sz="1800" i="1" dirty="0" smtClean="0"/>
              <a:t> района</a:t>
            </a:r>
            <a:br>
              <a:rPr lang="ru-RU" sz="1800" i="1" dirty="0" smtClean="0"/>
            </a:br>
            <a:endParaRPr lang="ru-RU" sz="1800" i="1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2568136"/>
              </p:ext>
            </p:extLst>
          </p:nvPr>
        </p:nvGraphicFramePr>
        <p:xfrm>
          <a:off x="323528" y="1628800"/>
          <a:ext cx="836327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3536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56207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Структура расходов бюджета МО «</a:t>
            </a:r>
            <a:r>
              <a:rPr lang="ru-RU" sz="2000" dirty="0" err="1" smtClean="0"/>
              <a:t>Эхирит-Булагатский</a:t>
            </a:r>
            <a:r>
              <a:rPr lang="ru-RU" sz="2000" dirty="0" smtClean="0"/>
              <a:t> район» в 2017 году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15888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226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3408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Расходы </a:t>
            </a:r>
            <a:r>
              <a:rPr lang="ru-RU" sz="2000" dirty="0"/>
              <a:t>бюджета МО «</a:t>
            </a:r>
            <a:r>
              <a:rPr lang="ru-RU" sz="2000" dirty="0" err="1"/>
              <a:t>Эхирит-Булагатский</a:t>
            </a:r>
            <a:r>
              <a:rPr lang="ru-RU" sz="2000" dirty="0"/>
              <a:t> район» в 2017 году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5114404"/>
            <a:ext cx="2354138" cy="132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045413"/>
              </p:ext>
            </p:extLst>
          </p:nvPr>
        </p:nvGraphicFramePr>
        <p:xfrm>
          <a:off x="395538" y="1772816"/>
          <a:ext cx="8244915" cy="2388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6"/>
                <a:gridCol w="1584176"/>
                <a:gridCol w="1656184"/>
                <a:gridCol w="1483366"/>
                <a:gridCol w="1648983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 год 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 год факт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исполнения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Удельный вес, %</a:t>
                      </a:r>
                      <a:endParaRPr lang="ru-RU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РАСХОДЫ, 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892373,9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873198,9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97,8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Муниципальные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888294,6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869200,6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97,8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99,5</a:t>
                      </a:r>
                      <a:endParaRPr lang="ru-RU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dirty="0" smtClean="0"/>
                        <a:t>Непрограммные 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4079,3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3998,3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1268761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Исполнение расходной части  районного бюджета </a:t>
            </a:r>
            <a:r>
              <a:rPr lang="ru-RU" dirty="0"/>
              <a:t>в 2017 году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653136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РАСХОДЫ БЮДЖЕТА СФОРМИРОВАНЫ ПО ПРОГРАММНО-ЦЕЛЕВОМУ ПРИНЦИПУ, НА ОСНОВЕ 12 МУНИЦИПАЛЬНЫХ ПРОГРАММ. </a:t>
            </a:r>
          </a:p>
        </p:txBody>
      </p:sp>
    </p:spTree>
    <p:extLst>
      <p:ext uri="{BB962C8B-B14F-4D97-AF65-F5344CB8AC3E}">
        <p14:creationId xmlns:p14="http://schemas.microsoft.com/office/powerpoint/2010/main" val="25580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56207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Расходы бюджета на образование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11256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4200" i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4200" i="1" dirty="0">
                <a:latin typeface="Times New Roman" pitchFamily="18" charset="0"/>
                <a:cs typeface="Times New Roman" pitchFamily="18" charset="0"/>
              </a:rPr>
              <a:t>«Развитие образования муниципального образования «</a:t>
            </a:r>
            <a:r>
              <a:rPr lang="ru-RU" sz="4200" i="1" dirty="0" err="1">
                <a:latin typeface="Times New Roman" pitchFamily="18" charset="0"/>
                <a:cs typeface="Times New Roman" pitchFamily="18" charset="0"/>
              </a:rPr>
              <a:t>Эхирит-Булагатский</a:t>
            </a:r>
            <a:r>
              <a:rPr lang="ru-RU" sz="4200" i="1" dirty="0">
                <a:latin typeface="Times New Roman" pitchFamily="18" charset="0"/>
                <a:cs typeface="Times New Roman" pitchFamily="18" charset="0"/>
              </a:rPr>
              <a:t> район» на 2015-2021 годы» </a:t>
            </a:r>
            <a:endParaRPr lang="ru-RU" sz="4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2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Ответственным исполнителем программы является Управление образования администрации муниципального образования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Эхирит-Булагасткий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район».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районе функционирует  52 муниципальных образовательных учреждений: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- 28 школ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- 20 детских садов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- 3 учреждения дополнительного образования (Дом детского творчества, Детско-юношеская спортивная школа,  Детская музыкальная школа)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Детский оздоровительный  лагерь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Баяр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программы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повышение доступности качественного образования, обеспечение его соответствия потребностям социально-экономического развития.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Реализация муниципальной программы осуществляется по следующим приоритетным направлениям: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вовлечение обучающихся в социальную практику и ее информирование о потенциальных возможностях саморазвития, обеспечение поддержки научной, творческой и предпринимательской активности обучающихся;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формирование целостной системы поддержки обладающей лидерскими навыками, инициативной и талантливой молодежи;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гражданское образование и патриотическое воспитание обучающихся, содействие формированию правовых, культурных и нравственных ценностей среди детей и молодежи.</a:t>
            </a:r>
          </a:p>
        </p:txBody>
      </p:sp>
    </p:spTree>
    <p:extLst>
      <p:ext uri="{BB962C8B-B14F-4D97-AF65-F5344CB8AC3E}">
        <p14:creationId xmlns:p14="http://schemas.microsoft.com/office/powerpoint/2010/main" val="38731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/>
          </a:bodyPr>
          <a:lstStyle/>
          <a:p>
            <a:r>
              <a:rPr lang="ru-RU" sz="2000" dirty="0"/>
              <a:t>Расходы бюджета на образование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001419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/>
              <a:t>Расходы на дошкольное образование</a:t>
            </a:r>
          </a:p>
          <a:p>
            <a:pPr algn="ctr"/>
            <a:endParaRPr lang="ru-RU" sz="2400" i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898259"/>
              </p:ext>
            </p:extLst>
          </p:nvPr>
        </p:nvGraphicFramePr>
        <p:xfrm>
          <a:off x="395537" y="1772818"/>
          <a:ext cx="7344816" cy="3240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71100"/>
                <a:gridCol w="1145217"/>
                <a:gridCol w="1106723"/>
                <a:gridCol w="721776"/>
              </a:tblGrid>
              <a:tr h="1952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Наименование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план на 2017 год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факт за 2017 год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% испол.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123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Муниципальная программа  "Развитие образования муниципального образования  "Эхирит-Булагатский район" на 2015-2021 годы"</a:t>
                      </a:r>
                      <a:endParaRPr lang="ru-RU" sz="9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662 560 689,71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662 045 019,80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99,9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3123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подпрограмма  "Повышение доступности и качества дошкольного образования в МО "Эхирит-Булагатский район" на 2015-2021 гг"</a:t>
                      </a:r>
                      <a:endParaRPr lang="ru-RU" sz="9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132 667 128,92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132 552 747,64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99,9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62464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u="none" strike="noStrike">
                          <a:effectLst/>
                        </a:rPr>
                        <a:t>Основное мероприятие - Осуществление полномочий по вопросам местного значения по организации предоставления общедоступного и бесплатного дошкольного образования по образовательным программам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14 088 028,92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13 973 647,64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99,2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3123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Основное мероприятие - Материально-техническое оснащение муниципальных дошкольных образовательных учреждений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405 000,00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405 000,00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23424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Основное мероприятие - Повышение квалификации, подготовка персонала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30 000,00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30 000,00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6246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Основное мероприятие - Осуществление полномочий Иркутской области по обеспечению государственных гарантий реализации прав общедоступного и бесплатного дошкольного образования в муниципальных дошкольных образовательных организациях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117 854 100,00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117 854 100,00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3123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Основное мероприятие - Реализация перечня народных инициатив на 2017 год за счет средств областного бюджета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261 000,00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261 000,00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3123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Основное мероприятие - Реализация перечня народных инициатив на 2017 год за счет средств местного бюджета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29 000,00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29 000,00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5055356"/>
            <a:ext cx="1512169" cy="154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0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7473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Расходы бюджета на образование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29411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/>
              <a:t>Расходы  на общее образование</a:t>
            </a:r>
          </a:p>
          <a:p>
            <a:pPr algn="ctr"/>
            <a:endParaRPr lang="ru-RU" sz="2400" i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102055"/>
              </p:ext>
            </p:extLst>
          </p:nvPr>
        </p:nvGraphicFramePr>
        <p:xfrm>
          <a:off x="395536" y="1772815"/>
          <a:ext cx="7056783" cy="4608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45507"/>
                <a:gridCol w="1121171"/>
                <a:gridCol w="1083484"/>
                <a:gridCol w="706621"/>
              </a:tblGrid>
              <a:tr h="1653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Наименование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план на 2017 год</a:t>
                      </a:r>
                      <a:endParaRPr lang="ru-RU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факт за 2017 год</a:t>
                      </a:r>
                      <a:endParaRPr lang="ru-RU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% испол.</a:t>
                      </a:r>
                      <a:endParaRPr lang="ru-RU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543" marR="7543" marT="7543" marB="0" anchor="b"/>
                </a:tc>
              </a:tr>
              <a:tr h="25248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Муниципальная программа  "Развитие образования муниципального образования  "Эхирит-Булагатский район" на 2015-2021 годы"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492 649 643,66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492 477 704,87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543" marR="7543" marT="7543" marB="0" anchor="b"/>
                </a:tc>
              </a:tr>
              <a:tr h="25248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подпрограмма  "Повышение доступности и качества общего образования в МО "Эхирит-Булагатский район" на 2015-2021 гг"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478 747 598,12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478 674 878,43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543" marR="7543" marT="7543" marB="0" anchor="b"/>
                </a:tc>
              </a:tr>
              <a:tr h="50031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>
                          <a:effectLst/>
                        </a:rPr>
                        <a:t>Основное мероприятие - Осуществление полномочий по вопросам местного значения по организации предоставления общедоступного и бесплатного дошкольного, начального общего, основного общего, среднего общего образования по основным общеобразовательным программам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43" marR="7543" marT="754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33 091 189,62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33 019 328,01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99,8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543" marR="7543" marT="7543" marB="0" anchor="b"/>
                </a:tc>
              </a:tr>
              <a:tr h="1717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Основное мероприятие - Повышение квалификации, подготовка персонала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172 500,00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172 500,00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543" marR="7543" marT="7543" marB="0" anchor="b"/>
                </a:tc>
              </a:tr>
              <a:tr h="642196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Основное мероприятие -Осуществление полномочий субъектов РФ по обеспечению государственных гарантий реализации прав на получение 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43" marR="7543" marT="754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440 429 600,00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440 429 600,00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543" marR="7543" marT="7543" marB="0" anchor="b"/>
                </a:tc>
              </a:tr>
              <a:tr h="38830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>
                          <a:effectLst/>
                        </a:rPr>
                        <a:t>Основное мероприятие  -  Приобретение школьных автобусов для обеспечения безопасности  школьных перевозок и ежедневного подвоза обучающихся к месту обучения и обратно за счет областного бюджета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43" marR="7543" marT="754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1 752 800,00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1 752 800,00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543" marR="7543" marT="7543" marB="0" anchor="b"/>
                </a:tc>
              </a:tr>
              <a:tr h="42564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>
                          <a:effectLst/>
                        </a:rPr>
                        <a:t>Основное мероприятие  -  Приобретение школьных автобусов для обеспечения безопасности  школьных перевозок и ежедневного подвоза обучающихся к месту обучения и обратно за счет местного бюджета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43" marR="7543" marT="754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117 200,00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117 200,00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543" marR="7543" marT="7543" marB="0" anchor="b"/>
                </a:tc>
              </a:tr>
              <a:tr h="28732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Основное мероприятие - Материально-техническое оснащение муниципальных общебразовательных учреждений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43" marR="7543" marT="754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2 077 000,00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2 076 141,92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543" marR="7543" marT="7543" marB="0" anchor="b"/>
                </a:tc>
              </a:tr>
              <a:tr h="42667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Основное мероприятие - Закупка оборудования для оснащения производственных помещений школьных столовых муниципальных образовательных организаций в Иркутской области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43" marR="7543" marT="754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277 000,00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277 000,00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543" marR="7543" marT="7543" marB="0" anchor="b"/>
                </a:tc>
              </a:tr>
              <a:tr h="42667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Основное мероприятие - Закупка оборудования для оснащения производственных помещений школьных столовых муниципальных образовательных организаций за счет средств местного бюджета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43" marR="7543" marT="754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15 000,00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15 000,00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543" marR="7543" marT="7543" marB="0" anchor="b"/>
                </a:tc>
              </a:tr>
              <a:tr h="164283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Ведомственная целевая программа "Школьное питание на 2015-2021 годы"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43" marR="7543" marT="754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130 000,00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130 000,00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543" marR="7543" marT="7543" marB="0" anchor="b"/>
                </a:tc>
              </a:tr>
              <a:tr h="25248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Основное мероприятие - Реализация перечня народных инициатив на 2017 год за счет средств областного бюджета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616 777,65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616 777,65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543" marR="7543" marT="7543" marB="0" anchor="b"/>
                </a:tc>
              </a:tr>
              <a:tr h="25248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Основное мероприятие - Реализация перечня народных инициатив на 2017 год за счет средств местного бюджета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68 530,85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68 530,85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7543" marR="7543" marT="7543" marB="0" anchor="b"/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5301208"/>
            <a:ext cx="163938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82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562074"/>
          </a:xfrm>
        </p:spPr>
        <p:txBody>
          <a:bodyPr>
            <a:normAutofit/>
          </a:bodyPr>
          <a:lstStyle/>
          <a:p>
            <a:r>
              <a:rPr lang="ru-RU" sz="2000" dirty="0"/>
              <a:t>Расходы бюджета на образование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507288" cy="5073427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/>
              <a:t>Расходы бюджета на дополнительное образование</a:t>
            </a:r>
          </a:p>
          <a:p>
            <a:pPr algn="ctr"/>
            <a:endParaRPr lang="ru-RU" sz="2400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658013"/>
              </p:ext>
            </p:extLst>
          </p:nvPr>
        </p:nvGraphicFramePr>
        <p:xfrm>
          <a:off x="251520" y="1556792"/>
          <a:ext cx="7056784" cy="48245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45507"/>
                <a:gridCol w="1121172"/>
                <a:gridCol w="1083484"/>
                <a:gridCol w="706621"/>
              </a:tblGrid>
              <a:tr h="2094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Наименование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план на 2017 год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факт за 2017 год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% испол.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9351" marR="9351" marT="9351" marB="0" anchor="b"/>
                </a:tc>
              </a:tr>
              <a:tr h="3356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Муниципальная программа  "Развитие образования муниципального образования  "Эхирит-Булагатский район" на 2015-2021 годы"</a:t>
                      </a:r>
                      <a:endParaRPr lang="ru-RU" sz="900" b="0" i="0" u="none" strike="noStrike">
                        <a:effectLst/>
                        <a:latin typeface="Times New Roman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21 557 355,00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21 342 085,11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99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351" marR="9351" marT="9351" marB="0" anchor="b"/>
                </a:tc>
              </a:tr>
              <a:tr h="78874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u="none" strike="noStrike">
                          <a:effectLst/>
                        </a:rPr>
                        <a:t>Подпрограмма  "Повышение доступности и качества предоставления дополнительного образования в муниципальных учреждениях дополнительного образования, подведомственных Управлению образования администрации МО "Эхирит-Булагатский район" на 2015-2021 годы"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1" marR="9351" marT="935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18 414 255,00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18 198 985,11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98,8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351" marR="9351" marT="9351" marB="0" anchor="b"/>
                </a:tc>
              </a:tr>
              <a:tr h="47324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u="none" strike="noStrike">
                          <a:effectLst/>
                        </a:rPr>
                        <a:t>Основное мероприятие - Осуществление полномочий по вопросам местного значения по организации предоставления дополнительного образования детей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1" marR="9351" marT="935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17 851 422,90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17 636 153,01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98,8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351" marR="9351" marT="9351" marB="0" anchor="b"/>
                </a:tc>
              </a:tr>
              <a:tr h="3356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Основное мероприятие - Проведение  мероприятий в муниципальных учреждениях дополнительного образования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5 332,10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5 332,10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351" marR="9351" marT="9351" marB="0" anchor="b"/>
                </a:tc>
              </a:tr>
              <a:tr h="31549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Основное мероприятие - Повышение квалификации, подготовка персонала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7 500,00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7 500,00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351" marR="9351" marT="9351" marB="0" anchor="b"/>
                </a:tc>
              </a:tr>
              <a:tr h="6309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Основное мероприятие - Приобретение спортивного оборудования и инвентаря для оснащения муниципальных организаций, осуществляющих деятельность в сфере физической культуры и спорта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500 000,00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500 000,00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351" marR="9351" marT="9351" marB="0" anchor="b"/>
                </a:tc>
              </a:tr>
              <a:tr h="6309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Основное мероприятие - Приобретение спортивного оборудования и инвентаря для оснащения муниципальных организаций, осуществляющих деятельность в сфере физической культуры и спорта за счет средств местного бюджета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50 000,00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50 000,00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351" marR="9351" marT="9351" marB="0" anchor="b"/>
                </a:tc>
              </a:tr>
              <a:tr h="47324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Подпрограмма  "Повышение доступности и качества дополнительного образования в области искусств в МУ  ДО "Усть-Ордынская ДШИ" на 2015-2021 годы"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1" marR="9351" marT="935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16 729 684,00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16 715 604,05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99,9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351" marR="9351" marT="9351" marB="0" anchor="b"/>
                </a:tc>
              </a:tr>
              <a:tr h="63099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Основное мероприятие - Осуществление полномочий по вопросам  организации предоставления дополнительного образования в сфере культуры и искусства  МУ ДО "Усть-Ордынская детская школа искусств"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1" marR="9351" marT="935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16 729 684,00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16 715 604,05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351" marR="9351" marT="9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99,9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351" marR="9351" marT="9351" marB="0" anchor="b"/>
                </a:tc>
              </a:tr>
            </a:tbl>
          </a:graphicData>
        </a:graphic>
      </p:graphicFrame>
      <p:pic>
        <p:nvPicPr>
          <p:cNvPr id="5121" name="Picture 1" descr="C:\Users\user\Desktop\бюджет 2017 года\бюджет для граждан 2017-2019\Новая папка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13976" y="4535746"/>
            <a:ext cx="1450512" cy="184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67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0609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Основные показатели социально-экономического развития  МО</a:t>
            </a:r>
            <a:br>
              <a:rPr lang="ru-RU" sz="2000" dirty="0" smtClean="0"/>
            </a:br>
            <a:r>
              <a:rPr lang="ru-RU" sz="2000" dirty="0" smtClean="0"/>
              <a:t> «</a:t>
            </a:r>
            <a:r>
              <a:rPr lang="ru-RU" sz="2000" dirty="0" err="1" smtClean="0"/>
              <a:t>Эхирит-Булагатский</a:t>
            </a:r>
            <a:r>
              <a:rPr lang="ru-RU" sz="2000" dirty="0" smtClean="0"/>
              <a:t> район»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822312"/>
              </p:ext>
            </p:extLst>
          </p:nvPr>
        </p:nvGraphicFramePr>
        <p:xfrm>
          <a:off x="323528" y="1268760"/>
          <a:ext cx="836327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482988074"/>
              </p:ext>
            </p:extLst>
          </p:nvPr>
        </p:nvGraphicFramePr>
        <p:xfrm>
          <a:off x="323528" y="4221088"/>
          <a:ext cx="8424936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4976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62074"/>
          </a:xfrm>
        </p:spPr>
        <p:txBody>
          <a:bodyPr>
            <a:normAutofit fontScale="90000"/>
          </a:bodyPr>
          <a:lstStyle/>
          <a:p>
            <a:r>
              <a:rPr lang="ru-RU" sz="2000" i="1" dirty="0"/>
              <a:t>Расходы бюджета на дополнительное образование</a:t>
            </a:r>
            <a:br>
              <a:rPr lang="ru-RU" sz="2000" i="1" dirty="0"/>
            </a:b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952589"/>
              </p:ext>
            </p:extLst>
          </p:nvPr>
        </p:nvGraphicFramePr>
        <p:xfrm>
          <a:off x="611560" y="2204864"/>
          <a:ext cx="8075240" cy="3921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71600" y="1268761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Средняя заработная плата работников  образовательных организаций ( рублей)</a:t>
            </a:r>
          </a:p>
        </p:txBody>
      </p:sp>
    </p:spTree>
    <p:extLst>
      <p:ext uri="{BB962C8B-B14F-4D97-AF65-F5344CB8AC3E}">
        <p14:creationId xmlns:p14="http://schemas.microsoft.com/office/powerpoint/2010/main" val="31146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562074"/>
          </a:xfrm>
        </p:spPr>
        <p:txBody>
          <a:bodyPr>
            <a:normAutofit/>
          </a:bodyPr>
          <a:lstStyle/>
          <a:p>
            <a:r>
              <a:rPr lang="ru-RU" sz="2000" dirty="0"/>
              <a:t>Расходы бюджета на образование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001419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/>
              <a:t>Организация  отдыха, оздоровления и занятости детей и подростков </a:t>
            </a:r>
            <a:endParaRPr lang="ru-RU" sz="2400" i="1" dirty="0" smtClean="0"/>
          </a:p>
          <a:p>
            <a:pPr algn="ctr"/>
            <a:endParaRPr lang="ru-RU" sz="2400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281273"/>
              </p:ext>
            </p:extLst>
          </p:nvPr>
        </p:nvGraphicFramePr>
        <p:xfrm>
          <a:off x="251520" y="2060848"/>
          <a:ext cx="7704855" cy="32403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26217"/>
                <a:gridCol w="1224137"/>
                <a:gridCol w="1182988"/>
                <a:gridCol w="771513"/>
              </a:tblGrid>
              <a:tr h="1898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Наименование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план на 2017 год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факт за 2017 год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% испол.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042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Муниципальная программа  "Развитие образования муниципального образования  "Эхирит-Булагатский район" на 2015-2021 годы"</a:t>
                      </a:r>
                      <a:endParaRPr lang="ru-RU" sz="9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5 363 078,13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5 363 078,13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30420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u="none" strike="noStrike">
                          <a:effectLst/>
                        </a:rPr>
                        <a:t>Подпрограмма  "Организация  отдыха, оздоровления и занятости детей и подростков в  МО "Эхирит-Булагатский район" на 2015-2021 годы"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5 363 078,13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5 363 078,13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5688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Основное мероприятие - Организация отдыха и оздоровления детей за счет средств областного бюджета (оплата стоимости набора продуктов питания в лагерях с дневным пребыванием детей, организованных органами местного самоуправления)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3 143 100,00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3 143 100,00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45120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Основное мероприятие - Укрепление материально-технической базы учреждений, оказывающих услуги по организации отдыха и оздоровления детей за счет средств областного бюджета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1 347 486,41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1 347 486,41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42661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Основное мероприятие - Софинансирование оплаты стоимости набора продуктов питания в лагерях с дневным пребыванием детей, за счет средств местного бюджета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554 700,00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554 700,00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5688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Основное мероприятие - </a:t>
                      </a:r>
                      <a:r>
                        <a:rPr lang="ru-RU" sz="900" u="none" strike="noStrike" dirty="0" err="1">
                          <a:effectLst/>
                        </a:rPr>
                        <a:t>Софинанирование</a:t>
                      </a:r>
                      <a:r>
                        <a:rPr lang="ru-RU" sz="900" u="none" strike="noStrike" dirty="0">
                          <a:effectLst/>
                        </a:rPr>
                        <a:t> укрепления материально-технической базы учреждений, оказывающих услуги по организации отдыха и оздоровления детей за счет средств местного  бюджета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237 791,72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237 791,72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42661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Основное мероприятие - Организация временного трудоустройства несовершеннолетних граждан в возрасте от 14-18 лет 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80 000,00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80 000,00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782" y="5373216"/>
            <a:ext cx="1668218" cy="130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59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>
            <a:normAutofit/>
          </a:bodyPr>
          <a:lstStyle/>
          <a:p>
            <a:r>
              <a:rPr lang="ru-RU" sz="2000" dirty="0"/>
              <a:t>Расходы бюджета на образование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3568" y="1772816"/>
            <a:ext cx="3813820" cy="79208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800" dirty="0" smtClean="0"/>
              <a:t>Педагогические работники учреждений дошкольного образования </a:t>
            </a:r>
            <a:endParaRPr lang="ru-RU" sz="1800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29558074"/>
              </p:ext>
            </p:extLst>
          </p:nvPr>
        </p:nvGraphicFramePr>
        <p:xfrm>
          <a:off x="684213" y="2708275"/>
          <a:ext cx="3813175" cy="341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16016" y="1772816"/>
            <a:ext cx="3970785" cy="72008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Педагогические работники образовательных учреждений общего образования</a:t>
            </a:r>
            <a:endParaRPr lang="ru-RU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80170110"/>
              </p:ext>
            </p:extLst>
          </p:nvPr>
        </p:nvGraphicFramePr>
        <p:xfrm>
          <a:off x="4716463" y="2708275"/>
          <a:ext cx="3970337" cy="341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27584" y="1124744"/>
            <a:ext cx="7560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Средняя заработная плата работников  образовательных организаций ( рублей)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9197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72008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Расходы бюджета на культуру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66842"/>
            <a:ext cx="842493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«Культура муниципального образования «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Эхирит-Булагатский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район» на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2015-2021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годы»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/>
              <a:t>         Ответственным </a:t>
            </a:r>
            <a:r>
              <a:rPr lang="ru-RU" sz="1600" dirty="0"/>
              <a:t>исполнителем программы является </a:t>
            </a:r>
            <a:r>
              <a:rPr lang="ru-RU" sz="1600" dirty="0" smtClean="0"/>
              <a:t>Отдел </a:t>
            </a:r>
            <a:r>
              <a:rPr lang="ru-RU" sz="1600" dirty="0"/>
              <a:t>культуры администрации муниципального образования «</a:t>
            </a:r>
            <a:r>
              <a:rPr lang="ru-RU" sz="1600" dirty="0" err="1" smtClean="0"/>
              <a:t>Эхирит-Булагатский</a:t>
            </a:r>
            <a:r>
              <a:rPr lang="ru-RU" sz="1600" dirty="0" smtClean="0"/>
              <a:t> </a:t>
            </a:r>
            <a:r>
              <a:rPr lang="ru-RU" sz="1600" dirty="0"/>
              <a:t>район». </a:t>
            </a:r>
          </a:p>
          <a:p>
            <a:pPr algn="just"/>
            <a:r>
              <a:rPr lang="ru-RU" sz="1600" dirty="0" smtClean="0"/>
              <a:t>          Цель программы - </a:t>
            </a:r>
            <a:r>
              <a:rPr lang="ru-RU" sz="1600" dirty="0"/>
              <a:t>развитие  культурного потенциала личности  и общества.</a:t>
            </a:r>
          </a:p>
          <a:p>
            <a:pPr algn="just"/>
            <a:r>
              <a:rPr lang="ru-RU" sz="1600" dirty="0" smtClean="0"/>
              <a:t>          На </a:t>
            </a:r>
            <a:r>
              <a:rPr lang="ru-RU" sz="1600" dirty="0"/>
              <a:t>сегодняшний день сеть муниципальных учреждений культуры включает в себя Отдел культуры администрации МО «</a:t>
            </a:r>
            <a:r>
              <a:rPr lang="ru-RU" sz="1600" dirty="0" err="1"/>
              <a:t>Эхирит-Булагатский</a:t>
            </a:r>
            <a:r>
              <a:rPr lang="ru-RU" sz="1600" dirty="0"/>
              <a:t> район» и  МУК «</a:t>
            </a:r>
            <a:r>
              <a:rPr lang="ru-RU" sz="1600" dirty="0" err="1"/>
              <a:t>Эхирит-Булагатский</a:t>
            </a:r>
            <a:r>
              <a:rPr lang="ru-RU" sz="1600" dirty="0"/>
              <a:t> МЦД</a:t>
            </a:r>
            <a:r>
              <a:rPr lang="ru-RU" sz="1600" dirty="0" smtClean="0"/>
              <a:t>».</a:t>
            </a:r>
            <a:r>
              <a:rPr lang="ru-RU" sz="1600" dirty="0"/>
              <a:t> </a:t>
            </a:r>
            <a:r>
              <a:rPr lang="ru-RU" sz="1600" dirty="0" smtClean="0"/>
              <a:t>            </a:t>
            </a:r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     Подпрограмма </a:t>
            </a:r>
            <a:r>
              <a:rPr lang="ru-RU" sz="1600" dirty="0"/>
              <a:t>«Повышение доступности и качества муниципальных услуг в сфере культурного досуга населения МО «</a:t>
            </a:r>
            <a:r>
              <a:rPr lang="ru-RU" sz="1600" dirty="0" err="1"/>
              <a:t>Эхирит-Булагатский</a:t>
            </a:r>
            <a:r>
              <a:rPr lang="ru-RU" sz="1600" dirty="0"/>
              <a:t> район» на </a:t>
            </a:r>
            <a:r>
              <a:rPr lang="ru-RU" sz="1600" dirty="0" smtClean="0"/>
              <a:t>2015-2021г</a:t>
            </a:r>
            <a:r>
              <a:rPr lang="ru-RU" sz="1600" dirty="0"/>
              <a:t>.» предусматривает мероприятия, направленные на сохранение и развитие культурно-досуговой, выставочной деятельности, что будет содействовать привлечению детей и подростков, молодежи, социально-незащищенных слоев населения в коллективы художественной самодеятельности и к участию в культурно-досуговых мероприятиях Дома </a:t>
            </a:r>
            <a:r>
              <a:rPr lang="ru-RU" sz="1600" dirty="0" smtClean="0"/>
              <a:t>культуры           </a:t>
            </a:r>
            <a:endParaRPr lang="ru-RU" dirty="0"/>
          </a:p>
        </p:txBody>
      </p:sp>
      <p:pic>
        <p:nvPicPr>
          <p:cNvPr id="7170" name="Picture 2" descr="C:\Users\user\Desktop\бюджет 2017 года\бюджет для граждан 2017-2019\Новая папка\dk4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40490"/>
            <a:ext cx="2634912" cy="184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562074"/>
          </a:xfrm>
        </p:spPr>
        <p:txBody>
          <a:bodyPr>
            <a:normAutofit/>
          </a:bodyPr>
          <a:lstStyle/>
          <a:p>
            <a:r>
              <a:rPr lang="ru-RU" sz="2000" dirty="0"/>
              <a:t>Расходы бюджета на культуру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702975"/>
              </p:ext>
            </p:extLst>
          </p:nvPr>
        </p:nvGraphicFramePr>
        <p:xfrm>
          <a:off x="395537" y="1196753"/>
          <a:ext cx="6696744" cy="51979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79410"/>
                <a:gridCol w="1007970"/>
                <a:gridCol w="974089"/>
                <a:gridCol w="635275"/>
              </a:tblGrid>
              <a:tr h="365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Наименование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план на 2017 год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факт за 2017 год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% </a:t>
                      </a:r>
                      <a:r>
                        <a:rPr lang="ru-RU" sz="1100" u="none" strike="noStrike" dirty="0" err="1">
                          <a:effectLst/>
                        </a:rPr>
                        <a:t>испол</a:t>
                      </a:r>
                      <a:r>
                        <a:rPr lang="ru-RU" sz="1100" u="none" strike="noStrike" dirty="0">
                          <a:effectLst/>
                        </a:rPr>
                        <a:t>.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3935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Муниципальная программа  "Культура  муниципального образования  "Эхирит-Булагатский район" на 2015-2021 годы"</a:t>
                      </a:r>
                      <a:endParaRPr lang="ru-RU" sz="9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17 922 793,00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17 808 787,03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99,4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43935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подпрограмма  "Повышение доступности и качества мунципальных услуг в сфере культурного досуга населения МО "Эхирит-Булагатский район" на 2015-2021 гг"</a:t>
                      </a:r>
                      <a:endParaRPr lang="ru-RU" sz="9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11 846 512,07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11 749 132,39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99,2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4393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Основное мероприятие - Организация предоставления </a:t>
                      </a:r>
                      <a:r>
                        <a:rPr lang="ru-RU" sz="900" u="none" strike="noStrike" dirty="0" smtClean="0">
                          <a:effectLst/>
                        </a:rPr>
                        <a:t>муниципальных </a:t>
                      </a:r>
                      <a:r>
                        <a:rPr lang="ru-RU" sz="900" u="none" strike="noStrike" dirty="0">
                          <a:effectLst/>
                        </a:rPr>
                        <a:t>услуг в сфере культурного досуга населения </a:t>
                      </a:r>
                      <a:r>
                        <a:rPr lang="ru-RU" sz="900" u="none" strike="noStrike" dirty="0" err="1">
                          <a:effectLst/>
                        </a:rPr>
                        <a:t>Эхирит-Булагатского</a:t>
                      </a:r>
                      <a:r>
                        <a:rPr lang="ru-RU" sz="900" u="none" strike="noStrike" dirty="0">
                          <a:effectLst/>
                        </a:rPr>
                        <a:t> района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11 642 212,07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11 544 832,39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99,2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43935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Основное мероприятие - Комплектование книжных фондов библиотек муниципальных образований за счет средств федерального бюджета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30 870,00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30 870,00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43935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Основное мероприятие -  Комплектование книжных фондов библиотек муниципальных образований за счет областного бюджета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63 000,00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63 000,00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43935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Основное мероприятие -  Комплектование книжных фондов библиотек муниципальных образований за счет местного бюджета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10 430,00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10 430,00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65904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Основное мероприятие - денежное поощрение лучшим муниципальным учреждениями культуры, находящимся на территории сельских поселений Иркутской области за счет средств федерального бюджета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70 000,00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70 000,00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65904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Основное мероприятие - денежное поощрение лучшим муниципальным учреждениями культуры, находящимся на территории сельских поселений Иркутской области за счет средств областного бюджета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30 000,00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30 000,00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43935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подпрограмма  "Сохранение и развитие культуры МО "Эхирит-Булагатский район" на 2015-2021 годы"</a:t>
                      </a:r>
                      <a:endParaRPr lang="ru-RU" sz="9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6 076 280,93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6 059 654,64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99,7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4393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Основное мероприятие -  Обеспечение деятельности Отдела культуры администрации МО "Эхирит-Булагатский район"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6 076 280,93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6 059 654,64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99,7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025" name="Picture 1" descr="C:\Users\user\Desktop\бюджет 2017 года\бюджет для граждан 2017-2019\Новая папка\f92fb43debcdaeefdffafed8ba0c090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19995"/>
            <a:ext cx="1728192" cy="156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22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340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Социальная сфера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96752"/>
            <a:ext cx="820891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/>
              <a:t>  </a:t>
            </a:r>
            <a:r>
              <a:rPr lang="ru-RU" i="1" dirty="0" smtClean="0"/>
              <a:t>Муниципальная программа </a:t>
            </a:r>
            <a:r>
              <a:rPr lang="ru-RU" i="1" dirty="0"/>
              <a:t>«Социальная поддержка населения в муниципальном образовании «</a:t>
            </a:r>
            <a:r>
              <a:rPr lang="ru-RU" i="1" dirty="0" err="1"/>
              <a:t>Эхирит-Булагатский</a:t>
            </a:r>
            <a:r>
              <a:rPr lang="ru-RU" i="1" dirty="0"/>
              <a:t> район» на </a:t>
            </a:r>
            <a:r>
              <a:rPr lang="ru-RU" i="1" dirty="0" smtClean="0"/>
              <a:t>2015-2021 годы»</a:t>
            </a:r>
            <a:endParaRPr lang="ru-RU" i="1" dirty="0"/>
          </a:p>
          <a:p>
            <a:pPr algn="just"/>
            <a:r>
              <a:rPr lang="ru-RU" sz="2000" dirty="0" smtClean="0"/>
              <a:t>     </a:t>
            </a:r>
          </a:p>
          <a:p>
            <a:pPr algn="just"/>
            <a:r>
              <a:rPr lang="ru-RU" sz="2000" dirty="0" smtClean="0"/>
              <a:t>  Ответственным </a:t>
            </a:r>
            <a:r>
              <a:rPr lang="ru-RU" sz="2000" dirty="0"/>
              <a:t>исполнителем программы является отдел по предоставлению граждан субсидий на оплату жилых помещений и коммунальных услуг администрации муниципального образования «</a:t>
            </a:r>
            <a:r>
              <a:rPr lang="ru-RU" sz="2000" dirty="0" err="1" smtClean="0"/>
              <a:t>Эхирит-Булагатский</a:t>
            </a:r>
            <a:r>
              <a:rPr lang="ru-RU" sz="2000" dirty="0" smtClean="0"/>
              <a:t> </a:t>
            </a:r>
            <a:r>
              <a:rPr lang="ru-RU" sz="2000" dirty="0"/>
              <a:t>район».</a:t>
            </a:r>
          </a:p>
          <a:p>
            <a:pPr algn="just"/>
            <a:r>
              <a:rPr lang="ru-RU" sz="2000" dirty="0" smtClean="0"/>
              <a:t>     </a:t>
            </a:r>
          </a:p>
          <a:p>
            <a:pPr algn="just"/>
            <a:r>
              <a:rPr lang="ru-RU" sz="2000" dirty="0" smtClean="0"/>
              <a:t>  Цель программы –</a:t>
            </a:r>
          </a:p>
          <a:p>
            <a:pPr algn="just"/>
            <a:r>
              <a:rPr lang="ru-RU" sz="2000" dirty="0" smtClean="0"/>
              <a:t> повышение эффективности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по социальной защите населения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2050" name="Picture 2" descr="C:\Users\user\Desktop\бюджет 2017 года\бюджет для граждан 2017-2019\Новая папка\Mezhdunarodnyj-den-devoch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71" y="3501008"/>
            <a:ext cx="2951666" cy="295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05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562074"/>
          </a:xfrm>
        </p:spPr>
        <p:txBody>
          <a:bodyPr>
            <a:normAutofit/>
          </a:bodyPr>
          <a:lstStyle/>
          <a:p>
            <a:r>
              <a:rPr lang="ru-RU" sz="2000" dirty="0"/>
              <a:t>Социальная сфера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470725"/>
              </p:ext>
            </p:extLst>
          </p:nvPr>
        </p:nvGraphicFramePr>
        <p:xfrm>
          <a:off x="251520" y="1196748"/>
          <a:ext cx="8640959" cy="5184582"/>
        </p:xfrm>
        <a:graphic>
          <a:graphicData uri="http://schemas.openxmlformats.org/drawingml/2006/table">
            <a:tbl>
              <a:tblPr/>
              <a:tblGrid>
                <a:gridCol w="5076131"/>
                <a:gridCol w="1372862"/>
                <a:gridCol w="1326717"/>
                <a:gridCol w="865249"/>
              </a:tblGrid>
              <a:tr h="2210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план на 2017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факт за 2017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% испол.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Муниципальная программа  "Социальная поддержка населения в муниципальном образовании  "</a:t>
                      </a:r>
                      <a:r>
                        <a:rPr lang="ru-RU" sz="900" b="0" i="0" u="none" strike="noStrike" dirty="0" err="1">
                          <a:effectLst/>
                          <a:latin typeface="Times New Roman"/>
                        </a:rPr>
                        <a:t>Эхирит-Булагатский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 район" на 2015-2021 годы"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11 020 416,00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10 773 632,20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97,8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подпрограмма  "Обеспечение предоставления мер социальной поддержки в муниципальном образовании "</a:t>
                      </a:r>
                      <a:r>
                        <a:rPr lang="ru-RU" sz="900" b="0" i="0" u="none" strike="noStrike" dirty="0" err="1">
                          <a:effectLst/>
                          <a:latin typeface="Times New Roman"/>
                        </a:rPr>
                        <a:t>Эхирит-Булагатский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 район"  на 2015-2021 годы"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10 664 616,00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10 450 190,03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4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Основное мероприятие  -  Доплаты к трудовой пенсии по старости гражданам, замещавшим муниципальные должности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4 017 816,00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3 812 390,03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94,9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4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Основное мероприятие  -  Выплаты гражданам, удостоенным знака "Почетный гражданин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Эхирит-Булагатского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района"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192 000,00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183 000,00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95,3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4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Основное мероприятие -  Содержание и обеспечение деятельности муниципальных служащих, осуществляющих областные государственные полномочия по предоставлению гражданам субсидий на оплату жилого помещения и коммунальных услуг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1 454 800,00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1 454 800,00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Основное мероприятие - Предоставление гражданам субсидий на оплату жилого помещения и коммунальных услуг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5 000 000,00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5 000 000,00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подпрограмма  "Старшее поколение в муниципальном образовании "</a:t>
                      </a:r>
                      <a:r>
                        <a:rPr lang="ru-RU" sz="900" b="0" i="0" u="none" strike="noStrike" dirty="0" err="1">
                          <a:effectLst/>
                          <a:latin typeface="Times New Roman"/>
                        </a:rPr>
                        <a:t>Эхирит-Булагатский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 район"  на 2015-2021 годы"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227 300,00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200 000,00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4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Основное мероприятие  - Оказание адресной материальной помощи лицам, оказавшимся в трудной финансовой ситуации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6 000,00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4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Основное мероприятие  -  Сотрудничество в первичными общественными  организациями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221 300,00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200 000,00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90,4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подпрограмма  "Доступная среда на 2017-2021 годы"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128 500,00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123 442,17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96,1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43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Основное мероприятие - Повышение уровня доступности объектов и услуг муниципальных учреждений -  проведение необходимых работ на муниципальных объектах посредством сооружения и обустройства входных групп, пандусных съездов, поручней, расширение проходов и проведения других строительных работ и работ по благоустройству территорий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37 500,00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37 500,00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4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Основное мероприятие - Обеспечение детей-инвалидов, посещающих образовательные организации, горячим питанием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91 000,00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85 942,17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94,4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08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980" y="620688"/>
            <a:ext cx="8361820" cy="216024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400" dirty="0"/>
              <a:t>ЖИЛИЩНО-КОММУНАЛЬНОЕ ХОЗЯЙСТВО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1298519"/>
            <a:ext cx="864241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«Развитие коммунального хозяйства муниципального образования «</a:t>
            </a:r>
            <a:r>
              <a:rPr lang="ru-RU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Эхирит-Булагатский</a:t>
            </a:r>
            <a:r>
              <a:rPr lang="ru-R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на 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2015-2021 </a:t>
            </a:r>
            <a:r>
              <a:rPr lang="ru-RU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г.г</a:t>
            </a:r>
            <a:r>
              <a:rPr lang="ru-R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.»</a:t>
            </a:r>
            <a:endParaRPr lang="ru-RU" i="1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Ответственным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исполнителем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является Комитет ЖКХ, транспорта, энергетики, связи и дорожного хозяйства администрации муниципального образования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Эхирит-Булагатский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район» (далее - Комитет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Цель программы - повышение качества предоставляемых коммунальных услуг, модернизация и реформирование коммунальной инфраструктуры социальной сферы.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Программа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направлена на улучшение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состояния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зданий и инженерных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коммуникаций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муниципальных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учреждений и направлена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повышение качества образования, культуры,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безопасных условий труда,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жизни и здоровья населения. </a:t>
            </a:r>
          </a:p>
          <a:p>
            <a:r>
              <a:rPr lang="ru-RU" dirty="0"/>
              <a:t> </a:t>
            </a:r>
          </a:p>
        </p:txBody>
      </p:sp>
      <p:pic>
        <p:nvPicPr>
          <p:cNvPr id="1027" name="Picture 3" descr="C:\Users\user\Desktop\бюджет 2017 года\бюджет для граждан 2017-2019\Новая папка\image1194839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52056"/>
            <a:ext cx="3374247" cy="252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44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Жилищно-коммунальное хозяйство</a:t>
            </a:r>
            <a:endParaRPr lang="ru-RU" sz="2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8576077"/>
              </p:ext>
            </p:extLst>
          </p:nvPr>
        </p:nvGraphicFramePr>
        <p:xfrm>
          <a:off x="179513" y="1340769"/>
          <a:ext cx="7272808" cy="51125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2411"/>
                <a:gridCol w="1155493"/>
                <a:gridCol w="1116653"/>
                <a:gridCol w="728251"/>
              </a:tblGrid>
              <a:tr h="2405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Наименование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план на 2017 год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факт за 2017 год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% испол.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8494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Муниципальная программа  "Развитие коммунального хозяйства муниципального образования "Эхирит-Булагатский район" на 2015-2021 годы"</a:t>
                      </a:r>
                      <a:endParaRPr lang="ru-RU" sz="9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38 498 346,57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34 153 287,47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88,7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38494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подпрограмма  "Модернизация объектов коммунальной инфрастуктуры Эхирит-Булагатского района на 2015-2021 годы"</a:t>
                      </a:r>
                      <a:endParaRPr lang="ru-RU" sz="9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21 831 142,00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17 929 489,30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82,1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38494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u="none" strike="noStrike">
                          <a:effectLst/>
                        </a:rPr>
                        <a:t>Основное мероприятие  - Проведение мероприятий по модернизации, реконструкции, нового строительства объектов инженерной инфрастуктуры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7 525 200,00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4 467 725,80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59,4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81801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>
                          <a:effectLst/>
                        </a:rPr>
                        <a:t>Реализация первоочередных мероприятий по модернизации объектов теплоснабжения и подготовке к отопительному сезону объектов коммунальной инфрастуктуры, находящихся в муниципальной собственности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3 000 000,00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3 000 000,00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57741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u="none" strike="noStrike">
                          <a:effectLst/>
                        </a:rPr>
                        <a:t>Основное мероприятие  - Мероприятия по подготовке к отопительному сезону объектов коммунальной инфрастуктуры в муниципальных учреждениях  МО "Эхирит-Булагатский район"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11 305 942,00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10 461 763,50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92,5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38494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подпрограмма  "Содержание и ремонт муниципальных учреждений муниципального образования "</a:t>
                      </a:r>
                      <a:r>
                        <a:rPr lang="ru-RU" sz="900" u="none" strike="noStrike" dirty="0" err="1">
                          <a:effectLst/>
                        </a:rPr>
                        <a:t>Эхирит-Булагатский</a:t>
                      </a:r>
                      <a:r>
                        <a:rPr lang="ru-RU" sz="900" u="none" strike="noStrike" dirty="0">
                          <a:effectLst/>
                        </a:rPr>
                        <a:t> район" на 2015-2021 годы"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4 493 255,50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4 413 811,14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98,2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20450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u="none" strike="noStrike">
                          <a:effectLst/>
                        </a:rPr>
                        <a:t>Основное мероприятие  -  Содержание муниципальных учреждений района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210 750,00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202 838,85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96,2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38494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u="none" strike="noStrike">
                          <a:effectLst/>
                        </a:rPr>
                        <a:t>Основное мероприятие  -  Капитальный и текущий ремонт муниципальных учреждений района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751 074,50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685 260,39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91,2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57741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u="none" strike="noStrike">
                          <a:effectLst/>
                        </a:rPr>
                        <a:t>Основное мероприятие  -  Разработка проектно-сметной документации  и получение  положительного заключения экспертизы на капитальный ремонт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1 124 432,00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1 118 712,90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99,5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38494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Основное мероприятие - Реализация перечня народных инициатив на 2017 год за счет средств областного бюджета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2 166 299,10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2 166 299,10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38494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Основное мероприятие - Реализация перечня народных инициатив на 2017 год за счет средств местного бюджета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240 699,90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240 699,90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673" y="4797152"/>
            <a:ext cx="1841327" cy="1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7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>
            <a:normAutofit/>
          </a:bodyPr>
          <a:lstStyle/>
          <a:p>
            <a:r>
              <a:rPr lang="ru-RU" sz="2000" dirty="0"/>
              <a:t>Жилищно-коммунальное хозяйство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39535"/>
              </p:ext>
            </p:extLst>
          </p:nvPr>
        </p:nvGraphicFramePr>
        <p:xfrm>
          <a:off x="323529" y="1196752"/>
          <a:ext cx="7344815" cy="5328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4710"/>
                <a:gridCol w="1166934"/>
                <a:gridCol w="1127709"/>
                <a:gridCol w="735462"/>
              </a:tblGrid>
              <a:tr h="2444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Наименование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план на 2017 год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факт за 2017 год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% испол.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910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Муниципальная программа  "Развитие коммунального хозяйства муниципального образования "Эхирит-Булагатский район" на 2015-2021 годы"</a:t>
                      </a:r>
                      <a:endParaRPr lang="ru-RU" sz="9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851 412,74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774 472,73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91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3910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подпрограмма  "Пожарная безопасность в муниципальных  учреждениях муниципального образования "Эхирит-Булагатский район" на 2015-2021 годы"</a:t>
                      </a:r>
                      <a:endParaRPr lang="ru-RU" sz="9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801 412,74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724 472,75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90,4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39108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Основное мероприятие  -  Проведение мероприятий, осуществляемых в целях пожарной безопасности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801 412,74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724 472,75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90,4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58663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подпрограмма  "Энергоресурсосбережение и повышение энергетической эффективности в муниципальных  учреждениях Эхирит-Булагатского района на 2015-2021 годы"</a:t>
                      </a:r>
                      <a:endParaRPr lang="ru-RU" sz="9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4 469 162,33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4 449 463,81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99,6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58663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u="none" strike="noStrike">
                          <a:effectLst/>
                        </a:rPr>
                        <a:t>Основное мероприятие  -  Установка приборов учета фактического потребления энергетических и водных ресурсов, госповерка тепловых счетчиков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460 000,00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440 301,50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95,7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39108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u="none" strike="noStrike">
                          <a:effectLst/>
                        </a:rPr>
                        <a:t>Основное мероприятие  -  Замена оконных и дверных блоков, влияющих на тепловую защиту, утепление фасадной части зданий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50 000,00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49 999,98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3910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Основное мероприятие - Реализация перечня народных инициатив на 2017 год за счет средств областного бюджета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3 563 246,10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3 563 246,10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3910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Основное мероприятие - Реализация перечня народных инициатив на 2017 год за счет средств местного бюджета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395 916,23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395 916,23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58663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подпрограмма  "Обеспечение деятельности Комитета ЖКХ, транспорта, энергетики, связи и дорожного хозяйства администрации муниципального образования "Эхирит-Булагатский район" на 2015-2021 годы"</a:t>
                      </a:r>
                      <a:endParaRPr lang="ru-RU" sz="9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6 903 374,00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6 636 050,47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96,1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58663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u="none" strike="noStrike">
                          <a:effectLst/>
                        </a:rPr>
                        <a:t>Основное мероприятие  -  Обеспечение деятельности Комитета ЖКХ, транспорта, энергетики, связи и дорожного хозяйства администрации муниципального образования "Эхирит-Булагатский район"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4 076 534,00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3 847 319,46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94,4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39108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u="none" strike="noStrike">
                          <a:effectLst/>
                        </a:rPr>
                        <a:t>Основное мероприятие  -  Обеспечение деятельности Комитета ЖКХ в части проведения текущих ремонтов муниципальных учреждений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2 826 840,00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2 788 731,01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98,7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54798" y="5124160"/>
            <a:ext cx="1215351" cy="1401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2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303" y="188640"/>
            <a:ext cx="89931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Муниципальный район представлен 13 сельскими поселениями,  общая площадь земель муниципального образования 515318 га.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4" y="1052736"/>
            <a:ext cx="4682562" cy="55596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80111" y="1652898"/>
            <a:ext cx="33843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территории муниципального образования </a:t>
            </a:r>
            <a:r>
              <a:rPr lang="ru-RU" dirty="0" err="1"/>
              <a:t>Эхирит-Булагатский</a:t>
            </a:r>
            <a:r>
              <a:rPr lang="ru-RU" dirty="0"/>
              <a:t> район по данным Отдела государственной статистики </a:t>
            </a:r>
            <a:r>
              <a:rPr lang="ru-RU" dirty="0" smtClean="0"/>
              <a:t> за 2017 год в районе проживает </a:t>
            </a:r>
            <a:r>
              <a:rPr lang="ru-RU" dirty="0" smtClean="0"/>
              <a:t>29 </a:t>
            </a:r>
            <a:r>
              <a:rPr lang="ru-RU" dirty="0" smtClean="0"/>
              <a:t>684 человека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62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57592" cy="576064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Финансовая</a:t>
            </a:r>
            <a:r>
              <a:rPr lang="ru-RU" sz="3600" dirty="0" smtClean="0"/>
              <a:t> </a:t>
            </a:r>
            <a:r>
              <a:rPr lang="ru-RU" sz="2200" dirty="0" smtClean="0"/>
              <a:t>поддержка сельских поселений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24744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/>
              <a:t>Из районного бюджета предоставляются бюджетам </a:t>
            </a:r>
            <a:r>
              <a:rPr lang="ru-RU" sz="2000" i="1" dirty="0" smtClean="0"/>
              <a:t>поселений:</a:t>
            </a:r>
          </a:p>
          <a:p>
            <a:pPr algn="just"/>
            <a:endParaRPr lang="ru-RU" sz="2000" dirty="0" smtClean="0"/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дотации </a:t>
            </a:r>
            <a:r>
              <a:rPr lang="ru-RU" sz="2000" dirty="0"/>
              <a:t>на выравнивание </a:t>
            </a:r>
            <a:r>
              <a:rPr lang="ru-RU" sz="2000" dirty="0" smtClean="0"/>
              <a:t>бюджетной </a:t>
            </a:r>
            <a:r>
              <a:rPr lang="ru-RU" sz="2000" dirty="0"/>
              <a:t>обеспеченности </a:t>
            </a:r>
            <a:r>
              <a:rPr lang="ru-RU" sz="2000" dirty="0" smtClean="0"/>
              <a:t>из районного фонда финансовой поддержки поселений;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иные </a:t>
            </a:r>
            <a:r>
              <a:rPr lang="ru-RU" sz="2000" dirty="0"/>
              <a:t>межбюджетные трансферты на выравнивание бюджетной обеспеченности сельских поселений по реализации ими отдельных расходных </a:t>
            </a:r>
            <a:r>
              <a:rPr lang="ru-RU" sz="2000" dirty="0" smtClean="0"/>
              <a:t>обязательств.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Средства предоставляются в соответствии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с методикой распределения Районного </a:t>
            </a:r>
            <a:endParaRPr lang="ru-RU" sz="2000" dirty="0" smtClean="0"/>
          </a:p>
          <a:p>
            <a:pPr algn="just"/>
            <a:r>
              <a:rPr lang="ru-RU" sz="2000" dirty="0" smtClean="0"/>
              <a:t>фонда </a:t>
            </a:r>
            <a:r>
              <a:rPr lang="ru-RU" sz="2000" dirty="0"/>
              <a:t>финансовой поддержки поселений</a:t>
            </a:r>
            <a:r>
              <a:rPr lang="ru-RU" sz="2000" dirty="0" smtClean="0"/>
              <a:t>,</a:t>
            </a:r>
          </a:p>
          <a:p>
            <a:pPr algn="just"/>
            <a:r>
              <a:rPr lang="ru-RU" sz="2000" dirty="0" smtClean="0"/>
              <a:t>утвержденного </a:t>
            </a:r>
            <a:r>
              <a:rPr lang="ru-RU" sz="2000" dirty="0"/>
              <a:t>законом Иркутской </a:t>
            </a:r>
            <a:r>
              <a:rPr lang="ru-RU" sz="2000" dirty="0" smtClean="0"/>
              <a:t>области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от  22.10.2013г. №74-ОЗ  «О </a:t>
            </a:r>
            <a:r>
              <a:rPr lang="ru-RU" sz="2000" dirty="0" smtClean="0"/>
              <a:t>межбюджетных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трансфертах и нормативах отчислений </a:t>
            </a:r>
            <a:endParaRPr lang="ru-RU" sz="2000" dirty="0" smtClean="0"/>
          </a:p>
          <a:p>
            <a:pPr algn="just"/>
            <a:r>
              <a:rPr lang="ru-RU" sz="2000" dirty="0" smtClean="0"/>
              <a:t>в </a:t>
            </a:r>
            <a:r>
              <a:rPr lang="ru-RU" sz="2000" dirty="0"/>
              <a:t>местные бюджеты». </a:t>
            </a:r>
          </a:p>
          <a:p>
            <a:pPr algn="just"/>
            <a:endParaRPr lang="ru-RU" sz="20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200" y="3404208"/>
            <a:ext cx="3271280" cy="269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3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576064"/>
          </a:xfrm>
        </p:spPr>
        <p:txBody>
          <a:bodyPr>
            <a:normAutofit/>
          </a:bodyPr>
          <a:lstStyle/>
          <a:p>
            <a:r>
              <a:rPr lang="ru-RU" sz="2000" dirty="0"/>
              <a:t>Финансовая поддержка сельских </a:t>
            </a:r>
            <a:r>
              <a:rPr lang="ru-RU" sz="2000" dirty="0" smtClean="0"/>
              <a:t>поселений</a:t>
            </a:r>
            <a:endParaRPr lang="ru-RU" sz="2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687216"/>
              </p:ext>
            </p:extLst>
          </p:nvPr>
        </p:nvGraphicFramePr>
        <p:xfrm>
          <a:off x="179511" y="1124744"/>
          <a:ext cx="5832649" cy="540060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42622"/>
                <a:gridCol w="1784853"/>
                <a:gridCol w="1705174"/>
              </a:tblGrid>
              <a:tr h="33753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Наименование сельского поселения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Дотация на выравнивание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Иные МБТ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2017 год 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2017 год факт</a:t>
                      </a: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Алужинское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Ахинское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5012,2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Гаханское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Захальское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6093,5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Капсальское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4176,9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Корсукское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5533,7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Кулункунское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7432,6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Ново-Николаевское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4744,5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Олойское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4608,2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Тугутуйское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4181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Усть-Ордынское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8158,3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Харатское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4194,2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Харазаргайское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5051,2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ИТОГО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66432,8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10275,3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026" name="Picture 2" descr="C:\Users\user\Pictures\15f5deb6bd31732c2c91fb33166602004b0111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581" y="4005064"/>
            <a:ext cx="281890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29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6340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Контактная информация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628800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Комитет по финансам и экономике администрации муниципального образования «</a:t>
            </a:r>
            <a:r>
              <a:rPr lang="ru-RU" sz="2000" dirty="0" err="1"/>
              <a:t>Эхирит-Булагатский</a:t>
            </a:r>
            <a:r>
              <a:rPr lang="ru-RU" sz="2000" dirty="0"/>
              <a:t> район»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669001, </a:t>
            </a:r>
            <a:r>
              <a:rPr lang="ru-RU" sz="2000" dirty="0" err="1"/>
              <a:t>Эхирит-Булагатский</a:t>
            </a:r>
            <a:r>
              <a:rPr lang="ru-RU" sz="2000" dirty="0"/>
              <a:t> район, </a:t>
            </a:r>
            <a:r>
              <a:rPr lang="ru-RU" sz="2000" dirty="0" err="1"/>
              <a:t>п.Усть</a:t>
            </a:r>
            <a:r>
              <a:rPr lang="ru-RU" sz="2000" dirty="0"/>
              <a:t>-Ордынский, </a:t>
            </a:r>
            <a:r>
              <a:rPr lang="ru-RU" sz="2000" dirty="0" err="1"/>
              <a:t>ул.Балтахинова</a:t>
            </a:r>
            <a:r>
              <a:rPr lang="ru-RU" sz="2000" dirty="0"/>
              <a:t>, </a:t>
            </a:r>
            <a:r>
              <a:rPr lang="ru-RU" sz="2000" dirty="0" smtClean="0"/>
              <a:t>д.20</a:t>
            </a:r>
          </a:p>
          <a:p>
            <a:endParaRPr lang="ru-RU" sz="2000" dirty="0"/>
          </a:p>
          <a:p>
            <a:r>
              <a:rPr lang="ru-RU" sz="2000" dirty="0"/>
              <a:t>Телефон:  8(39541) 32743</a:t>
            </a:r>
          </a:p>
          <a:p>
            <a:r>
              <a:rPr lang="ru-RU" sz="2000" dirty="0"/>
              <a:t>Факс: 8 (39541) 31169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Официальный сайт:</a:t>
            </a:r>
            <a:r>
              <a:rPr lang="en-US" sz="2000" dirty="0" err="1"/>
              <a:t>ehirit</a:t>
            </a:r>
            <a:r>
              <a:rPr lang="ru-RU" sz="2000" dirty="0"/>
              <a:t>.</a:t>
            </a:r>
            <a:r>
              <a:rPr lang="en-US" sz="2000" dirty="0" err="1"/>
              <a:t>ru</a:t>
            </a:r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Адрес </a:t>
            </a:r>
            <a:r>
              <a:rPr lang="ru-RU" sz="2000" dirty="0"/>
              <a:t>для направления электронной документации: </a:t>
            </a:r>
            <a:r>
              <a:rPr lang="en-US" sz="2000" dirty="0"/>
              <a:t>fin</a:t>
            </a:r>
            <a:r>
              <a:rPr lang="ru-RU" sz="2000" dirty="0"/>
              <a:t>45@</a:t>
            </a:r>
            <a:r>
              <a:rPr lang="en-US" sz="2000" dirty="0" err="1"/>
              <a:t>gfu</a:t>
            </a:r>
            <a:r>
              <a:rPr lang="ru-RU" sz="2000" dirty="0"/>
              <a:t>.</a:t>
            </a:r>
            <a:r>
              <a:rPr lang="en-US" sz="2000" dirty="0" err="1"/>
              <a:t>ru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43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Эхирит-Булагатский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район располагает природно-ресурсным потенциалом, в наличии имеются перспективные минерально-сырьевые месторождения каменного угля, каолиновых огнеупорных глин, карбонатных пород (известняка), нерудных строительных материалов, строительных камней, значительные запасы лесных ресурсов.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Кроме того, в районе имеются свои строительные материалы: песчано-гравийные отложения,  песок, доломит.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079540"/>
            <a:ext cx="3528392" cy="2386361"/>
          </a:xfrm>
          <a:prstGeom prst="rect">
            <a:avLst/>
          </a:prstGeom>
        </p:spPr>
      </p:pic>
      <p:pic>
        <p:nvPicPr>
          <p:cNvPr id="4098" name="Picture 2" descr="https://im3-tub-ru.yandex.net/i?id=91cfea3b3578425771e0c014c0b472d6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60" y="3805550"/>
            <a:ext cx="312456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5" y="1088668"/>
            <a:ext cx="4871035" cy="2691188"/>
          </a:xfrm>
          <a:prstGeom prst="rect">
            <a:avLst/>
          </a:prstGeom>
        </p:spPr>
      </p:pic>
      <p:pic>
        <p:nvPicPr>
          <p:cNvPr id="4106" name="Picture 10" descr="http://selibo.ru/media/upload/board/3f7/87/nerudnye-materialy_1951086_301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52" y="4293096"/>
            <a:ext cx="2802012" cy="217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zavtrasessiya.com/img/pages/1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731" y="3401361"/>
            <a:ext cx="3207434" cy="200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18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6207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Инвестиционные проекты в сельском хозяйстве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4173860" cy="1296144"/>
          </a:xfrm>
        </p:spPr>
        <p:txBody>
          <a:bodyPr>
            <a:noAutofit/>
          </a:bodyPr>
          <a:lstStyle/>
          <a:p>
            <a:pPr algn="ctr"/>
            <a:r>
              <a:rPr lang="ru-RU" sz="1800" i="1" dirty="0"/>
              <a:t>Инвестиционный проект ООО СХПП «</a:t>
            </a:r>
            <a:r>
              <a:rPr lang="ru-RU" sz="1800" i="1" dirty="0" err="1"/>
              <a:t>Тугутуйское</a:t>
            </a:r>
            <a:r>
              <a:rPr lang="ru-RU" sz="1800" i="1" dirty="0"/>
              <a:t>» -  Развитие мясного животноводства на  2016-2020 гг., общий объем финансирования 55,746 млн. рублей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340768"/>
            <a:ext cx="4042793" cy="1296144"/>
          </a:xfrm>
        </p:spPr>
        <p:txBody>
          <a:bodyPr>
            <a:noAutofit/>
          </a:bodyPr>
          <a:lstStyle/>
          <a:p>
            <a:pPr algn="ctr"/>
            <a:r>
              <a:rPr lang="ru-RU" sz="1400" i="1" dirty="0"/>
              <a:t>Инвестиционный проект ФГУП «Элита» на 2016-2020 гг. - Развитие зернового производства  (производство элитных и репродукционных семян зерновых культур и семян многолетних трав), общий объем финансирования 131,841 млн. рублей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4094312" cy="241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27800"/>
            <a:ext cx="4032448" cy="285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394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Инвестиционные проекты в социальной сфере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340768"/>
            <a:ext cx="4184204" cy="93610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Произведено строительство детского сада на 220 мест п. Усть-Ордынский на сумму 154 522,6 тыс. рублей.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196752"/>
            <a:ext cx="3970785" cy="1080120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Строительство этнокультурного комплекса ООО «</a:t>
            </a:r>
            <a:r>
              <a:rPr lang="ru-RU" dirty="0" err="1">
                <a:solidFill>
                  <a:srgbClr val="002060"/>
                </a:solidFill>
              </a:rPr>
              <a:t>Этнопарк</a:t>
            </a:r>
            <a:r>
              <a:rPr lang="ru-RU" dirty="0">
                <a:solidFill>
                  <a:srgbClr val="002060"/>
                </a:solidFill>
              </a:rPr>
              <a:t> Золотая Орда» 2016-2019 гг., общий объем финансирования 54,9 млн. рублей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781469"/>
            <a:ext cx="4041775" cy="27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597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Бюджетная система и бюджетный процесс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20043"/>
            <a:ext cx="2376264" cy="88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03491341"/>
              </p:ext>
            </p:extLst>
          </p:nvPr>
        </p:nvGraphicFramePr>
        <p:xfrm>
          <a:off x="467544" y="2060848"/>
          <a:ext cx="715245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119675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Документы, в которых отражаются итоги исполнения бюджета МО «</a:t>
            </a:r>
            <a:r>
              <a:rPr lang="ru-RU" i="1" dirty="0" err="1" smtClean="0"/>
              <a:t>Эхирит-Булагатский</a:t>
            </a:r>
            <a:r>
              <a:rPr lang="ru-RU" i="1" dirty="0" smtClean="0"/>
              <a:t> район» за истекший финансовый год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274834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</p:spPr>
        <p:txBody>
          <a:bodyPr>
            <a:noAutofit/>
          </a:bodyPr>
          <a:lstStyle/>
          <a:p>
            <a:r>
              <a:rPr lang="ru-RU" sz="2000" dirty="0"/>
              <a:t>Основные показатели бюджета муниципального образования «</a:t>
            </a:r>
            <a:r>
              <a:rPr lang="ru-RU" sz="2000" dirty="0" err="1"/>
              <a:t>Эхирит-Булагатский</a:t>
            </a:r>
            <a:r>
              <a:rPr lang="ru-RU" sz="2000" dirty="0"/>
              <a:t> район»   за 2017год  (тыс. рублей)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329736"/>
              </p:ext>
            </p:extLst>
          </p:nvPr>
        </p:nvGraphicFramePr>
        <p:xfrm>
          <a:off x="251520" y="1196753"/>
          <a:ext cx="837361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451094"/>
              </p:ext>
            </p:extLst>
          </p:nvPr>
        </p:nvGraphicFramePr>
        <p:xfrm>
          <a:off x="467543" y="4509121"/>
          <a:ext cx="7992889" cy="2054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413"/>
                <a:gridCol w="1284571"/>
                <a:gridCol w="1284571"/>
                <a:gridCol w="1355936"/>
                <a:gridCol w="1641398"/>
              </a:tblGrid>
              <a:tr h="57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 год план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 год 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Динамика к 2016 году (%)</a:t>
                      </a:r>
                      <a:endParaRPr lang="ru-RU" sz="1400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890696,5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890400,0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111,1</a:t>
                      </a:r>
                      <a:endParaRPr lang="ru-RU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892373,9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873190,8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109,6</a:t>
                      </a:r>
                      <a:endParaRPr lang="ru-RU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</a:t>
                      </a:r>
                      <a:r>
                        <a:rPr lang="ru-RU" sz="1400" baseline="0" dirty="0" smtClean="0"/>
                        <a:t> (-)</a:t>
                      </a:r>
                      <a:endParaRPr lang="en-US" sz="1400" baseline="0" dirty="0" smtClean="0"/>
                    </a:p>
                    <a:p>
                      <a:r>
                        <a:rPr lang="ru-RU" sz="1400" dirty="0" smtClean="0"/>
                        <a:t>Профицит 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-1677,4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17209,2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884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06090"/>
          </a:xfrm>
        </p:spPr>
        <p:txBody>
          <a:bodyPr>
            <a:normAutofit/>
          </a:bodyPr>
          <a:lstStyle/>
          <a:p>
            <a:r>
              <a:rPr lang="ru-RU" sz="2000" dirty="0"/>
              <a:t>Основные показатели бюджета муниципального образования «</a:t>
            </a:r>
            <a:r>
              <a:rPr lang="ru-RU" sz="2000" dirty="0" err="1"/>
              <a:t>Эхирит-Булагатский</a:t>
            </a:r>
            <a:r>
              <a:rPr lang="ru-RU" sz="2000" dirty="0"/>
              <a:t> район»   за 2017год  (тыс. рублей)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06238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22834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1688</TotalTime>
  <Words>3304</Words>
  <Application>Microsoft Office PowerPoint</Application>
  <PresentationFormat>Экран (4:3)</PresentationFormat>
  <Paragraphs>626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Основные показатели социально-экономического развития  МО  «Эхирит-Булагатский район»</vt:lpstr>
      <vt:lpstr>Презентация PowerPoint</vt:lpstr>
      <vt:lpstr>Презентация PowerPoint</vt:lpstr>
      <vt:lpstr>Инвестиционные проекты в сельском хозяйстве</vt:lpstr>
      <vt:lpstr>Инвестиционные проекты в социальной сфере</vt:lpstr>
      <vt:lpstr>Бюджетная система и бюджетный процесс</vt:lpstr>
      <vt:lpstr>Основные показатели бюджета муниципального образования «Эхирит-Булагатский район»   за 2017год  (тыс. рублей)</vt:lpstr>
      <vt:lpstr>Основные показатели бюджета муниципального образования «Эхирит-Булагатский район»   за 2017год  (тыс. рублей)</vt:lpstr>
      <vt:lpstr>Структура доходов бюджета МО «Эхирит-Булагатский район» в 2017 году</vt:lpstr>
      <vt:lpstr>Исполнение доходов бюджета МО «Эхирит-Булагатский район» за 2017 год</vt:lpstr>
      <vt:lpstr>Результаты  бюджетной политики за 2017 год  </vt:lpstr>
      <vt:lpstr> РАСПРЕДЕЛЕНИЕ РАСХОДОВ БЮДЖЕТА ПО ЦЕЛЯМ И ЗАДАЧАМ СОЦИАЛЬНО-ЭКОНОМИЧЕСКОГО РАЗВИТИЯ ЭХИРИТ-БУЛАГАТСКОГО РАЙОНА  Стратегическая цель:  Повышение уровня и качества жизни населения Эхирит-Булагатского района </vt:lpstr>
      <vt:lpstr>Структура расходов бюджета МО «Эхирит-Булагатский район» в 2017 году</vt:lpstr>
      <vt:lpstr>Расходы бюджета МО «Эхирит-Булагатский район» в 2017 году</vt:lpstr>
      <vt:lpstr>Расходы бюджета на образование</vt:lpstr>
      <vt:lpstr>Расходы бюджета на образование</vt:lpstr>
      <vt:lpstr>Расходы бюджета на образование</vt:lpstr>
      <vt:lpstr>Расходы бюджета на образование</vt:lpstr>
      <vt:lpstr>Расходы бюджета на дополнительное образование </vt:lpstr>
      <vt:lpstr>Расходы бюджета на образование</vt:lpstr>
      <vt:lpstr>Расходы бюджета на образование</vt:lpstr>
      <vt:lpstr>Расходы бюджета на культуру</vt:lpstr>
      <vt:lpstr>Расходы бюджета на культуру</vt:lpstr>
      <vt:lpstr>Социальная сфера</vt:lpstr>
      <vt:lpstr>Социальная сфера</vt:lpstr>
      <vt:lpstr>ЖИЛИЩНО-КОММУНАЛЬНОЕ ХОЗЯЙСТВО  </vt:lpstr>
      <vt:lpstr>Жилищно-коммунальное хозяйство</vt:lpstr>
      <vt:lpstr>Жилищно-коммунальное хозяйство</vt:lpstr>
      <vt:lpstr>Финансовая поддержка сельских поселений</vt:lpstr>
      <vt:lpstr>Финансовая поддержка сельских поселений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240</cp:revision>
  <cp:lastPrinted>2018-09-21T03:16:36Z</cp:lastPrinted>
  <dcterms:created xsi:type="dcterms:W3CDTF">2014-11-18T06:45:33Z</dcterms:created>
  <dcterms:modified xsi:type="dcterms:W3CDTF">2018-09-21T03:42:38Z</dcterms:modified>
</cp:coreProperties>
</file>