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21154" r:id="rId1"/>
    <p:sldMasterId id="2147521168" r:id="rId2"/>
  </p:sldMasterIdLst>
  <p:notesMasterIdLst>
    <p:notesMasterId r:id="rId11"/>
  </p:notesMasterIdLst>
  <p:sldIdLst>
    <p:sldId id="1418" r:id="rId3"/>
    <p:sldId id="1419" r:id="rId4"/>
    <p:sldId id="1420" r:id="rId5"/>
    <p:sldId id="1421" r:id="rId6"/>
    <p:sldId id="1424" r:id="rId7"/>
    <p:sldId id="1425" r:id="rId8"/>
    <p:sldId id="1431" r:id="rId9"/>
    <p:sldId id="1415" r:id="rId10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42" autoAdjust="0"/>
    <p:restoredTop sz="94684" autoAdjust="0"/>
  </p:normalViewPr>
  <p:slideViewPr>
    <p:cSldViewPr>
      <p:cViewPr varScale="1">
        <p:scale>
          <a:sx n="99" d="100"/>
          <a:sy n="99" d="100"/>
        </p:scale>
        <p:origin x="-108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575" tIns="45788" rIns="91575" bIns="4578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D97CD8A-74C3-4D2E-98BF-13F479A01E05}" type="datetimeFigureOut">
              <a:rPr lang="ru-RU" altLang="ru-RU"/>
              <a:pPr>
                <a:defRPr/>
              </a:pPr>
              <a:t>11.11.2021</a:t>
            </a:fld>
            <a:endParaRPr lang="ru-RU" alt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5" tIns="45788" rIns="91575" bIns="457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18050"/>
            <a:ext cx="5441950" cy="4464050"/>
          </a:xfrm>
          <a:prstGeom prst="rect">
            <a:avLst/>
          </a:prstGeom>
        </p:spPr>
        <p:txBody>
          <a:bodyPr vert="horz" wrap="square" lIns="91575" tIns="45788" rIns="91575" bIns="457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575" tIns="45788" rIns="91575" bIns="4578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575" tIns="45788" rIns="91575" bIns="4578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B9BB740-6F27-4F2E-AE9A-5D29CC6E0C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7616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5105" indent="-286579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6315" indent="-229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4841" indent="-229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63366" indent="-22926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21892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80418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38944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97470" indent="-22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7D7A829-366A-4762-BE05-8FE157C4D869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94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B7CA026-247B-4940-8A85-ED9D0874C63A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11982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E1F87C4-E2AF-4583-AA65-1EF62015998E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30725" name="Text Box 3"/>
          <p:cNvSpPr txBox="1">
            <a:spLocks noChangeArrowheads="1"/>
          </p:cNvSpPr>
          <p:nvPr/>
        </p:nvSpPr>
        <p:spPr bwMode="auto">
          <a:xfrm>
            <a:off x="3856038" y="9445625"/>
            <a:ext cx="294957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3038" tIns="46519" rIns="93038" bIns="46519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r" defTabSz="449263" eaLnBrk="1" hangingPunct="1">
              <a:buSzPct val="100000"/>
            </a:pPr>
            <a:fld id="{42462380-355E-4CE9-911C-5E73BE639A55}" type="slidenum">
              <a:rPr lang="ru-RU" altLang="ru-RU" sz="1200" smtClean="0">
                <a:solidFill>
                  <a:srgbClr val="000000"/>
                </a:solidFill>
                <a:latin typeface="Calibri" panose="020F0502020204030204" pitchFamily="34" charset="0"/>
              </a:rPr>
              <a:pPr algn="r" defTabSz="449263" eaLnBrk="1" hangingPunct="1">
                <a:buSzPct val="100000"/>
              </a:pPr>
              <a:t>3</a:t>
            </a:fld>
            <a:endParaRPr lang="ru-RU" altLang="ru-RU" sz="120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94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5955FFB-5761-4DD0-B215-B372698DB53F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7988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78356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3CB7F1D-D963-4B4B-AB90-E4030E3716E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5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48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06324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9F627EC-BD8B-42A9-A90A-9764B95B734C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6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83050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9388" algn="l"/>
                <a:tab pos="2174875" algn="l"/>
                <a:tab pos="29003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37D7C8E-DA49-49F1-A3AB-70CEF41086B0}" type="slidenum">
              <a:rPr lang="ru-RU" altLang="ru-RU">
                <a:solidFill>
                  <a:srgbClr val="000000"/>
                </a:solidFill>
                <a:latin typeface="Calibri" panose="020F0502020204030204" pitchFamily="34" charset="0"/>
              </a:rPr>
              <a:pPr/>
              <a:t>7</a:t>
            </a:fld>
            <a:endParaRPr lang="ru-RU" alt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9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6125"/>
            <a:ext cx="4972050" cy="37290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5125" cy="44751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531541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953ECC-33F4-4E82-93E7-B7EBADBADA5F}" type="slidenum">
              <a:rPr lang="ru-RU" altLang="ru-RU"/>
              <a:pPr/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31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4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355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94B1C-82E0-4F05-A4D9-4C9E406B4F7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4417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25923-745D-4BE0-BE4D-09BFF1C826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0548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E58E1-D57D-431E-BC52-4760DF824D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4264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BC6E39-F513-48A1-9B62-B64229C71C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8762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8AC967-B1A0-46B7-9565-1144DE22F32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52211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FFF12-DC52-44E5-B4C1-8E61CCBAEF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89228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37BEE4-E113-4272-9DC1-2FFCF8E029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7870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74111-BB2C-4234-8787-B45DCA133D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5159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5704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15BED-9EF4-4629-A189-0CB2991CA5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4318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3EC98-D5FE-477E-8948-DEEA5BE28B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8799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3DBD7-CE2D-443A-A344-7C6FFF622B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85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9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8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7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48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7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4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97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2C77-E52E-463C-9153-8C0C355BEF5C}" type="datetimeFigureOut">
              <a:rPr lang="ru-RU" smtClean="0"/>
              <a:pPr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81E9B-7EA8-4330-A0B7-1B51977585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18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1155" r:id="rId1"/>
    <p:sldLayoutId id="2147521156" r:id="rId2"/>
    <p:sldLayoutId id="2147521157" r:id="rId3"/>
    <p:sldLayoutId id="2147521158" r:id="rId4"/>
    <p:sldLayoutId id="2147521159" r:id="rId5"/>
    <p:sldLayoutId id="2147521160" r:id="rId6"/>
    <p:sldLayoutId id="2147521161" r:id="rId7"/>
    <p:sldLayoutId id="2147521162" r:id="rId8"/>
    <p:sldLayoutId id="2147521163" r:id="rId9"/>
    <p:sldLayoutId id="2147521164" r:id="rId10"/>
    <p:sldLayoutId id="21475211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defTabSz="449263">
              <a:defRPr/>
            </a:pPr>
            <a:endParaRPr lang="ru-RU" altLang="ru-RU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pPr defTabSz="449263"/>
            <a:fld id="{CCD0FF29-BF29-4727-AA60-051A117D1928}" type="slidenum">
              <a:rPr lang="ru-RU" altLang="ru-RU" smtClean="0">
                <a:latin typeface="Arial" panose="020B0604020202020204" pitchFamily="34" charset="0"/>
              </a:rPr>
              <a:pPr defTabSz="449263"/>
              <a:t>‹#›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16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1169" r:id="rId1"/>
    <p:sldLayoutId id="2147521170" r:id="rId2"/>
    <p:sldLayoutId id="2147521171" r:id="rId3"/>
    <p:sldLayoutId id="2147521172" r:id="rId4"/>
    <p:sldLayoutId id="2147521173" r:id="rId5"/>
    <p:sldLayoutId id="2147521174" r:id="rId6"/>
    <p:sldLayoutId id="2147521175" r:id="rId7"/>
    <p:sldLayoutId id="2147521176" r:id="rId8"/>
    <p:sldLayoutId id="2147521177" r:id="rId9"/>
    <p:sldLayoutId id="2147521178" r:id="rId10"/>
    <p:sldLayoutId id="214752117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610" name="Группа 16"/>
          <p:cNvGrpSpPr>
            <a:grpSpLocks/>
          </p:cNvGrpSpPr>
          <p:nvPr/>
        </p:nvGrpSpPr>
        <p:grpSpPr bwMode="auto">
          <a:xfrm>
            <a:off x="20525" y="223067"/>
            <a:ext cx="9144000" cy="785812"/>
            <a:chOff x="0" y="131763"/>
            <a:chExt cx="9144000" cy="785812"/>
          </a:xfrm>
        </p:grpSpPr>
        <p:sp>
          <p:nvSpPr>
            <p:cNvPr id="68614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15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68616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42863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6275" y="1756320"/>
            <a:ext cx="8572500" cy="354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Ctr="1"/>
          <a:lstStyle>
            <a:lvl1pPr marL="342900" indent="-3429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marL="0" lvl="2" indent="0" algn="just">
              <a:buSzPct val="110000"/>
            </a:pPr>
            <a:r>
              <a:rPr lang="ru-RU" altLang="ru-RU" sz="2000" b="1" dirty="0">
                <a:solidFill>
                  <a:srgbClr val="254061"/>
                </a:solidFill>
              </a:rPr>
              <a:t>         </a:t>
            </a:r>
            <a:r>
              <a:rPr lang="ru-RU" altLang="ru-RU" b="1" dirty="0">
                <a:solidFill>
                  <a:srgbClr val="002060"/>
                </a:solidFill>
              </a:rPr>
              <a:t>В целях управления профессиональными рисками Фонд наряду со страхователями участвует в </a:t>
            </a:r>
            <a:r>
              <a:rPr lang="ru-RU" altLang="ru-RU" b="1" dirty="0" err="1">
                <a:solidFill>
                  <a:srgbClr val="002060"/>
                </a:solidFill>
              </a:rPr>
              <a:t>софинансировании</a:t>
            </a:r>
            <a:r>
              <a:rPr lang="ru-RU" altLang="ru-RU" b="1" dirty="0">
                <a:solidFill>
                  <a:srgbClr val="002060"/>
                </a:solidFill>
              </a:rPr>
              <a:t> целого ряда мероприятий, направленных на сокращение производственного травматизма и профессиональной заболеваемости.</a:t>
            </a:r>
          </a:p>
          <a:p>
            <a:pPr marL="0" lvl="2" indent="0" algn="just">
              <a:buSzPct val="110000"/>
            </a:pPr>
            <a:r>
              <a:rPr lang="ru-RU" altLang="ru-RU" b="1" dirty="0">
                <a:solidFill>
                  <a:srgbClr val="C00000"/>
                </a:solidFill>
              </a:rPr>
              <a:t>С 2001 года, Фонд принимает решения о направлении страхователями до 20 </a:t>
            </a:r>
            <a:r>
              <a:rPr lang="ru-RU" altLang="ru-RU" b="1" dirty="0" smtClean="0">
                <a:solidFill>
                  <a:srgbClr val="C00000"/>
                </a:solidFill>
              </a:rPr>
              <a:t>% </a:t>
            </a:r>
            <a:r>
              <a:rPr lang="ru-RU" altLang="ru-RU" b="1" dirty="0">
                <a:solidFill>
                  <a:srgbClr val="C00000"/>
                </a:solidFill>
              </a:rPr>
              <a:t>сумм страховых </a:t>
            </a:r>
            <a:r>
              <a:rPr lang="ru-RU" altLang="ru-RU" b="1" dirty="0" smtClean="0">
                <a:solidFill>
                  <a:srgbClr val="C00000"/>
                </a:solidFill>
              </a:rPr>
              <a:t>взносов </a:t>
            </a:r>
            <a:r>
              <a:rPr lang="ru-RU" altLang="ru-RU" b="1" dirty="0" smtClean="0">
                <a:solidFill>
                  <a:srgbClr val="002060"/>
                </a:solidFill>
              </a:rPr>
              <a:t>на </a:t>
            </a:r>
            <a:r>
              <a:rPr lang="ru-RU" altLang="ru-RU" b="1" dirty="0">
                <a:solidFill>
                  <a:srgbClr val="002060"/>
                </a:solidFill>
              </a:rPr>
              <a:t>обязательное социальное страхование от несчастных случаев на производстве и профессиональных заболеваний </a:t>
            </a:r>
            <a:r>
              <a:rPr lang="ru-RU" altLang="ru-RU" b="1" dirty="0">
                <a:solidFill>
                  <a:srgbClr val="C00000"/>
                </a:solidFill>
              </a:rPr>
              <a:t>на финансовое обеспечение предупредительных мер</a:t>
            </a:r>
          </a:p>
          <a:p>
            <a:pPr marL="0" lvl="2" indent="0" algn="just">
              <a:buSzPct val="110000"/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04049" y="913797"/>
            <a:ext cx="8488362" cy="78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41338"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altLang="ru-RU" sz="1500" b="1" dirty="0">
                <a:solidFill>
                  <a:srgbClr val="FF0000"/>
                </a:solidFill>
              </a:rPr>
              <a:t>Финансовое обеспечение предупредительных мер</a:t>
            </a:r>
          </a:p>
          <a:p>
            <a:pPr algn="ctr" eaLnBrk="1" hangingPunct="1">
              <a:lnSpc>
                <a:spcPct val="90000"/>
              </a:lnSpc>
              <a:buSzPct val="100000"/>
            </a:pPr>
            <a:r>
              <a:rPr lang="ru-RU" altLang="ru-RU" sz="1500" b="1" dirty="0">
                <a:solidFill>
                  <a:srgbClr val="FF0000"/>
                </a:solidFill>
              </a:rPr>
              <a:t>по сокращению производственного травматизма </a:t>
            </a:r>
          </a:p>
          <a:p>
            <a:pPr algn="ctr" eaLnBrk="1" hangingPunct="1">
              <a:lnSpc>
                <a:spcPct val="90000"/>
              </a:lnSpc>
              <a:buSzPct val="100000"/>
            </a:pPr>
            <a:r>
              <a:rPr lang="ru-RU" altLang="ru-RU" sz="1500" b="1" dirty="0">
                <a:solidFill>
                  <a:srgbClr val="FF0000"/>
                </a:solidFill>
              </a:rPr>
              <a:t>и профессиональных заболеваний</a:t>
            </a: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428625" y="4572000"/>
            <a:ext cx="8229600" cy="1712913"/>
            <a:chOff x="270" y="2880"/>
            <a:chExt cx="5184" cy="1079"/>
          </a:xfrm>
        </p:grpSpPr>
        <p:grpSp>
          <p:nvGrpSpPr>
            <p:cNvPr id="13" name="Group 4"/>
            <p:cNvGrpSpPr>
              <a:grpSpLocks/>
            </p:cNvGrpSpPr>
            <p:nvPr/>
          </p:nvGrpSpPr>
          <p:grpSpPr bwMode="auto">
            <a:xfrm>
              <a:off x="2025" y="2880"/>
              <a:ext cx="3429" cy="1036"/>
              <a:chOff x="2025" y="2880"/>
              <a:chExt cx="3429" cy="1036"/>
            </a:xfrm>
          </p:grpSpPr>
          <p:pic>
            <p:nvPicPr>
              <p:cNvPr id="15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25" y="2880"/>
                <a:ext cx="2060" cy="10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07933" dir="8100000" algn="ctr" rotWithShape="0">
                  <a:srgbClr val="808080">
                    <a:alpha val="50026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>
                        <a:lum bright="10000"/>
                      </a:blip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</a:extLst>
            </p:spPr>
          </p:pic>
          <p:pic>
            <p:nvPicPr>
              <p:cNvPr id="16" name="Picture 6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1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33" y="2880"/>
                <a:ext cx="1321" cy="1036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107933" dir="2700000" algn="ctr" rotWithShape="0">
                  <a:srgbClr val="808080">
                    <a:alpha val="50026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>
                        <a:lum bright="10000"/>
                      </a:blip>
                      <a:srcRect/>
                      <a:stretch>
                        <a:fillRect/>
                      </a:stretch>
                    </a:blip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808080"/>
                    </a:solidFill>
                    <a:round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4" name="Picture 7"/>
            <p:cNvPicPr>
              <a:picLocks noChangeAspect="1" noChangeArrowheads="1"/>
            </p:cNvPicPr>
            <p:nvPr/>
          </p:nvPicPr>
          <p:blipFill>
            <a:blip r:embed="rId7" cstate="print">
              <a:lum bright="1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572"/>
            <a:stretch>
              <a:fillRect/>
            </a:stretch>
          </p:blipFill>
          <p:spPr bwMode="auto">
            <a:xfrm>
              <a:off x="270" y="2880"/>
              <a:ext cx="1619" cy="1079"/>
            </a:xfrm>
            <a:prstGeom prst="rect">
              <a:avLst/>
            </a:prstGeom>
            <a:noFill/>
            <a:ln>
              <a:noFill/>
            </a:ln>
            <a:effectLst>
              <a:outerShdw dist="107933" dir="8100000" algn="ctr" rotWithShape="0">
                <a:srgbClr val="808080">
                  <a:alpha val="50026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blipFill dpi="0" rotWithShape="0">
                    <a:blip>
                      <a:lum bright="10000"/>
                    </a:blip>
                    <a:srcRect b="11572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20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45962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29"/>
    </mc:Choice>
    <mc:Fallback xmlns="">
      <p:transition spd="slow" advTm="1662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93700" y="1772816"/>
            <a:ext cx="8750300" cy="4546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46800" rIns="180000" bIns="46800"/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Федеральный закон от 28 ноября 2018 года № 431-ФЗ</a:t>
            </a:r>
            <a:r>
              <a:rPr lang="ru-RU" altLang="ru-RU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«О бюджете Фонда социального страхования Российской Федерации на 2019 год и на плановый период 2020 и 2021 годов» (</a:t>
            </a:r>
            <a:r>
              <a:rPr lang="ru-RU" altLang="ru-RU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пп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. 2, ч.1, ст. 6);</a:t>
            </a:r>
          </a:p>
          <a:p>
            <a:pPr marL="0" indent="0"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b="1" dirty="0">
                <a:solidFill>
                  <a:srgbClr val="C00000"/>
                </a:solidFill>
                <a:latin typeface="Calibri" panose="020F0502020204030204" pitchFamily="34" charset="0"/>
              </a:rPr>
              <a:t>Приказ Министерства труда и социальной защиты РФ от 14 июля 2021 г. N </a:t>
            </a:r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467н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«Об </a:t>
            </a: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утверждении Правил финансового обеспечения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факторами»;</a:t>
            </a:r>
          </a:p>
          <a:p>
            <a:pPr marL="0" indent="0"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r>
              <a:rPr lang="ru-RU" altLang="ru-RU" b="1" dirty="0">
                <a:solidFill>
                  <a:srgbClr val="C00000"/>
                </a:solidFill>
                <a:latin typeface="Calibri" panose="020F0502020204030204" pitchFamily="34" charset="0"/>
              </a:rPr>
              <a:t>Приказ Фонда социального страхования РФ от 7 мая 2019 г. N </a:t>
            </a:r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237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«Об </a:t>
            </a:r>
            <a:r>
              <a:rPr lang="ru-RU" altLang="ru-RU" b="1" dirty="0">
                <a:solidFill>
                  <a:srgbClr val="002060"/>
                </a:solidFill>
                <a:latin typeface="Calibri" panose="020F0502020204030204" pitchFamily="34" charset="0"/>
              </a:rPr>
              <a:t>утверждении Административного регламента предоставления Фондом социального страхования Российской Федерации государственной услуги по принятию решения о финансовом обеспечении предупредительных мер по сокращению производственного травматизма и профессиональных заболеваний работников и санаторно-курортного лечения работников, занятых на работах с вредными и (или) опасными производственными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факторами»</a:t>
            </a:r>
          </a:p>
          <a:p>
            <a:pPr marL="0" indent="0"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Blip>
                <a:blip r:embed="rId3"/>
              </a:buBlip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None/>
            </a:pPr>
            <a:endParaRPr lang="ru-RU" altLang="ru-RU" dirty="0" smtClean="0">
              <a:solidFill>
                <a:srgbClr val="CC0000"/>
              </a:solidFill>
              <a:latin typeface="Arial Black" panose="020B0A0402010202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None/>
            </a:pPr>
            <a:endPara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None/>
            </a:pPr>
            <a:endPara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None/>
            </a:pPr>
            <a:endPara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Clr>
                <a:srgbClr val="CC3300"/>
              </a:buClr>
              <a:buSzPct val="120000"/>
              <a:buFont typeface="Times New Roman" panose="02020603050405020304" pitchFamily="18" charset="0"/>
              <a:buNone/>
            </a:pPr>
            <a:endPara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spcAft>
                <a:spcPts val="600"/>
              </a:spcAft>
              <a:buSzPct val="120000"/>
            </a:pPr>
            <a:endParaRPr lang="ru-RU" altLang="ru-RU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ts val="1800"/>
              </a:lnSpc>
              <a:buSzPct val="120000"/>
            </a:pPr>
            <a:r>
              <a:rPr lang="ru-RU" altLang="ru-RU" sz="1600" b="1" dirty="0" smtClean="0">
                <a:solidFill>
                  <a:srgbClr val="000000"/>
                </a:solidFill>
              </a:rPr>
              <a:t>      </a:t>
            </a:r>
          </a:p>
          <a:p>
            <a:pPr algn="just" defTabSz="449263" eaLnBrk="1" hangingPunct="1">
              <a:lnSpc>
                <a:spcPts val="1800"/>
              </a:lnSpc>
              <a:buSzPct val="120000"/>
            </a:pPr>
            <a:r>
              <a:rPr lang="ru-RU" altLang="ru-RU" dirty="0" smtClean="0">
                <a:solidFill>
                  <a:srgbClr val="000000"/>
                </a:solidFill>
              </a:rPr>
              <a:t>         </a:t>
            </a:r>
          </a:p>
          <a:p>
            <a:pPr defTabSz="449263" eaLnBrk="1" hangingPunct="1">
              <a:buSzPct val="10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449263" eaLnBrk="1" hangingPunct="1">
              <a:buSzPct val="10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5128" name="Text Box 2"/>
          <p:cNvSpPr txBox="1">
            <a:spLocks noChangeArrowheads="1"/>
          </p:cNvSpPr>
          <p:nvPr/>
        </p:nvSpPr>
        <p:spPr bwMode="auto">
          <a:xfrm>
            <a:off x="114300" y="808038"/>
            <a:ext cx="8488363" cy="59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541338"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541338" algn="l"/>
                <a:tab pos="1455738" algn="l"/>
                <a:tab pos="2370138" algn="l"/>
                <a:tab pos="3284538" algn="l"/>
                <a:tab pos="4198938" algn="l"/>
                <a:tab pos="5113338" algn="l"/>
                <a:tab pos="6027738" algn="l"/>
                <a:tab pos="6942138" algn="l"/>
                <a:tab pos="7856538" algn="l"/>
                <a:tab pos="8770938" algn="l"/>
                <a:tab pos="9685338" algn="l"/>
                <a:tab pos="1059973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449263" eaLnBrk="1" hangingPunct="1">
              <a:lnSpc>
                <a:spcPct val="90000"/>
              </a:lnSpc>
              <a:buSzPct val="100000"/>
            </a:pPr>
            <a:endParaRPr lang="ru-RU" altLang="ru-RU" b="1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ctr" defTabSz="449263" eaLnBrk="1" hangingPunct="1">
              <a:lnSpc>
                <a:spcPct val="90000"/>
              </a:lnSpc>
              <a:buSzPct val="100000"/>
            </a:pPr>
            <a:r>
              <a:rPr lang="ru-RU" altLang="ru-RU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altLang="ru-RU" b="1" dirty="0" smtClean="0">
                <a:solidFill>
                  <a:srgbClr val="376092"/>
                </a:solidFill>
              </a:rPr>
              <a:t>Нормативные документы</a:t>
            </a:r>
          </a:p>
        </p:txBody>
      </p: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20" name="Picture 2" descr="Logo1_color_CMYK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467838820"/>
      </p:ext>
    </p:extLst>
  </p:cSld>
  <p:clrMapOvr>
    <a:masterClrMapping/>
  </p:clrMapOvr>
  <p:transition spd="med" advTm="270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1258888" y="352425"/>
            <a:ext cx="7018337" cy="698500"/>
            <a:chOff x="793" y="222"/>
            <a:chExt cx="4421" cy="440"/>
          </a:xfrm>
        </p:grpSpPr>
        <p:sp>
          <p:nvSpPr>
            <p:cNvPr id="6154" name="Line 2"/>
            <p:cNvSpPr>
              <a:spLocks noChangeShapeType="1"/>
            </p:cNvSpPr>
            <p:nvPr/>
          </p:nvSpPr>
          <p:spPr bwMode="auto">
            <a:xfrm>
              <a:off x="831" y="222"/>
              <a:ext cx="0" cy="44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/>
              <a:endParaRPr lang="ru-RU" smtClean="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endParaRPr>
            </a:p>
          </p:txBody>
        </p:sp>
        <p:sp>
          <p:nvSpPr>
            <p:cNvPr id="6155" name="Line 3"/>
            <p:cNvSpPr>
              <a:spLocks noChangeShapeType="1"/>
            </p:cNvSpPr>
            <p:nvPr/>
          </p:nvSpPr>
          <p:spPr bwMode="auto">
            <a:xfrm>
              <a:off x="793" y="222"/>
              <a:ext cx="4421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449263"/>
              <a:endParaRPr lang="ru-RU" smtClean="0">
                <a:solidFill>
                  <a:srgbClr val="FFFFFF"/>
                </a:solidFill>
                <a:latin typeface="Arial" panose="020B0604020202020204" pitchFamily="34" charset="0"/>
                <a:cs typeface="Lucida Sans Unicode" panose="020B0602030504020204" pitchFamily="34" charset="0"/>
              </a:endParaRPr>
            </a:p>
          </p:txBody>
        </p:sp>
      </p:grp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755650" y="115888"/>
            <a:ext cx="8388350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112713" y="1470025"/>
            <a:ext cx="8923337" cy="474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buClr>
                <a:srgbClr val="002060"/>
              </a:buClr>
              <a:buSzPct val="100000"/>
              <a:buFont typeface="Arial" panose="020B0604020202020204" pitchFamily="34" charset="0"/>
              <a:buChar char="-"/>
            </a:pPr>
            <a:r>
              <a:rPr lang="ru-RU" altLang="ru-RU" sz="1400" b="1" dirty="0">
                <a:solidFill>
                  <a:srgbClr val="002060"/>
                </a:solidFill>
              </a:rPr>
              <a:t>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финансовое </a:t>
            </a:r>
            <a:r>
              <a:rPr lang="ru-RU" altLang="ru-RU" sz="1400" b="1" dirty="0">
                <a:solidFill>
                  <a:srgbClr val="002060"/>
                </a:solidFill>
              </a:rPr>
              <a:t>обеспечение предупредительных мер осуществляется страхователем </a:t>
            </a:r>
            <a:r>
              <a:rPr lang="ru-RU" altLang="ru-RU" sz="1400" b="1" dirty="0">
                <a:solidFill>
                  <a:srgbClr val="C00000"/>
                </a:solidFill>
              </a:rPr>
              <a:t>за счет собственных средств</a:t>
            </a:r>
            <a:r>
              <a:rPr lang="ru-RU" altLang="ru-RU" sz="1400" b="1" dirty="0">
                <a:solidFill>
                  <a:srgbClr val="002060"/>
                </a:solidFill>
              </a:rPr>
              <a:t> с последующим возмещением произведенных им расходов за счет средств бюджета Фонда в пределах суммы, согласованной с территориальным органом Фонда на эти 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цели.</a:t>
            </a:r>
            <a:endParaRPr lang="ru-RU" altLang="ru-RU" sz="1400" b="1" dirty="0" smtClean="0">
              <a:solidFill>
                <a:srgbClr val="1F497D"/>
              </a:solidFill>
            </a:endParaRPr>
          </a:p>
          <a:p>
            <a:pPr algn="just" defTabSz="449263" eaLnBrk="1" hangingPunct="1">
              <a:buSzPct val="100000"/>
            </a:pPr>
            <a:r>
              <a:rPr lang="ru-RU" altLang="ru-RU" sz="1400" b="1" dirty="0" smtClean="0">
                <a:solidFill>
                  <a:srgbClr val="1F497D"/>
                </a:solidFill>
              </a:rPr>
              <a:t> - с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трахователь </a:t>
            </a:r>
            <a:r>
              <a:rPr lang="ru-RU" altLang="ru-RU" sz="1400" b="1" dirty="0">
                <a:solidFill>
                  <a:srgbClr val="002060"/>
                </a:solidFill>
              </a:rPr>
              <a:t>направляет на финансовое обеспечение предупредительных мер </a:t>
            </a:r>
            <a:r>
              <a:rPr lang="ru-RU" altLang="ru-RU" sz="1400" b="1" dirty="0">
                <a:solidFill>
                  <a:srgbClr val="C00000"/>
                </a:solidFill>
              </a:rPr>
              <a:t>до 20 процентов сумм страховых взносов</a:t>
            </a:r>
            <a:r>
              <a:rPr lang="ru-RU" altLang="ru-RU" sz="1400" b="1" dirty="0">
                <a:solidFill>
                  <a:srgbClr val="002060"/>
                </a:solidFill>
              </a:rPr>
              <a:t>, начисленных им за предшествующий календарный год, за вычетом расходов, произведенных в предшествующем календарном году на выплату пособий по временной нетрудоспособности в связи с несчастными случаями на производстве или профессиональными заболеваниями и на оплату отпуска застрахованного лица (сверх ежегодного оплачиваемого отпуска, установленного законодательством Российской Федерации) на весь период его лечения и проезда к месту лечения и обратно.</a:t>
            </a:r>
          </a:p>
          <a:p>
            <a:pPr algn="just" defTabSz="449263" eaLnBrk="1" hangingPunct="1"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dirty="0" smtClean="0">
                <a:solidFill>
                  <a:srgbClr val="002060"/>
                </a:solidFill>
              </a:rPr>
              <a:t> -  объем средств, направляемых на указанные цели, </a:t>
            </a:r>
            <a:r>
              <a:rPr lang="ru-RU" altLang="ru-RU" sz="1400" b="1" dirty="0" smtClean="0">
                <a:solidFill>
                  <a:srgbClr val="C00000"/>
                </a:solidFill>
              </a:rPr>
              <a:t>может быть увеличен до 30 процентов сумм страховых взносов</a:t>
            </a:r>
            <a:r>
              <a:rPr lang="ru-RU" altLang="ru-RU" sz="1400" b="1" dirty="0" smtClean="0">
                <a:solidFill>
                  <a:srgbClr val="002060"/>
                </a:solidFill>
              </a:rPr>
              <a:t>, начисленных им за предшествующий календарный год, за вычетом расходов на выплату обеспечения по указанному виду страхования, произведенных страхователем в предшествующем календарном году, </a:t>
            </a:r>
            <a:r>
              <a:rPr lang="ru-RU" altLang="ru-RU" sz="1400" b="1" dirty="0" smtClean="0">
                <a:solidFill>
                  <a:srgbClr val="C00000"/>
                </a:solidFill>
              </a:rPr>
              <a:t>при условии направления страхователем дополнительного объема средств на санаторно-курортное лечение работников не ранее чем за пять лет до достижения ими возраста, дающего право на назначение страховой пенсии по страсти в соответствии с пенсионным законодательством</a:t>
            </a:r>
          </a:p>
          <a:p>
            <a:pPr algn="just" defTabSz="449263" eaLnBrk="1" hangingPunct="1">
              <a:buSzPct val="100000"/>
            </a:pPr>
            <a:endParaRPr lang="ru-RU" altLang="ru-RU" sz="800" b="1" dirty="0" smtClean="0">
              <a:solidFill>
                <a:srgbClr val="1F497D"/>
              </a:solidFill>
            </a:endParaRPr>
          </a:p>
          <a:p>
            <a:pPr algn="just" defTabSz="449263" eaLnBrk="1" hangingPunct="1">
              <a:buSzPct val="100000"/>
            </a:pPr>
            <a:r>
              <a:rPr lang="ru-RU" altLang="ru-RU" sz="1400" b="1" i="1" dirty="0" smtClean="0">
                <a:solidFill>
                  <a:srgbClr val="002060"/>
                </a:solidFill>
              </a:rPr>
              <a:t>Объем средств определяется исходя из норм пункта 2 части 1 статьи 6 Федерального закона от 28.11.2018 № 431-ФЗ «О бюджете Фонда социального страхования Российской Федерации на 2019 год и на плановый период 2020 и 2021 годов» </a:t>
            </a:r>
          </a:p>
        </p:txBody>
      </p:sp>
      <p:grpSp>
        <p:nvGrpSpPr>
          <p:cNvPr id="12" name="Группа 11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5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6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486148018"/>
      </p:ext>
    </p:extLst>
  </p:cSld>
  <p:clrMapOvr>
    <a:masterClrMapping/>
  </p:clrMapOvr>
  <p:transition spd="slow" advTm="985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539750" y="0"/>
            <a:ext cx="86042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2492896"/>
            <a:ext cx="2071688" cy="431800"/>
          </a:xfrm>
          <a:prstGeom prst="rect">
            <a:avLst/>
          </a:prstGeom>
          <a:gradFill rotWithShape="0">
            <a:gsLst>
              <a:gs pos="0">
                <a:srgbClr val="F8F8F8"/>
              </a:gs>
              <a:gs pos="100000">
                <a:srgbClr val="FFCC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defTabSz="449263" eaLnBrk="1" hangingPunct="1">
              <a:buSzPct val="100000"/>
            </a:pPr>
            <a:r>
              <a:rPr lang="ru-RU" altLang="ru-RU" b="1" smtClean="0">
                <a:solidFill>
                  <a:srgbClr val="FF0000"/>
                </a:solidFill>
                <a:latin typeface="Calibri" panose="020F0502020204030204" pitchFamily="34" charset="0"/>
              </a:rPr>
              <a:t>Пункт 4 Правил: 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2708920"/>
            <a:ext cx="91440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449263">
              <a:spcBef>
                <a:spcPts val="400"/>
              </a:spcBef>
              <a:buSzPct val="100000"/>
            </a:pPr>
            <a:r>
              <a:rPr lang="ru-RU" alt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Заявление представляется в  территориальный орган Фонда </a:t>
            </a:r>
          </a:p>
          <a:p>
            <a:pPr algn="ctr" defTabSz="449263">
              <a:spcBef>
                <a:spcPts val="400"/>
              </a:spcBef>
              <a:buSzPct val="100000"/>
            </a:pPr>
            <a:r>
              <a:rPr lang="ru-RU" altLang="ru-RU" sz="1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(по месту регистрации страхователя) </a:t>
            </a:r>
            <a:r>
              <a:rPr lang="ru-RU" altLang="ru-RU" sz="1600" b="1" u="sng" dirty="0" smtClean="0">
                <a:solidFill>
                  <a:srgbClr val="C00000"/>
                </a:solidFill>
                <a:latin typeface="Calibri" panose="020F0502020204030204" pitchFamily="34" charset="0"/>
              </a:rPr>
              <a:t>до 1 августа текущего календарного года 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301477" y="1271997"/>
            <a:ext cx="864393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buSzPct val="100000"/>
            </a:pP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Согласно действующим нормативным правовым актам финансовое обеспечение предупредительных мер носит </a:t>
            </a:r>
            <a:r>
              <a:rPr lang="ru-RU" altLang="ru-RU" sz="16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заявительный характер</a:t>
            </a: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соответственно расходы на финансовое обеспечение предупредительных мер зависят от количества страхователей, обратившихся за финансовым обеспечением предупредительных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285750" y="3501008"/>
            <a:ext cx="864393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страхователь обращается </a:t>
            </a: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в территориальный орган Фонда по месту своей регистрации, с полным комплектом документов (копии документов), обосновывающим необходимость финансового обеспечения предупредительных мер. </a:t>
            </a:r>
          </a:p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None/>
            </a:pPr>
            <a:r>
              <a:rPr lang="ru-RU" altLang="ru-RU" sz="16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С заявлением представляются:</a:t>
            </a:r>
          </a:p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план финансового обеспечения предупредительных мер в текущем календарном году</a:t>
            </a:r>
          </a:p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копия перечня мероприятий по улучшению условий и охраны труда работников, разработанного по результатам проведения специальной оценки условий труда,</a:t>
            </a:r>
          </a:p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и (или) копия (выписка из) коллективного договора (соглашения по охране труда между работодателем и представительным органом работников)</a:t>
            </a:r>
          </a:p>
          <a:p>
            <a:pPr algn="just" defTabSz="449263" eaLnBrk="1" hangingPunct="1">
              <a:buClr>
                <a:srgbClr val="C00000"/>
              </a:buClr>
              <a:buSzPct val="100000"/>
              <a:buFont typeface="Calibri" panose="020F0502020204030204" pitchFamily="34" charset="0"/>
              <a:buChar char="-"/>
            </a:pPr>
            <a:r>
              <a:rPr lang="ru-RU" alt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документы (копии документов), обосновывающие необходимость финансового обеспечения предупредительных мер</a:t>
            </a:r>
          </a:p>
        </p:txBody>
      </p:sp>
      <p:grpSp>
        <p:nvGrpSpPr>
          <p:cNvPr id="13" name="Группа 12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14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6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48849068"/>
      </p:ext>
    </p:extLst>
  </p:cSld>
  <p:clrMapOvr>
    <a:masterClrMapping/>
  </p:clrMapOvr>
  <p:transition advTm="290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12713" y="2203400"/>
            <a:ext cx="8923337" cy="453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180975"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50888" algn="l"/>
                <a:tab pos="1665288" algn="l"/>
                <a:tab pos="2579688" algn="l"/>
                <a:tab pos="3494088" algn="l"/>
                <a:tab pos="4408488" algn="l"/>
                <a:tab pos="5322888" algn="l"/>
                <a:tab pos="6237288" algn="l"/>
                <a:tab pos="7151688" algn="l"/>
                <a:tab pos="8066088" algn="l"/>
                <a:tab pos="8980488" algn="l"/>
                <a:tab pos="989488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ru-RU" sz="20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если на день подачи заявления у страхователя имеются непогашенные недоимка, задолженность по пеням и штрафам, образовавшиеся по итогам отчетного периода в текущем финансовом году, недоимка, выявленная в ходе камеральной или выездной проверки, и (или) начисленные пени и штрафы по итогам камеральной или выездной проверки; 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  <a:buFont typeface="Wingdings" panose="05000000000000000000" pitchFamily="2" charset="2"/>
              <a:buChar char=""/>
            </a:pP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представленные страхователем документы содержат недостоверную информацию;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ru-RU" b="1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1F497D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если предусмотренные бюджетом Фонда средства на финансовое обеспечение предупредительных мер на текущий год полностью распределены;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Clr>
                <a:srgbClr val="DB1318"/>
              </a:buClr>
              <a:buSzPct val="100000"/>
              <a:buFont typeface="Wingdings" panose="05000000000000000000" pitchFamily="2" charset="2"/>
              <a:buChar char=""/>
            </a:pP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при представлении страхователем неполного комплекта документов.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500"/>
              </a:spcBef>
              <a:buClr>
                <a:srgbClr val="DB1318"/>
              </a:buClr>
              <a:buSzPct val="100000"/>
              <a:buFont typeface="Wingdings" panose="05000000000000000000" pitchFamily="2" charset="2"/>
              <a:buNone/>
            </a:pPr>
            <a:endParaRPr lang="ru-RU" altLang="ru-RU" b="1" i="1" dirty="0" smtClean="0">
              <a:solidFill>
                <a:srgbClr val="1F497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r>
              <a:rPr lang="ru-RU" altLang="ru-RU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Отказ в финансовом обеспечении предупредительных мер по другим основаниям не допускается</a:t>
            </a: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endParaRPr lang="ru-RU" altLang="ru-RU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just" defTabSz="449263" eaLnBrk="1" hangingPunct="1">
              <a:lnSpc>
                <a:spcPct val="80000"/>
              </a:lnSpc>
              <a:spcBef>
                <a:spcPts val="425"/>
              </a:spcBef>
              <a:buSzPct val="100000"/>
            </a:pPr>
            <a:r>
              <a:rPr lang="ru-RU" altLang="ru-RU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Страхователь вправе повторно, но не позднее срока, установленного пунктом 4 Правил, обратиться с заявлением в территориальный орган Фонда по месту своей регистрации. 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828676" y="929978"/>
            <a:ext cx="8101012" cy="105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449263">
              <a:lnSpc>
                <a:spcPts val="1888"/>
              </a:lnSpc>
              <a:buSzPct val="100000"/>
            </a:pPr>
            <a:r>
              <a:rPr lang="ru-RU" altLang="ru-RU" b="1" dirty="0" smtClean="0">
                <a:solidFill>
                  <a:srgbClr val="376092"/>
                </a:solidFill>
              </a:rPr>
              <a:t>ПРИЧИНЫ ОТКАЗА </a:t>
            </a:r>
            <a:br>
              <a:rPr lang="ru-RU" altLang="ru-RU" b="1" dirty="0" smtClean="0">
                <a:solidFill>
                  <a:srgbClr val="376092"/>
                </a:solidFill>
              </a:rPr>
            </a:br>
            <a:r>
              <a:rPr lang="ru-RU" altLang="ru-RU" b="1" dirty="0" smtClean="0">
                <a:solidFill>
                  <a:srgbClr val="376092"/>
                </a:solidFill>
              </a:rPr>
              <a:t>в финансовом обеспечении предупредительных мер по сокращению производственного травматизма и профессиональных заболеваний работников</a:t>
            </a:r>
          </a:p>
        </p:txBody>
      </p:sp>
      <p:grpSp>
        <p:nvGrpSpPr>
          <p:cNvPr id="8" name="Группа 7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9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1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48662258"/>
      </p:ext>
    </p:extLst>
  </p:cSld>
  <p:clrMapOvr>
    <a:masterClrMapping/>
  </p:clrMapOvr>
  <p:transition spd="slow" advTm="3570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09938" y="1144403"/>
            <a:ext cx="8855964" cy="6042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Проведение специальной оценки условий труда;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Реализация мероприятий по приведению уровней воздействия вредных и (или) опасных производственных факторов на рабочих местах в соответствие с государственными нормативными требованиями охраны труда;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Обучение по охране труда отдельных категорий застрахованных;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Приобретение работникам средств индивидуальной защиты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Санаторно-курортное лечение работников, занятых на работах с вредными и (или) опасными производственными факторами;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Проведение обязательных периодических медицинских осмотров (обследований) работников, занятых на работах с вредными и (или) опасными производственными факторами;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Обеспечение работников лечебно-профилактическим питанием;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AutoNum type="arabicPeriod"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Приобретение страхователями приборов для определения наличия и уровня содержания алкоголя (</a:t>
            </a:r>
            <a:r>
              <a:rPr lang="ru-RU" altLang="ru-RU" sz="1150" b="1" dirty="0" err="1" smtClean="0">
                <a:solidFill>
                  <a:srgbClr val="10253F"/>
                </a:solidFill>
                <a:latin typeface="Calibri" panose="020F0502020204030204" pitchFamily="34" charset="0"/>
              </a:rPr>
              <a:t>алкотестеры</a:t>
            </a: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);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9.      Приобретение страхователями приборов контроля за режимом труда и отдыха водителей (</a:t>
            </a:r>
            <a:r>
              <a:rPr lang="ru-RU" altLang="ru-RU" sz="1150" b="1" dirty="0" err="1" smtClean="0">
                <a:solidFill>
                  <a:srgbClr val="10253F"/>
                </a:solidFill>
                <a:latin typeface="Calibri" panose="020F0502020204030204" pitchFamily="34" charset="0"/>
              </a:rPr>
              <a:t>тахографов</a:t>
            </a: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);</a:t>
            </a: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150" b="1" dirty="0" smtClean="0">
                <a:solidFill>
                  <a:srgbClr val="10253F"/>
                </a:solidFill>
                <a:latin typeface="Calibri" panose="020F0502020204030204" pitchFamily="34" charset="0"/>
              </a:rPr>
              <a:t>10 .   Приобретение страхователями аптечек для оказания первой помощи;</a:t>
            </a:r>
          </a:p>
          <a:p>
            <a:pPr algn="just">
              <a:spcAft>
                <a:spcPts val="600"/>
              </a:spcAft>
              <a:buClr>
                <a:srgbClr val="10253F"/>
              </a:buClr>
              <a:buSzPct val="100000"/>
            </a:pPr>
            <a:r>
              <a:rPr lang="ru-RU" altLang="ru-RU" sz="1150" b="1" dirty="0" smtClean="0">
                <a:solidFill>
                  <a:srgbClr val="10253F"/>
                </a:solidFill>
                <a:latin typeface="+mn-lt"/>
              </a:rPr>
              <a:t>11. П</a:t>
            </a: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риобретение </a:t>
            </a:r>
            <a:r>
              <a:rPr lang="ru-RU" altLang="ru-RU" sz="1150" b="1" dirty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отдельных приборов, устройств, оборудования и (или) комплексов (систем) приборов, устройств, оборудования, непосредственно предназначенных для обеспечения безопасности работников и (или) контроля за безопасным ведением работ в рамках технологических процессов, в том числе на подземных </a:t>
            </a: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работах;</a:t>
            </a:r>
            <a:endParaRPr lang="ru-RU" altLang="ru-RU" sz="1150" b="1" dirty="0">
              <a:solidFill>
                <a:srgbClr val="10253F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Clr>
                <a:srgbClr val="10253F"/>
              </a:buClr>
              <a:buSzPct val="100000"/>
            </a:pP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12. Приобретение </a:t>
            </a:r>
            <a:r>
              <a:rPr lang="ru-RU" altLang="ru-RU" sz="1150" b="1" dirty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отдельных приборов, устройств, оборудования и (или) комплексов (систем) приборов, устройств, оборудования, непосредственно обеспечивающих проведение обучения по вопросам безопасного ведения работ, в том числе горных работ, и действиям в случае аварии или инцидента на опасном производственном объекте и (или) дистанционную видео- и аудио фиксацию инструктажей, обучения и иных форм подготовки работников по безопасному производству работ,  а также хранение результатов такой фиксации</a:t>
            </a: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;</a:t>
            </a:r>
          </a:p>
          <a:p>
            <a:pPr algn="just">
              <a:spcAft>
                <a:spcPts val="600"/>
              </a:spcAft>
              <a:buClr>
                <a:srgbClr val="10253F"/>
              </a:buClr>
              <a:buSzPct val="100000"/>
              <a:buAutoNum type="arabicPeriod" startAt="13"/>
            </a:pP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Санаторно-курортное </a:t>
            </a:r>
            <a:r>
              <a:rPr lang="ru-RU" altLang="ru-RU" sz="1150" b="1" dirty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лечение работников не ранее чем за пять лет до достижения ими возраста, дающего право на назначение страховой пенсии по старости в соответствии с пенсионным законодательством</a:t>
            </a: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600"/>
              </a:spcAft>
              <a:buClr>
                <a:srgbClr val="10253F"/>
              </a:buClr>
              <a:buSzPct val="100000"/>
              <a:buAutoNum type="arabicPeriod" startAt="13"/>
            </a:pPr>
            <a:r>
              <a:rPr lang="ru-RU" altLang="ru-RU" sz="1150" b="1" dirty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 Приобретение отдельных приборов, устройств, оборудования и (или) комплексов (систем) приборов, устройств, оборудования, </a:t>
            </a:r>
            <a:r>
              <a:rPr lang="ru-RU" altLang="ru-RU" sz="1150" b="1" dirty="0" smtClean="0">
                <a:solidFill>
                  <a:srgbClr val="10253F"/>
                </a:solidFill>
                <a:latin typeface="+mn-lt"/>
                <a:cs typeface="Times New Roman" panose="02020603050405020304" pitchFamily="18" charset="0"/>
              </a:rPr>
              <a:t>непосредственно предназначенных для мониторинга на рабочем месте состояние здоровья работников, занятых на работах с вредными и (или) опасными производственными факторами.</a:t>
            </a:r>
            <a:endParaRPr lang="ru-RU" altLang="ru-RU" sz="1150" b="1" dirty="0">
              <a:solidFill>
                <a:srgbClr val="10253F"/>
              </a:solidFill>
              <a:latin typeface="+mn-lt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Clr>
                <a:srgbClr val="10253F"/>
              </a:buClr>
              <a:buSzPct val="100000"/>
            </a:pPr>
            <a:endParaRPr lang="ru-RU" altLang="ru-RU" sz="1200" b="1" dirty="0">
              <a:solidFill>
                <a:srgbClr val="10253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defTabSz="449263" eaLnBrk="1" hangingPunct="1">
              <a:spcAft>
                <a:spcPts val="600"/>
              </a:spcAft>
              <a:buClr>
                <a:srgbClr val="10253F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z="1200" b="1" dirty="0" smtClean="0">
              <a:solidFill>
                <a:srgbClr val="10253F"/>
              </a:solidFill>
              <a:latin typeface="Calibri" panose="020F0502020204030204" pitchFamily="34" charset="0"/>
            </a:endParaRPr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632506" y="746964"/>
            <a:ext cx="7920038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ctr" defTabSz="449263">
              <a:buSzPct val="100000"/>
            </a:pPr>
            <a:r>
              <a:rPr lang="ru-RU" altLang="ru-RU" sz="2000" b="1" dirty="0" smtClean="0">
                <a:solidFill>
                  <a:srgbClr val="376092"/>
                </a:solidFill>
                <a:latin typeface="Calibri" panose="020F0502020204030204" pitchFamily="34" charset="0"/>
              </a:rPr>
              <a:t>Мероприятия, финансируемые за счет  страховых взносов</a:t>
            </a:r>
          </a:p>
        </p:txBody>
      </p:sp>
      <p:grpSp>
        <p:nvGrpSpPr>
          <p:cNvPr id="11" name="Группа 10"/>
          <p:cNvGrpSpPr>
            <a:grpSpLocks/>
          </p:cNvGrpSpPr>
          <p:nvPr/>
        </p:nvGrpSpPr>
        <p:grpSpPr bwMode="auto">
          <a:xfrm>
            <a:off x="20525" y="214359"/>
            <a:ext cx="9144000" cy="785812"/>
            <a:chOff x="0" y="131763"/>
            <a:chExt cx="9144000" cy="785812"/>
          </a:xfrm>
        </p:grpSpPr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4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843297892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0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539750" y="0"/>
            <a:ext cx="860425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ru-RU" altLang="ru-RU" smtClean="0">
              <a:solidFill>
                <a:srgbClr val="FFFFFF"/>
              </a:solidFill>
              <a:latin typeface="Arial" panose="020B0604020202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144463" y="-312987"/>
            <a:ext cx="8785225" cy="729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just" defTabSz="449263">
              <a:buSzPct val="100000"/>
            </a:pPr>
            <a:endParaRPr lang="ru-RU" altLang="ru-RU" b="1" u="sng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449263">
              <a:buSzPct val="100000"/>
            </a:pPr>
            <a:endParaRPr lang="ru-RU" altLang="ru-RU" b="1" i="1" dirty="0" smtClean="0">
              <a:solidFill>
                <a:srgbClr val="000000"/>
              </a:solidFill>
            </a:endParaRPr>
          </a:p>
          <a:p>
            <a:pPr algn="just" defTabSz="449263">
              <a:lnSpc>
                <a:spcPct val="150000"/>
              </a:lnSpc>
              <a:buSzPct val="100000"/>
            </a:pPr>
            <a:endParaRPr lang="ru-RU" altLang="ru-RU" b="1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 defTabSz="449263">
              <a:lnSpc>
                <a:spcPct val="150000"/>
              </a:lnSpc>
              <a:buSzPct val="100000"/>
            </a:pPr>
            <a:endParaRPr lang="ru-RU" altLang="ru-RU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 defTabSz="449263">
              <a:lnSpc>
                <a:spcPct val="150000"/>
              </a:lnSpc>
              <a:buSzPct val="100000"/>
            </a:pP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После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выполнения предупредительных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мер страхователю необходимо обратиться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в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территориальный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орган Фонда по месту регистрации с заявлением о возмещении произведенных расходов на оплату предупредительных мер с представлением документов, подтверждающих произведенные расходы, </a:t>
            </a:r>
            <a:r>
              <a:rPr lang="ru-RU" altLang="ru-RU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НЕ ПОЗДНЕЕ 15 ДЕКАБРЯ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текущего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года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just" defTabSz="449263">
              <a:lnSpc>
                <a:spcPct val="150000"/>
              </a:lnSpc>
              <a:buSzPct val="100000"/>
            </a:pP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Территориальный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орган Фонда в течение 5 рабочих дней со дня приема от страхователя заявления о возмещении произведенных расходов на оплату предупредительных мер и документов, подтверждающих произведенные расходы, принимает решение о возмещении за счет средств бюджета Фонда расходов и производит перечисление средств на расчетный счет страхователя, указанный в этом заявлении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.</a:t>
            </a:r>
          </a:p>
          <a:p>
            <a:pPr algn="just" defTabSz="449263">
              <a:lnSpc>
                <a:spcPct val="150000"/>
              </a:lnSpc>
              <a:buSzPct val="100000"/>
            </a:pP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Расходы,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фактически произведенные страхователем, но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не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подтвержденные документами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о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целевом использовании средств не </a:t>
            </a:r>
            <a:r>
              <a:rPr lang="ru-RU" altLang="ru-RU" b="1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подлежат </a:t>
            </a:r>
            <a:r>
              <a:rPr lang="ru-RU" altLang="ru-RU" b="1" dirty="0" smtClean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возмещению</a:t>
            </a:r>
            <a:endParaRPr lang="ru-RU" altLang="ru-RU" b="1" dirty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  <a:p>
            <a:pPr algn="just" defTabSz="449263">
              <a:lnSpc>
                <a:spcPct val="150000"/>
              </a:lnSpc>
              <a:buSzPct val="100000"/>
            </a:pPr>
            <a:endParaRPr lang="ru-RU" altLang="ru-RU" b="1" dirty="0" smtClean="0">
              <a:solidFill>
                <a:srgbClr val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0" y="-45268"/>
            <a:ext cx="9144000" cy="1098003"/>
            <a:chOff x="0" y="131763"/>
            <a:chExt cx="9144000" cy="785812"/>
          </a:xfrm>
        </p:grpSpPr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0" y="62230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Line 16"/>
            <p:cNvSpPr>
              <a:spLocks noChangeShapeType="1"/>
            </p:cNvSpPr>
            <p:nvPr/>
          </p:nvSpPr>
          <p:spPr bwMode="auto">
            <a:xfrm>
              <a:off x="0" y="692150"/>
              <a:ext cx="9144000" cy="0"/>
            </a:xfrm>
            <a:prstGeom prst="line">
              <a:avLst/>
            </a:prstGeom>
            <a:noFill/>
            <a:ln w="19050">
              <a:solidFill>
                <a:srgbClr val="7AA5D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pic>
          <p:nvPicPr>
            <p:cNvPr id="13" name="Picture 2" descr="Logo1_color_CMYK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EFDFB"/>
                </a:clrFrom>
                <a:clrTo>
                  <a:srgbClr val="FEFDF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38" y="131763"/>
              <a:ext cx="879475" cy="7858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34155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649062308"/>
      </p:ext>
    </p:extLst>
  </p:cSld>
  <p:clrMapOvr>
    <a:masterClrMapping/>
  </p:clrMapOvr>
  <p:transition advTm="205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 txBox="1">
            <a:spLocks noChangeArrowheads="1"/>
          </p:cNvSpPr>
          <p:nvPr/>
        </p:nvSpPr>
        <p:spPr bwMode="auto">
          <a:xfrm>
            <a:off x="2862263" y="2719388"/>
            <a:ext cx="3419475" cy="163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1685C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64A73B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EB5605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5605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5605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5605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B5605"/>
              </a:buClr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900"/>
              </a:spcBef>
              <a:buClr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Arial" panose="020B0604020202020204" pitchFamily="34" charset="0"/>
              </a:rPr>
              <a:t>Благодарю</a:t>
            </a:r>
          </a:p>
          <a:p>
            <a:pPr algn="ctr" eaLnBrk="1" hangingPunct="1">
              <a:spcBef>
                <a:spcPts val="900"/>
              </a:spcBef>
              <a:buClrTx/>
              <a:buFontTx/>
              <a:buNone/>
            </a:pPr>
            <a:r>
              <a:rPr lang="ru-RU" altLang="ru-RU"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внимание!</a:t>
            </a:r>
          </a:p>
        </p:txBody>
      </p:sp>
      <p:sp>
        <p:nvSpPr>
          <p:cNvPr id="30723" name="Line 16"/>
          <p:cNvSpPr>
            <a:spLocks noChangeShapeType="1"/>
          </p:cNvSpPr>
          <p:nvPr/>
        </p:nvSpPr>
        <p:spPr bwMode="auto">
          <a:xfrm>
            <a:off x="0" y="622300"/>
            <a:ext cx="9144000" cy="0"/>
          </a:xfrm>
          <a:prstGeom prst="line">
            <a:avLst/>
          </a:prstGeom>
          <a:noFill/>
          <a:ln w="19050">
            <a:solidFill>
              <a:srgbClr val="7AA5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24" name="Line 16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19050">
            <a:solidFill>
              <a:srgbClr val="7AA5D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30725" name="Picture 2" descr="Logo1_color_CMYK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131763"/>
            <a:ext cx="879475" cy="7858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150" y="42863"/>
            <a:ext cx="744538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07781" y="151785"/>
            <a:ext cx="77556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учреждение — Иркутское региональное отделение</a:t>
            </a:r>
          </a:p>
          <a:p>
            <a:pPr algn="ctr" eaLnBrk="1" hangingPunct="1"/>
            <a:r>
              <a:rPr lang="ru-RU" altLang="ru-RU" sz="1200" b="1" dirty="0">
                <a:solidFill>
                  <a:srgbClr val="00549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Фонда социального страхования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22106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"/>
    </mc:Choice>
    <mc:Fallback xmlns="">
      <p:transition spd="slow" advTm="91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30337</TotalTime>
  <Words>1186</Words>
  <Application>Microsoft Office PowerPoint</Application>
  <PresentationFormat>Экран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Бурлакова Анастасия Владимировна</dc:creator>
  <cp:lastModifiedBy>123</cp:lastModifiedBy>
  <cp:revision>2761</cp:revision>
  <cp:lastPrinted>2021-10-08T08:07:41Z</cp:lastPrinted>
  <dcterms:created xsi:type="dcterms:W3CDTF">2017-06-21T00:52:40Z</dcterms:created>
  <dcterms:modified xsi:type="dcterms:W3CDTF">2021-11-11T01:25:56Z</dcterms:modified>
</cp:coreProperties>
</file>