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7" r:id="rId4"/>
    <p:sldId id="268" r:id="rId5"/>
    <p:sldId id="269" r:id="rId6"/>
    <p:sldId id="261" r:id="rId7"/>
    <p:sldId id="270" r:id="rId8"/>
    <p:sldId id="271" r:id="rId9"/>
    <p:sldId id="273" r:id="rId10"/>
    <p:sldId id="26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7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3126" autoAdjust="0"/>
  </p:normalViewPr>
  <p:slideViewPr>
    <p:cSldViewPr>
      <p:cViewPr varScale="1">
        <p:scale>
          <a:sx n="71" d="100"/>
          <a:sy n="71" d="100"/>
        </p:scale>
        <p:origin x="17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451D7-8EE1-4444-AFD3-30FE7D1478E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EC702-5C28-4B88-9FBE-968134064DDA}">
      <dgm:prSet phldrT="[Текст]" custT="1"/>
      <dgm:spPr/>
      <dgm:t>
        <a:bodyPr/>
        <a:lstStyle/>
        <a:p>
          <a:pPr algn="ctr"/>
          <a:endParaRPr lang="ru-RU" sz="2400" dirty="0"/>
        </a:p>
        <a:p>
          <a:pPr algn="ctr"/>
          <a:endParaRPr lang="ru-RU" sz="2400" dirty="0"/>
        </a:p>
        <a:p>
          <a:pPr algn="ctr"/>
          <a:r>
            <a:rPr lang="ru-RU" sz="2000" dirty="0"/>
            <a:t>Статья 143 Уголовного кодекса Российской Федерации </a:t>
          </a:r>
        </a:p>
        <a:p>
          <a:pPr algn="ctr"/>
          <a:endParaRPr lang="ru-RU" sz="2000" b="1" i="1" dirty="0">
            <a:solidFill>
              <a:schemeClr val="tx1"/>
            </a:solidFill>
          </a:endParaRPr>
        </a:p>
        <a:p>
          <a:pPr algn="ctr"/>
          <a:r>
            <a:rPr lang="ru-RU" sz="2000" b="1" i="1" dirty="0">
              <a:solidFill>
                <a:schemeClr val="tx1"/>
              </a:solidFill>
            </a:rPr>
            <a:t>Статья 5</a:t>
          </a:r>
          <a:r>
            <a:rPr lang="ru-RU" sz="2000" i="1" dirty="0"/>
            <a:t> ФЗ-421 от 28.12.2013г.</a:t>
          </a:r>
        </a:p>
        <a:p>
          <a:pPr algn="ctr"/>
          <a:endParaRPr lang="ru-RU" sz="2400" i="1" dirty="0"/>
        </a:p>
        <a:p>
          <a:pPr algn="ctr"/>
          <a:endParaRPr lang="ru-RU" sz="2400" dirty="0"/>
        </a:p>
      </dgm:t>
    </dgm:pt>
    <dgm:pt modelId="{56E0F779-5AAB-4003-A518-10EBF0A374B4}" type="parTrans" cxnId="{75D287AF-66FF-4B33-8CB2-733208F15548}">
      <dgm:prSet/>
      <dgm:spPr/>
      <dgm:t>
        <a:bodyPr/>
        <a:lstStyle/>
        <a:p>
          <a:endParaRPr lang="ru-RU"/>
        </a:p>
      </dgm:t>
    </dgm:pt>
    <dgm:pt modelId="{DE7B236E-AF2A-46B2-B30F-19B1C007E248}" type="sibTrans" cxnId="{75D287AF-66FF-4B33-8CB2-733208F15548}">
      <dgm:prSet/>
      <dgm:spPr/>
      <dgm:t>
        <a:bodyPr/>
        <a:lstStyle/>
        <a:p>
          <a:endParaRPr lang="ru-RU"/>
        </a:p>
      </dgm:t>
    </dgm:pt>
    <dgm:pt modelId="{E55C348D-F0BC-402A-9226-76E84BA0399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dirty="0"/>
            <a:t>Федеральный закон РФ № 125-ФЗ от 24.07.1998г. </a:t>
          </a:r>
        </a:p>
        <a:p>
          <a:r>
            <a:rPr lang="ru-RU" sz="2000" dirty="0"/>
            <a:t>«</a:t>
          </a:r>
          <a:r>
            <a:rPr lang="ru-RU" sz="2000" i="1" dirty="0"/>
            <a:t>Об обязательном социальном страховании от несчастных случаев на производстве и профессиональных заболеваний» (ст.8, 22, 25)</a:t>
          </a:r>
        </a:p>
        <a:p>
          <a:r>
            <a:rPr lang="ru-RU" sz="2000" b="1" i="1" dirty="0">
              <a:solidFill>
                <a:schemeClr val="tx1"/>
              </a:solidFill>
            </a:rPr>
            <a:t>Статья 6</a:t>
          </a:r>
          <a:r>
            <a:rPr lang="ru-RU" sz="2000" i="1" dirty="0">
              <a:solidFill>
                <a:schemeClr val="tx1"/>
              </a:solidFill>
            </a:rPr>
            <a:t> </a:t>
          </a:r>
          <a:r>
            <a:rPr lang="ru-RU" sz="2000" i="1" dirty="0"/>
            <a:t>ФЗ-421 от 28.12.2013г.</a:t>
          </a:r>
          <a:endParaRPr lang="ru-RU" sz="2000" dirty="0"/>
        </a:p>
      </dgm:t>
    </dgm:pt>
    <dgm:pt modelId="{C6BE9F43-B6AA-4CCD-8ED0-B5868A9CDAEF}" type="parTrans" cxnId="{E84C2206-A920-430D-864C-7BFB38907FC4}">
      <dgm:prSet/>
      <dgm:spPr/>
      <dgm:t>
        <a:bodyPr/>
        <a:lstStyle/>
        <a:p>
          <a:endParaRPr lang="ru-RU"/>
        </a:p>
      </dgm:t>
    </dgm:pt>
    <dgm:pt modelId="{7F0E059D-0E04-4CC3-8031-E87CD7166ADB}" type="sibTrans" cxnId="{E84C2206-A920-430D-864C-7BFB38907FC4}">
      <dgm:prSet/>
      <dgm:spPr/>
      <dgm:t>
        <a:bodyPr/>
        <a:lstStyle/>
        <a:p>
          <a:endParaRPr lang="ru-RU"/>
        </a:p>
      </dgm:t>
    </dgm:pt>
    <dgm:pt modelId="{7C15A151-1C57-45C5-A0FA-C02E06C1E425}" type="pres">
      <dgm:prSet presAssocID="{11F451D7-8EE1-4444-AFD3-30FE7D1478E2}" presName="Name0" presStyleCnt="0">
        <dgm:presLayoutVars>
          <dgm:dir/>
          <dgm:resizeHandles val="exact"/>
        </dgm:presLayoutVars>
      </dgm:prSet>
      <dgm:spPr/>
    </dgm:pt>
    <dgm:pt modelId="{8B3EB4E5-E6DB-4A55-B2B2-CAA0F17EDBEE}" type="pres">
      <dgm:prSet presAssocID="{F61EC702-5C28-4B88-9FBE-968134064DDA}" presName="node" presStyleLbl="node1" presStyleIdx="0" presStyleCnt="2" custScaleX="193645">
        <dgm:presLayoutVars>
          <dgm:bulletEnabled val="1"/>
        </dgm:presLayoutVars>
      </dgm:prSet>
      <dgm:spPr/>
    </dgm:pt>
    <dgm:pt modelId="{35B6F90A-B145-46D6-A62E-73DD0030763B}" type="pres">
      <dgm:prSet presAssocID="{DE7B236E-AF2A-46B2-B30F-19B1C007E248}" presName="sibTrans" presStyleCnt="0"/>
      <dgm:spPr/>
    </dgm:pt>
    <dgm:pt modelId="{823E0D89-CC30-436B-AA3B-4AE6AD38D3CA}" type="pres">
      <dgm:prSet presAssocID="{E55C348D-F0BC-402A-9226-76E84BA03999}" presName="node" presStyleLbl="node1" presStyleIdx="1" presStyleCnt="2" custScaleX="179460" custLinFactNeighborX="31671" custLinFactNeighborY="-2938">
        <dgm:presLayoutVars>
          <dgm:bulletEnabled val="1"/>
        </dgm:presLayoutVars>
      </dgm:prSet>
      <dgm:spPr/>
    </dgm:pt>
  </dgm:ptLst>
  <dgm:cxnLst>
    <dgm:cxn modelId="{E84C2206-A920-430D-864C-7BFB38907FC4}" srcId="{11F451D7-8EE1-4444-AFD3-30FE7D1478E2}" destId="{E55C348D-F0BC-402A-9226-76E84BA03999}" srcOrd="1" destOrd="0" parTransId="{C6BE9F43-B6AA-4CCD-8ED0-B5868A9CDAEF}" sibTransId="{7F0E059D-0E04-4CC3-8031-E87CD7166ADB}"/>
    <dgm:cxn modelId="{1D28E644-D2DC-4B6B-A333-1453CE57E6B3}" type="presOf" srcId="{F61EC702-5C28-4B88-9FBE-968134064DDA}" destId="{8B3EB4E5-E6DB-4A55-B2B2-CAA0F17EDBEE}" srcOrd="0" destOrd="0" presId="urn:microsoft.com/office/officeart/2005/8/layout/hList6"/>
    <dgm:cxn modelId="{1C613891-4B82-4313-8291-0CA6F0D99FA6}" type="presOf" srcId="{E55C348D-F0BC-402A-9226-76E84BA03999}" destId="{823E0D89-CC30-436B-AA3B-4AE6AD38D3CA}" srcOrd="0" destOrd="0" presId="urn:microsoft.com/office/officeart/2005/8/layout/hList6"/>
    <dgm:cxn modelId="{25723099-2F19-46CE-AF43-3DDD441A2E26}" type="presOf" srcId="{11F451D7-8EE1-4444-AFD3-30FE7D1478E2}" destId="{7C15A151-1C57-45C5-A0FA-C02E06C1E425}" srcOrd="0" destOrd="0" presId="urn:microsoft.com/office/officeart/2005/8/layout/hList6"/>
    <dgm:cxn modelId="{75D287AF-66FF-4B33-8CB2-733208F15548}" srcId="{11F451D7-8EE1-4444-AFD3-30FE7D1478E2}" destId="{F61EC702-5C28-4B88-9FBE-968134064DDA}" srcOrd="0" destOrd="0" parTransId="{56E0F779-5AAB-4003-A518-10EBF0A374B4}" sibTransId="{DE7B236E-AF2A-46B2-B30F-19B1C007E248}"/>
    <dgm:cxn modelId="{C24F958A-D6E9-41ED-AC78-2C0832831410}" type="presParOf" srcId="{7C15A151-1C57-45C5-A0FA-C02E06C1E425}" destId="{8B3EB4E5-E6DB-4A55-B2B2-CAA0F17EDBEE}" srcOrd="0" destOrd="0" presId="urn:microsoft.com/office/officeart/2005/8/layout/hList6"/>
    <dgm:cxn modelId="{30C17749-ED6E-4697-A429-696811D82C2A}" type="presParOf" srcId="{7C15A151-1C57-45C5-A0FA-C02E06C1E425}" destId="{35B6F90A-B145-46D6-A62E-73DD0030763B}" srcOrd="1" destOrd="0" presId="urn:microsoft.com/office/officeart/2005/8/layout/hList6"/>
    <dgm:cxn modelId="{F57A3AED-7995-4F4C-8837-BA7CF0308DA6}" type="presParOf" srcId="{7C15A151-1C57-45C5-A0FA-C02E06C1E425}" destId="{823E0D89-CC30-436B-AA3B-4AE6AD38D3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7D59F5-798F-4909-9B6F-28BE191D5E9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8ED7E4-B084-4AC3-BDDF-E4FD2D7EBA14}">
      <dgm:prSet phldrT="[Текст]"/>
      <dgm:spPr/>
      <dgm:t>
        <a:bodyPr/>
        <a:lstStyle/>
        <a:p>
          <a:r>
            <a:rPr lang="ru-RU" b="1" i="1" dirty="0">
              <a:solidFill>
                <a:schemeClr val="accent2">
                  <a:lumMod val="20000"/>
                  <a:lumOff val="80000"/>
                </a:schemeClr>
              </a:solidFill>
            </a:rPr>
            <a:t>Нарушение требований охраны труда, совершенное лицом, на которое возложены обязанности по их соблюдению, если это повлекло по неосторожности причинение тяжкого вреда здоровью человека</a:t>
          </a:r>
        </a:p>
      </dgm:t>
    </dgm:pt>
    <dgm:pt modelId="{FC412C4F-4F8F-433A-A29D-32A75A916644}" type="parTrans" cxnId="{8BDFEF19-3619-4BB1-93F5-3D363848B9D8}">
      <dgm:prSet/>
      <dgm:spPr/>
      <dgm:t>
        <a:bodyPr/>
        <a:lstStyle/>
        <a:p>
          <a:endParaRPr lang="ru-RU"/>
        </a:p>
      </dgm:t>
    </dgm:pt>
    <dgm:pt modelId="{5678C783-D882-4218-84B5-314AF191C480}" type="sibTrans" cxnId="{8BDFEF19-3619-4BB1-93F5-3D363848B9D8}">
      <dgm:prSet/>
      <dgm:spPr/>
      <dgm:t>
        <a:bodyPr/>
        <a:lstStyle/>
        <a:p>
          <a:endParaRPr lang="ru-RU"/>
        </a:p>
      </dgm:t>
    </dgm:pt>
    <dgm:pt modelId="{DEEB2096-A1D2-4BD3-9AC7-AF265854DDCB}">
      <dgm:prSet phldrT="[Текст]"/>
      <dgm:spPr/>
      <dgm:t>
        <a:bodyPr/>
        <a:lstStyle/>
        <a:p>
          <a:r>
            <a:rPr lang="ru-RU" dirty="0"/>
            <a:t>Штраф до 400 тыс. руб. или з/п или иного дохода за период до 18м.</a:t>
          </a:r>
        </a:p>
      </dgm:t>
    </dgm:pt>
    <dgm:pt modelId="{BA53F1CB-C877-4A0C-914A-10CF7D740555}" type="parTrans" cxnId="{5A0B0DCF-5185-45B3-9F35-CEF91819051D}">
      <dgm:prSet/>
      <dgm:spPr/>
      <dgm:t>
        <a:bodyPr/>
        <a:lstStyle/>
        <a:p>
          <a:endParaRPr lang="ru-RU"/>
        </a:p>
      </dgm:t>
    </dgm:pt>
    <dgm:pt modelId="{77446AD8-4645-4F5C-8607-543CA32688EB}" type="sibTrans" cxnId="{5A0B0DCF-5185-45B3-9F35-CEF91819051D}">
      <dgm:prSet/>
      <dgm:spPr/>
      <dgm:t>
        <a:bodyPr/>
        <a:lstStyle/>
        <a:p>
          <a:endParaRPr lang="ru-RU"/>
        </a:p>
      </dgm:t>
    </dgm:pt>
    <dgm:pt modelId="{C2832E61-3D12-402D-A44B-8A1AAA558A15}">
      <dgm:prSet phldrT="[Текст]"/>
      <dgm:spPr/>
      <dgm:t>
        <a:bodyPr/>
        <a:lstStyle/>
        <a:p>
          <a:r>
            <a:rPr lang="ru-RU" dirty="0"/>
            <a:t>Обязательные работы на срок от  180-240 часов</a:t>
          </a:r>
        </a:p>
      </dgm:t>
    </dgm:pt>
    <dgm:pt modelId="{7D5C647A-3A9D-4C0A-9A1F-F5076E1C2667}" type="parTrans" cxnId="{B08D3251-BEFF-4B02-920F-DBA41C653762}">
      <dgm:prSet/>
      <dgm:spPr/>
      <dgm:t>
        <a:bodyPr/>
        <a:lstStyle/>
        <a:p>
          <a:endParaRPr lang="ru-RU"/>
        </a:p>
      </dgm:t>
    </dgm:pt>
    <dgm:pt modelId="{C1181250-367F-4BAC-8CAC-20AA5D17C217}" type="sibTrans" cxnId="{B08D3251-BEFF-4B02-920F-DBA41C653762}">
      <dgm:prSet/>
      <dgm:spPr/>
      <dgm:t>
        <a:bodyPr/>
        <a:lstStyle/>
        <a:p>
          <a:endParaRPr lang="ru-RU"/>
        </a:p>
      </dgm:t>
    </dgm:pt>
    <dgm:pt modelId="{5334A0B8-03C6-4F7B-AD08-687953F60759}">
      <dgm:prSet custT="1"/>
      <dgm:spPr/>
      <dgm:t>
        <a:bodyPr/>
        <a:lstStyle/>
        <a:p>
          <a:r>
            <a:rPr lang="ru-RU" sz="1900" dirty="0"/>
            <a:t>Исправительные работы на срок ДО 2 ЛЕТ </a:t>
          </a:r>
        </a:p>
      </dgm:t>
    </dgm:pt>
    <dgm:pt modelId="{8D527044-7FA5-487F-92A9-E30E16855ED8}" type="parTrans" cxnId="{8BCAB769-A682-47FC-A0FC-4BDA011F94FE}">
      <dgm:prSet/>
      <dgm:spPr/>
      <dgm:t>
        <a:bodyPr/>
        <a:lstStyle/>
        <a:p>
          <a:endParaRPr lang="ru-RU"/>
        </a:p>
      </dgm:t>
    </dgm:pt>
    <dgm:pt modelId="{EE0421C6-626B-4BFC-80BF-D379D3CAFD7E}" type="sibTrans" cxnId="{8BCAB769-A682-47FC-A0FC-4BDA011F94FE}">
      <dgm:prSet/>
      <dgm:spPr/>
      <dgm:t>
        <a:bodyPr/>
        <a:lstStyle/>
        <a:p>
          <a:endParaRPr lang="ru-RU"/>
        </a:p>
      </dgm:t>
    </dgm:pt>
    <dgm:pt modelId="{9A9B7876-FD40-42FA-92EE-E2E2CFF6726E}">
      <dgm:prSet custT="1"/>
      <dgm:spPr/>
      <dgm:t>
        <a:bodyPr/>
        <a:lstStyle/>
        <a:p>
          <a:r>
            <a:rPr lang="ru-RU" sz="1900" dirty="0"/>
            <a:t>Принудительные работы на срок ДО 1 ГОДА </a:t>
          </a:r>
        </a:p>
      </dgm:t>
    </dgm:pt>
    <dgm:pt modelId="{BAD32766-5E00-4E44-AECD-76F86216FA18}" type="parTrans" cxnId="{113CE026-02D5-404A-A83D-C21FC2903491}">
      <dgm:prSet/>
      <dgm:spPr/>
      <dgm:t>
        <a:bodyPr/>
        <a:lstStyle/>
        <a:p>
          <a:endParaRPr lang="ru-RU"/>
        </a:p>
      </dgm:t>
    </dgm:pt>
    <dgm:pt modelId="{E375409C-259E-4486-BE5F-9B58B1BAC7EE}" type="sibTrans" cxnId="{113CE026-02D5-404A-A83D-C21FC2903491}">
      <dgm:prSet/>
      <dgm:spPr/>
      <dgm:t>
        <a:bodyPr/>
        <a:lstStyle/>
        <a:p>
          <a:endParaRPr lang="ru-RU"/>
        </a:p>
      </dgm:t>
    </dgm:pt>
    <dgm:pt modelId="{77C2349C-0D3F-462F-A725-03BB3D38B077}">
      <dgm:prSet custT="1"/>
      <dgm:spPr/>
      <dgm:t>
        <a:bodyPr/>
        <a:lstStyle/>
        <a:p>
          <a:r>
            <a:rPr lang="ru-RU" sz="1900" dirty="0"/>
            <a:t>Лишение свободы на тот же срок с лишением права занимать определенные должности </a:t>
          </a:r>
        </a:p>
      </dgm:t>
    </dgm:pt>
    <dgm:pt modelId="{FDA0B6E8-7DA8-4FE7-A62C-7FDCCAC9DFC1}" type="parTrans" cxnId="{BFFD124E-30B6-4C26-9B16-8413F2836D91}">
      <dgm:prSet/>
      <dgm:spPr/>
      <dgm:t>
        <a:bodyPr/>
        <a:lstStyle/>
        <a:p>
          <a:endParaRPr lang="ru-RU"/>
        </a:p>
      </dgm:t>
    </dgm:pt>
    <dgm:pt modelId="{5D0ED882-C42E-46FA-B12F-EA4297145026}" type="sibTrans" cxnId="{BFFD124E-30B6-4C26-9B16-8413F2836D91}">
      <dgm:prSet/>
      <dgm:spPr/>
      <dgm:t>
        <a:bodyPr/>
        <a:lstStyle/>
        <a:p>
          <a:endParaRPr lang="ru-RU"/>
        </a:p>
      </dgm:t>
    </dgm:pt>
    <dgm:pt modelId="{A18EE9BB-5626-44B5-94C3-CF4870CB896F}" type="pres">
      <dgm:prSet presAssocID="{337D59F5-798F-4909-9B6F-28BE191D5E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ADC660-783D-4050-A26B-1860D4373ACF}" type="pres">
      <dgm:prSet presAssocID="{638ED7E4-B084-4AC3-BDDF-E4FD2D7EBA14}" presName="vertOne" presStyleCnt="0"/>
      <dgm:spPr/>
    </dgm:pt>
    <dgm:pt modelId="{37A0B716-EAA6-444F-81F1-F6429815B1C4}" type="pres">
      <dgm:prSet presAssocID="{638ED7E4-B084-4AC3-BDDF-E4FD2D7EBA14}" presName="txOne" presStyleLbl="node0" presStyleIdx="0" presStyleCnt="1">
        <dgm:presLayoutVars>
          <dgm:chPref val="3"/>
        </dgm:presLayoutVars>
      </dgm:prSet>
      <dgm:spPr/>
    </dgm:pt>
    <dgm:pt modelId="{39428F83-9F60-4868-B052-1200CFF0EA00}" type="pres">
      <dgm:prSet presAssocID="{638ED7E4-B084-4AC3-BDDF-E4FD2D7EBA14}" presName="parTransOne" presStyleCnt="0"/>
      <dgm:spPr/>
    </dgm:pt>
    <dgm:pt modelId="{192D2916-F800-4DE8-804F-4E1DC72840A8}" type="pres">
      <dgm:prSet presAssocID="{638ED7E4-B084-4AC3-BDDF-E4FD2D7EBA14}" presName="horzOne" presStyleCnt="0"/>
      <dgm:spPr/>
    </dgm:pt>
    <dgm:pt modelId="{13760329-48C6-40A7-81A4-9DCCD92FC239}" type="pres">
      <dgm:prSet presAssocID="{DEEB2096-A1D2-4BD3-9AC7-AF265854DDCB}" presName="vertTwo" presStyleCnt="0"/>
      <dgm:spPr/>
    </dgm:pt>
    <dgm:pt modelId="{54318FA6-0EF7-4B0F-B0B9-DF4FF33C522F}" type="pres">
      <dgm:prSet presAssocID="{DEEB2096-A1D2-4BD3-9AC7-AF265854DDCB}" presName="txTwo" presStyleLbl="node2" presStyleIdx="0" presStyleCnt="2" custScaleX="162916" custScaleY="71060">
        <dgm:presLayoutVars>
          <dgm:chPref val="3"/>
        </dgm:presLayoutVars>
      </dgm:prSet>
      <dgm:spPr/>
    </dgm:pt>
    <dgm:pt modelId="{1CA25C3A-CDE3-4FBA-83E6-F9C26AADDDE5}" type="pres">
      <dgm:prSet presAssocID="{DEEB2096-A1D2-4BD3-9AC7-AF265854DDCB}" presName="horzTwo" presStyleCnt="0"/>
      <dgm:spPr/>
    </dgm:pt>
    <dgm:pt modelId="{7FB91CEB-069F-42CE-BFE0-47160B9810D1}" type="pres">
      <dgm:prSet presAssocID="{77446AD8-4645-4F5C-8607-543CA32688EB}" presName="sibSpaceTwo" presStyleCnt="0"/>
      <dgm:spPr/>
    </dgm:pt>
    <dgm:pt modelId="{44EE213B-A489-4AA5-AF9C-E53AD75B6E1B}" type="pres">
      <dgm:prSet presAssocID="{C2832E61-3D12-402D-A44B-8A1AAA558A15}" presName="vertTwo" presStyleCnt="0"/>
      <dgm:spPr/>
    </dgm:pt>
    <dgm:pt modelId="{F05FEF6F-A1D2-499F-8F13-A7B5C7944712}" type="pres">
      <dgm:prSet presAssocID="{C2832E61-3D12-402D-A44B-8A1AAA558A15}" presName="txTwo" presStyleLbl="node2" presStyleIdx="1" presStyleCnt="2" custScaleX="86542" custScaleY="53925">
        <dgm:presLayoutVars>
          <dgm:chPref val="3"/>
        </dgm:presLayoutVars>
      </dgm:prSet>
      <dgm:spPr/>
    </dgm:pt>
    <dgm:pt modelId="{219EFDCA-92EA-4C9D-850F-D52B22433AE4}" type="pres">
      <dgm:prSet presAssocID="{C2832E61-3D12-402D-A44B-8A1AAA558A15}" presName="parTransTwo" presStyleCnt="0"/>
      <dgm:spPr/>
    </dgm:pt>
    <dgm:pt modelId="{E15CD755-ED6D-48F1-A5F0-476C2852CEF1}" type="pres">
      <dgm:prSet presAssocID="{C2832E61-3D12-402D-A44B-8A1AAA558A15}" presName="horzTwo" presStyleCnt="0"/>
      <dgm:spPr/>
    </dgm:pt>
    <dgm:pt modelId="{46E1EC68-1CD4-429E-8C0C-EF94F76BD6BA}" type="pres">
      <dgm:prSet presAssocID="{5334A0B8-03C6-4F7B-AD08-687953F60759}" presName="vertThree" presStyleCnt="0"/>
      <dgm:spPr/>
    </dgm:pt>
    <dgm:pt modelId="{45C9115A-82E6-4F17-8D03-17CBF8DBE179}" type="pres">
      <dgm:prSet presAssocID="{5334A0B8-03C6-4F7B-AD08-687953F60759}" presName="txThree" presStyleLbl="node3" presStyleIdx="0" presStyleCnt="3" custScaleX="131308" custScaleY="117812">
        <dgm:presLayoutVars>
          <dgm:chPref val="3"/>
        </dgm:presLayoutVars>
      </dgm:prSet>
      <dgm:spPr/>
    </dgm:pt>
    <dgm:pt modelId="{4497CE37-1E1A-460A-BCDE-AC3320C2EEFF}" type="pres">
      <dgm:prSet presAssocID="{5334A0B8-03C6-4F7B-AD08-687953F60759}" presName="horzThree" presStyleCnt="0"/>
      <dgm:spPr/>
    </dgm:pt>
    <dgm:pt modelId="{1B5CB719-526D-41E0-ACAD-844E838002D4}" type="pres">
      <dgm:prSet presAssocID="{EE0421C6-626B-4BFC-80BF-D379D3CAFD7E}" presName="sibSpaceThree" presStyleCnt="0"/>
      <dgm:spPr/>
    </dgm:pt>
    <dgm:pt modelId="{A5571B8E-A8D4-443E-BF24-394DB8009009}" type="pres">
      <dgm:prSet presAssocID="{77C2349C-0D3F-462F-A725-03BB3D38B077}" presName="vertThree" presStyleCnt="0"/>
      <dgm:spPr/>
    </dgm:pt>
    <dgm:pt modelId="{CBFFD219-4D17-4B5A-AAF0-4EA281BD0390}" type="pres">
      <dgm:prSet presAssocID="{77C2349C-0D3F-462F-A725-03BB3D38B077}" presName="txThree" presStyleLbl="node3" presStyleIdx="1" presStyleCnt="3" custScaleX="178675" custScaleY="126530">
        <dgm:presLayoutVars>
          <dgm:chPref val="3"/>
        </dgm:presLayoutVars>
      </dgm:prSet>
      <dgm:spPr/>
    </dgm:pt>
    <dgm:pt modelId="{D137B6BC-8E3E-46E8-A0B2-49467472F95C}" type="pres">
      <dgm:prSet presAssocID="{77C2349C-0D3F-462F-A725-03BB3D38B077}" presName="horzThree" presStyleCnt="0"/>
      <dgm:spPr/>
    </dgm:pt>
    <dgm:pt modelId="{DEB0B0D5-35D6-436E-AE08-AB23A8CB3EA8}" type="pres">
      <dgm:prSet presAssocID="{5D0ED882-C42E-46FA-B12F-EA4297145026}" presName="sibSpaceThree" presStyleCnt="0"/>
      <dgm:spPr/>
    </dgm:pt>
    <dgm:pt modelId="{ED4DA7E2-A83F-40DA-B35B-887543766480}" type="pres">
      <dgm:prSet presAssocID="{9A9B7876-FD40-42FA-92EE-E2E2CFF6726E}" presName="vertThree" presStyleCnt="0"/>
      <dgm:spPr/>
    </dgm:pt>
    <dgm:pt modelId="{8C32F829-4D98-4A1A-A077-48DFF2B1AC5D}" type="pres">
      <dgm:prSet presAssocID="{9A9B7876-FD40-42FA-92EE-E2E2CFF6726E}" presName="txThree" presStyleLbl="node3" presStyleIdx="2" presStyleCnt="3" custScaleX="118866" custScaleY="122782">
        <dgm:presLayoutVars>
          <dgm:chPref val="3"/>
        </dgm:presLayoutVars>
      </dgm:prSet>
      <dgm:spPr/>
    </dgm:pt>
    <dgm:pt modelId="{70B46A8A-8C30-4015-800E-CCA66DE82595}" type="pres">
      <dgm:prSet presAssocID="{9A9B7876-FD40-42FA-92EE-E2E2CFF6726E}" presName="horzThree" presStyleCnt="0"/>
      <dgm:spPr/>
    </dgm:pt>
  </dgm:ptLst>
  <dgm:cxnLst>
    <dgm:cxn modelId="{EEC13313-1C61-44D2-AC61-BFF7748FE82E}" type="presOf" srcId="{5334A0B8-03C6-4F7B-AD08-687953F60759}" destId="{45C9115A-82E6-4F17-8D03-17CBF8DBE179}" srcOrd="0" destOrd="0" presId="urn:microsoft.com/office/officeart/2005/8/layout/hierarchy4"/>
    <dgm:cxn modelId="{8BDFEF19-3619-4BB1-93F5-3D363848B9D8}" srcId="{337D59F5-798F-4909-9B6F-28BE191D5E9C}" destId="{638ED7E4-B084-4AC3-BDDF-E4FD2D7EBA14}" srcOrd="0" destOrd="0" parTransId="{FC412C4F-4F8F-433A-A29D-32A75A916644}" sibTransId="{5678C783-D882-4218-84B5-314AF191C480}"/>
    <dgm:cxn modelId="{113CE026-02D5-404A-A83D-C21FC2903491}" srcId="{C2832E61-3D12-402D-A44B-8A1AAA558A15}" destId="{9A9B7876-FD40-42FA-92EE-E2E2CFF6726E}" srcOrd="2" destOrd="0" parTransId="{BAD32766-5E00-4E44-AECD-76F86216FA18}" sibTransId="{E375409C-259E-4486-BE5F-9B58B1BAC7EE}"/>
    <dgm:cxn modelId="{91152439-967C-49A2-A3F1-12AA5B7ED6CD}" type="presOf" srcId="{638ED7E4-B084-4AC3-BDDF-E4FD2D7EBA14}" destId="{37A0B716-EAA6-444F-81F1-F6429815B1C4}" srcOrd="0" destOrd="0" presId="urn:microsoft.com/office/officeart/2005/8/layout/hierarchy4"/>
    <dgm:cxn modelId="{6D3CDC41-52FC-45EB-8254-886F4DC6492D}" type="presOf" srcId="{DEEB2096-A1D2-4BD3-9AC7-AF265854DDCB}" destId="{54318FA6-0EF7-4B0F-B0B9-DF4FF33C522F}" srcOrd="0" destOrd="0" presId="urn:microsoft.com/office/officeart/2005/8/layout/hierarchy4"/>
    <dgm:cxn modelId="{8BCAB769-A682-47FC-A0FC-4BDA011F94FE}" srcId="{C2832E61-3D12-402D-A44B-8A1AAA558A15}" destId="{5334A0B8-03C6-4F7B-AD08-687953F60759}" srcOrd="0" destOrd="0" parTransId="{8D527044-7FA5-487F-92A9-E30E16855ED8}" sibTransId="{EE0421C6-626B-4BFC-80BF-D379D3CAFD7E}"/>
    <dgm:cxn modelId="{BFFD124E-30B6-4C26-9B16-8413F2836D91}" srcId="{C2832E61-3D12-402D-A44B-8A1AAA558A15}" destId="{77C2349C-0D3F-462F-A725-03BB3D38B077}" srcOrd="1" destOrd="0" parTransId="{FDA0B6E8-7DA8-4FE7-A62C-7FDCCAC9DFC1}" sibTransId="{5D0ED882-C42E-46FA-B12F-EA4297145026}"/>
    <dgm:cxn modelId="{B08D3251-BEFF-4B02-920F-DBA41C653762}" srcId="{638ED7E4-B084-4AC3-BDDF-E4FD2D7EBA14}" destId="{C2832E61-3D12-402D-A44B-8A1AAA558A15}" srcOrd="1" destOrd="0" parTransId="{7D5C647A-3A9D-4C0A-9A1F-F5076E1C2667}" sibTransId="{C1181250-367F-4BAC-8CAC-20AA5D17C217}"/>
    <dgm:cxn modelId="{BAFF1F5A-1F0B-4E38-9CA8-1B0EF65E5209}" type="presOf" srcId="{337D59F5-798F-4909-9B6F-28BE191D5E9C}" destId="{A18EE9BB-5626-44B5-94C3-CF4870CB896F}" srcOrd="0" destOrd="0" presId="urn:microsoft.com/office/officeart/2005/8/layout/hierarchy4"/>
    <dgm:cxn modelId="{F5F821BB-3AB4-4877-AC6D-77770ADC3792}" type="presOf" srcId="{C2832E61-3D12-402D-A44B-8A1AAA558A15}" destId="{F05FEF6F-A1D2-499F-8F13-A7B5C7944712}" srcOrd="0" destOrd="0" presId="urn:microsoft.com/office/officeart/2005/8/layout/hierarchy4"/>
    <dgm:cxn modelId="{2702B9CC-E919-45E0-B738-034651C8F03C}" type="presOf" srcId="{9A9B7876-FD40-42FA-92EE-E2E2CFF6726E}" destId="{8C32F829-4D98-4A1A-A077-48DFF2B1AC5D}" srcOrd="0" destOrd="0" presId="urn:microsoft.com/office/officeart/2005/8/layout/hierarchy4"/>
    <dgm:cxn modelId="{5A0B0DCF-5185-45B3-9F35-CEF91819051D}" srcId="{638ED7E4-B084-4AC3-BDDF-E4FD2D7EBA14}" destId="{DEEB2096-A1D2-4BD3-9AC7-AF265854DDCB}" srcOrd="0" destOrd="0" parTransId="{BA53F1CB-C877-4A0C-914A-10CF7D740555}" sibTransId="{77446AD8-4645-4F5C-8607-543CA32688EB}"/>
    <dgm:cxn modelId="{C8864ADF-001F-45D8-B476-9EEC5AFE5CEE}" type="presOf" srcId="{77C2349C-0D3F-462F-A725-03BB3D38B077}" destId="{CBFFD219-4D17-4B5A-AAF0-4EA281BD0390}" srcOrd="0" destOrd="0" presId="urn:microsoft.com/office/officeart/2005/8/layout/hierarchy4"/>
    <dgm:cxn modelId="{81DE82DD-806F-4B49-B140-0C8B5D2B44AA}" type="presParOf" srcId="{A18EE9BB-5626-44B5-94C3-CF4870CB896F}" destId="{2CADC660-783D-4050-A26B-1860D4373ACF}" srcOrd="0" destOrd="0" presId="urn:microsoft.com/office/officeart/2005/8/layout/hierarchy4"/>
    <dgm:cxn modelId="{7C53EA50-3606-4CAA-8D40-57B46A191888}" type="presParOf" srcId="{2CADC660-783D-4050-A26B-1860D4373ACF}" destId="{37A0B716-EAA6-444F-81F1-F6429815B1C4}" srcOrd="0" destOrd="0" presId="urn:microsoft.com/office/officeart/2005/8/layout/hierarchy4"/>
    <dgm:cxn modelId="{84993BC2-730F-4A70-86C2-BC63A202BCE4}" type="presParOf" srcId="{2CADC660-783D-4050-A26B-1860D4373ACF}" destId="{39428F83-9F60-4868-B052-1200CFF0EA00}" srcOrd="1" destOrd="0" presId="urn:microsoft.com/office/officeart/2005/8/layout/hierarchy4"/>
    <dgm:cxn modelId="{BE2D6F02-401D-4CC6-9AFD-E7F73A2A1996}" type="presParOf" srcId="{2CADC660-783D-4050-A26B-1860D4373ACF}" destId="{192D2916-F800-4DE8-804F-4E1DC72840A8}" srcOrd="2" destOrd="0" presId="urn:microsoft.com/office/officeart/2005/8/layout/hierarchy4"/>
    <dgm:cxn modelId="{CB8B5882-4A89-46C3-AB05-BC08A3BA67A3}" type="presParOf" srcId="{192D2916-F800-4DE8-804F-4E1DC72840A8}" destId="{13760329-48C6-40A7-81A4-9DCCD92FC239}" srcOrd="0" destOrd="0" presId="urn:microsoft.com/office/officeart/2005/8/layout/hierarchy4"/>
    <dgm:cxn modelId="{5763C326-E3CF-426E-8CEF-4150B9145B32}" type="presParOf" srcId="{13760329-48C6-40A7-81A4-9DCCD92FC239}" destId="{54318FA6-0EF7-4B0F-B0B9-DF4FF33C522F}" srcOrd="0" destOrd="0" presId="urn:microsoft.com/office/officeart/2005/8/layout/hierarchy4"/>
    <dgm:cxn modelId="{5F9350A6-AF01-4923-9385-D9BEF74937DC}" type="presParOf" srcId="{13760329-48C6-40A7-81A4-9DCCD92FC239}" destId="{1CA25C3A-CDE3-4FBA-83E6-F9C26AADDDE5}" srcOrd="1" destOrd="0" presId="urn:microsoft.com/office/officeart/2005/8/layout/hierarchy4"/>
    <dgm:cxn modelId="{C470FF79-4CC3-4DC1-8773-039B34140C2C}" type="presParOf" srcId="{192D2916-F800-4DE8-804F-4E1DC72840A8}" destId="{7FB91CEB-069F-42CE-BFE0-47160B9810D1}" srcOrd="1" destOrd="0" presId="urn:microsoft.com/office/officeart/2005/8/layout/hierarchy4"/>
    <dgm:cxn modelId="{7FBA0399-AB3F-4107-A872-0105B1BF103B}" type="presParOf" srcId="{192D2916-F800-4DE8-804F-4E1DC72840A8}" destId="{44EE213B-A489-4AA5-AF9C-E53AD75B6E1B}" srcOrd="2" destOrd="0" presId="urn:microsoft.com/office/officeart/2005/8/layout/hierarchy4"/>
    <dgm:cxn modelId="{A4C1A056-94F2-4EDA-9400-B4A65D05597C}" type="presParOf" srcId="{44EE213B-A489-4AA5-AF9C-E53AD75B6E1B}" destId="{F05FEF6F-A1D2-499F-8F13-A7B5C7944712}" srcOrd="0" destOrd="0" presId="urn:microsoft.com/office/officeart/2005/8/layout/hierarchy4"/>
    <dgm:cxn modelId="{8A5D3D84-B9DD-46E0-9042-3B2A7733ABCC}" type="presParOf" srcId="{44EE213B-A489-4AA5-AF9C-E53AD75B6E1B}" destId="{219EFDCA-92EA-4C9D-850F-D52B22433AE4}" srcOrd="1" destOrd="0" presId="urn:microsoft.com/office/officeart/2005/8/layout/hierarchy4"/>
    <dgm:cxn modelId="{58340B1D-6C4F-4E22-85CE-D0400723F7DA}" type="presParOf" srcId="{44EE213B-A489-4AA5-AF9C-E53AD75B6E1B}" destId="{E15CD755-ED6D-48F1-A5F0-476C2852CEF1}" srcOrd="2" destOrd="0" presId="urn:microsoft.com/office/officeart/2005/8/layout/hierarchy4"/>
    <dgm:cxn modelId="{703C6F89-70B8-4C0E-A802-38951C516031}" type="presParOf" srcId="{E15CD755-ED6D-48F1-A5F0-476C2852CEF1}" destId="{46E1EC68-1CD4-429E-8C0C-EF94F76BD6BA}" srcOrd="0" destOrd="0" presId="urn:microsoft.com/office/officeart/2005/8/layout/hierarchy4"/>
    <dgm:cxn modelId="{0AF6DCCF-2068-4E3F-9039-5FB79BB273B0}" type="presParOf" srcId="{46E1EC68-1CD4-429E-8C0C-EF94F76BD6BA}" destId="{45C9115A-82E6-4F17-8D03-17CBF8DBE179}" srcOrd="0" destOrd="0" presId="urn:microsoft.com/office/officeart/2005/8/layout/hierarchy4"/>
    <dgm:cxn modelId="{CB6FBE39-F50C-42AF-93D3-4690296891DA}" type="presParOf" srcId="{46E1EC68-1CD4-429E-8C0C-EF94F76BD6BA}" destId="{4497CE37-1E1A-460A-BCDE-AC3320C2EEFF}" srcOrd="1" destOrd="0" presId="urn:microsoft.com/office/officeart/2005/8/layout/hierarchy4"/>
    <dgm:cxn modelId="{5AA2FD8B-2353-479F-A1B4-82388B92E204}" type="presParOf" srcId="{E15CD755-ED6D-48F1-A5F0-476C2852CEF1}" destId="{1B5CB719-526D-41E0-ACAD-844E838002D4}" srcOrd="1" destOrd="0" presId="urn:microsoft.com/office/officeart/2005/8/layout/hierarchy4"/>
    <dgm:cxn modelId="{42EF1C76-D9BB-486E-AECD-3F7D700510B6}" type="presParOf" srcId="{E15CD755-ED6D-48F1-A5F0-476C2852CEF1}" destId="{A5571B8E-A8D4-443E-BF24-394DB8009009}" srcOrd="2" destOrd="0" presId="urn:microsoft.com/office/officeart/2005/8/layout/hierarchy4"/>
    <dgm:cxn modelId="{A68E7C72-2FC8-46BA-A242-B2A023B76678}" type="presParOf" srcId="{A5571B8E-A8D4-443E-BF24-394DB8009009}" destId="{CBFFD219-4D17-4B5A-AAF0-4EA281BD0390}" srcOrd="0" destOrd="0" presId="urn:microsoft.com/office/officeart/2005/8/layout/hierarchy4"/>
    <dgm:cxn modelId="{DBB34AF5-E87D-4F09-AE94-652071183F30}" type="presParOf" srcId="{A5571B8E-A8D4-443E-BF24-394DB8009009}" destId="{D137B6BC-8E3E-46E8-A0B2-49467472F95C}" srcOrd="1" destOrd="0" presId="urn:microsoft.com/office/officeart/2005/8/layout/hierarchy4"/>
    <dgm:cxn modelId="{6D21DA93-9E35-4781-A2F7-BF7AD4F6ED4A}" type="presParOf" srcId="{E15CD755-ED6D-48F1-A5F0-476C2852CEF1}" destId="{DEB0B0D5-35D6-436E-AE08-AB23A8CB3EA8}" srcOrd="3" destOrd="0" presId="urn:microsoft.com/office/officeart/2005/8/layout/hierarchy4"/>
    <dgm:cxn modelId="{672314B3-7409-4347-9B1E-F618E130725E}" type="presParOf" srcId="{E15CD755-ED6D-48F1-A5F0-476C2852CEF1}" destId="{ED4DA7E2-A83F-40DA-B35B-887543766480}" srcOrd="4" destOrd="0" presId="urn:microsoft.com/office/officeart/2005/8/layout/hierarchy4"/>
    <dgm:cxn modelId="{5249229B-C1C3-4438-9D08-9771579D2F8B}" type="presParOf" srcId="{ED4DA7E2-A83F-40DA-B35B-887543766480}" destId="{8C32F829-4D98-4A1A-A077-48DFF2B1AC5D}" srcOrd="0" destOrd="0" presId="urn:microsoft.com/office/officeart/2005/8/layout/hierarchy4"/>
    <dgm:cxn modelId="{755B4B45-B63E-4F42-AEBE-841F616E6D4D}" type="presParOf" srcId="{ED4DA7E2-A83F-40DA-B35B-887543766480}" destId="{70B46A8A-8C30-4015-800E-CCA66DE8259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D1AA5-AF34-4E1B-BF02-1AC00C2048E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5FCC29-8D4F-4125-8E03-7A479ABF28B6}">
      <dgm:prSet phldrT="[Текст]" custT="1"/>
      <dgm:spPr/>
      <dgm:t>
        <a:bodyPr/>
        <a:lstStyle/>
        <a:p>
          <a:r>
            <a:rPr lang="ru-RU" sz="2400" b="1" i="1" dirty="0">
              <a:solidFill>
                <a:schemeClr val="accent2">
                  <a:lumMod val="20000"/>
                  <a:lumOff val="80000"/>
                </a:schemeClr>
              </a:solidFill>
            </a:rPr>
            <a:t>Нарушение требований охраны труда совершенное лицом, на которое возложены обязанности по их соблюдению, повлекшее по неосторожности смерть человека</a:t>
          </a:r>
        </a:p>
      </dgm:t>
    </dgm:pt>
    <dgm:pt modelId="{089CEF93-A039-406B-A8AC-67C55F495127}" type="parTrans" cxnId="{BA343B3A-BF60-468F-9D6C-AB99B031A428}">
      <dgm:prSet/>
      <dgm:spPr/>
      <dgm:t>
        <a:bodyPr/>
        <a:lstStyle/>
        <a:p>
          <a:endParaRPr lang="ru-RU"/>
        </a:p>
      </dgm:t>
    </dgm:pt>
    <dgm:pt modelId="{EFCCB496-F42E-4F79-9391-C0D283FE0AF1}" type="sibTrans" cxnId="{BA343B3A-BF60-468F-9D6C-AB99B031A428}">
      <dgm:prSet/>
      <dgm:spPr/>
      <dgm:t>
        <a:bodyPr/>
        <a:lstStyle/>
        <a:p>
          <a:endParaRPr lang="ru-RU"/>
        </a:p>
      </dgm:t>
    </dgm:pt>
    <dgm:pt modelId="{FD7E73FE-9C6D-4B5D-88A6-A7FA26C653FA}">
      <dgm:prSet phldrT="[Текст]" custT="1"/>
      <dgm:spPr/>
      <dgm:t>
        <a:bodyPr/>
        <a:lstStyle/>
        <a:p>
          <a:r>
            <a:rPr lang="ru-RU" sz="1900" dirty="0"/>
            <a:t>Принудительные работы на срок  до 4 лет</a:t>
          </a:r>
        </a:p>
      </dgm:t>
    </dgm:pt>
    <dgm:pt modelId="{7F42B7BD-3BAF-4067-A64D-E995900DAABF}" type="parTrans" cxnId="{5000061C-96D7-4781-8D77-96824710E6DF}">
      <dgm:prSet/>
      <dgm:spPr/>
      <dgm:t>
        <a:bodyPr/>
        <a:lstStyle/>
        <a:p>
          <a:endParaRPr lang="ru-RU"/>
        </a:p>
      </dgm:t>
    </dgm:pt>
    <dgm:pt modelId="{99E68354-6C5B-413E-BB32-EBD008F2F3A2}" type="sibTrans" cxnId="{5000061C-96D7-4781-8D77-96824710E6DF}">
      <dgm:prSet/>
      <dgm:spPr/>
      <dgm:t>
        <a:bodyPr/>
        <a:lstStyle/>
        <a:p>
          <a:endParaRPr lang="ru-RU"/>
        </a:p>
      </dgm:t>
    </dgm:pt>
    <dgm:pt modelId="{1B85931F-10A2-4F8D-8029-1B54F83B59E9}">
      <dgm:prSet phldrT="[Текст]" custT="1"/>
      <dgm:spPr/>
      <dgm:t>
        <a:bodyPr/>
        <a:lstStyle/>
        <a:p>
          <a:r>
            <a:rPr lang="ru-RU" sz="1900" dirty="0"/>
            <a:t>Лишение свободы на срок до 4 лет с лишением права занимать определенные должности (до 3 лет)</a:t>
          </a:r>
        </a:p>
      </dgm:t>
    </dgm:pt>
    <dgm:pt modelId="{3A846CAB-DBBB-46DF-B903-F7464E175BA6}" type="parTrans" cxnId="{C7C5643E-1A19-4025-8F15-3AD2B7FA597A}">
      <dgm:prSet/>
      <dgm:spPr/>
      <dgm:t>
        <a:bodyPr/>
        <a:lstStyle/>
        <a:p>
          <a:endParaRPr lang="ru-RU"/>
        </a:p>
      </dgm:t>
    </dgm:pt>
    <dgm:pt modelId="{B853490D-4492-4F3C-9B2F-0B6EDBC10BCF}" type="sibTrans" cxnId="{C7C5643E-1A19-4025-8F15-3AD2B7FA597A}">
      <dgm:prSet/>
      <dgm:spPr/>
      <dgm:t>
        <a:bodyPr/>
        <a:lstStyle/>
        <a:p>
          <a:endParaRPr lang="ru-RU"/>
        </a:p>
      </dgm:t>
    </dgm:pt>
    <dgm:pt modelId="{F5D9180F-0334-421C-998E-1AFCDD8FF91E}" type="pres">
      <dgm:prSet presAssocID="{5D5D1AA5-AF34-4E1B-BF02-1AC00C2048E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718D46-F9CA-4C8B-AA65-3ECE82CD21CB}" type="pres">
      <dgm:prSet presAssocID="{1F5FCC29-8D4F-4125-8E03-7A479ABF28B6}" presName="vertOne" presStyleCnt="0"/>
      <dgm:spPr/>
    </dgm:pt>
    <dgm:pt modelId="{37271834-8E47-401C-983A-C84D3C906C6B}" type="pres">
      <dgm:prSet presAssocID="{1F5FCC29-8D4F-4125-8E03-7A479ABF28B6}" presName="txOne" presStyleLbl="node0" presStyleIdx="0" presStyleCnt="1" custScaleX="78381" custScaleY="67414">
        <dgm:presLayoutVars>
          <dgm:chPref val="3"/>
        </dgm:presLayoutVars>
      </dgm:prSet>
      <dgm:spPr/>
    </dgm:pt>
    <dgm:pt modelId="{BA9BCDE9-A439-4E45-98B2-1646A1E6DC73}" type="pres">
      <dgm:prSet presAssocID="{1F5FCC29-8D4F-4125-8E03-7A479ABF28B6}" presName="parTransOne" presStyleCnt="0"/>
      <dgm:spPr/>
    </dgm:pt>
    <dgm:pt modelId="{A72ABAEA-6156-44FD-952E-FF488E266B0B}" type="pres">
      <dgm:prSet presAssocID="{1F5FCC29-8D4F-4125-8E03-7A479ABF28B6}" presName="horzOne" presStyleCnt="0"/>
      <dgm:spPr/>
    </dgm:pt>
    <dgm:pt modelId="{B68BD31B-897D-4A79-90F1-C74C19E6A14F}" type="pres">
      <dgm:prSet presAssocID="{FD7E73FE-9C6D-4B5D-88A6-A7FA26C653FA}" presName="vertTwo" presStyleCnt="0"/>
      <dgm:spPr/>
    </dgm:pt>
    <dgm:pt modelId="{12824F4F-5A44-4F97-B026-52EE32CA43B0}" type="pres">
      <dgm:prSet presAssocID="{FD7E73FE-9C6D-4B5D-88A6-A7FA26C653FA}" presName="txTwo" presStyleLbl="node2" presStyleIdx="0" presStyleCnt="2" custScaleY="69635">
        <dgm:presLayoutVars>
          <dgm:chPref val="3"/>
        </dgm:presLayoutVars>
      </dgm:prSet>
      <dgm:spPr/>
    </dgm:pt>
    <dgm:pt modelId="{3F366866-661D-45AA-9BCE-3931F1B2A0B7}" type="pres">
      <dgm:prSet presAssocID="{FD7E73FE-9C6D-4B5D-88A6-A7FA26C653FA}" presName="horzTwo" presStyleCnt="0"/>
      <dgm:spPr/>
    </dgm:pt>
    <dgm:pt modelId="{D3EEE389-4B2F-4330-B059-C2ACBFC9E020}" type="pres">
      <dgm:prSet presAssocID="{99E68354-6C5B-413E-BB32-EBD008F2F3A2}" presName="sibSpaceTwo" presStyleCnt="0"/>
      <dgm:spPr/>
    </dgm:pt>
    <dgm:pt modelId="{32E7F5D9-A04D-4420-BAB4-547CB5133D37}" type="pres">
      <dgm:prSet presAssocID="{1B85931F-10A2-4F8D-8029-1B54F83B59E9}" presName="vertTwo" presStyleCnt="0"/>
      <dgm:spPr/>
    </dgm:pt>
    <dgm:pt modelId="{B2A758BD-07FE-4AFA-8D94-506450698B79}" type="pres">
      <dgm:prSet presAssocID="{1B85931F-10A2-4F8D-8029-1B54F83B59E9}" presName="txTwo" presStyleLbl="node2" presStyleIdx="1" presStyleCnt="2" custScaleY="66626">
        <dgm:presLayoutVars>
          <dgm:chPref val="3"/>
        </dgm:presLayoutVars>
      </dgm:prSet>
      <dgm:spPr/>
    </dgm:pt>
    <dgm:pt modelId="{2C6639A5-5F16-42FF-B584-379DB4449060}" type="pres">
      <dgm:prSet presAssocID="{1B85931F-10A2-4F8D-8029-1B54F83B59E9}" presName="horzTwo" presStyleCnt="0"/>
      <dgm:spPr/>
    </dgm:pt>
  </dgm:ptLst>
  <dgm:cxnLst>
    <dgm:cxn modelId="{5000061C-96D7-4781-8D77-96824710E6DF}" srcId="{1F5FCC29-8D4F-4125-8E03-7A479ABF28B6}" destId="{FD7E73FE-9C6D-4B5D-88A6-A7FA26C653FA}" srcOrd="0" destOrd="0" parTransId="{7F42B7BD-3BAF-4067-A64D-E995900DAABF}" sibTransId="{99E68354-6C5B-413E-BB32-EBD008F2F3A2}"/>
    <dgm:cxn modelId="{BA343B3A-BF60-468F-9D6C-AB99B031A428}" srcId="{5D5D1AA5-AF34-4E1B-BF02-1AC00C2048E7}" destId="{1F5FCC29-8D4F-4125-8E03-7A479ABF28B6}" srcOrd="0" destOrd="0" parTransId="{089CEF93-A039-406B-A8AC-67C55F495127}" sibTransId="{EFCCB496-F42E-4F79-9391-C0D283FE0AF1}"/>
    <dgm:cxn modelId="{C7C5643E-1A19-4025-8F15-3AD2B7FA597A}" srcId="{1F5FCC29-8D4F-4125-8E03-7A479ABF28B6}" destId="{1B85931F-10A2-4F8D-8029-1B54F83B59E9}" srcOrd="1" destOrd="0" parTransId="{3A846CAB-DBBB-46DF-B903-F7464E175BA6}" sibTransId="{B853490D-4492-4F3C-9B2F-0B6EDBC10BCF}"/>
    <dgm:cxn modelId="{6EA7DC66-0841-4940-82CD-01F72BF6D97E}" type="presOf" srcId="{1B85931F-10A2-4F8D-8029-1B54F83B59E9}" destId="{B2A758BD-07FE-4AFA-8D94-506450698B79}" srcOrd="0" destOrd="0" presId="urn:microsoft.com/office/officeart/2005/8/layout/hierarchy4"/>
    <dgm:cxn modelId="{5EC8846A-C866-49B6-8442-D2586490A20A}" type="presOf" srcId="{FD7E73FE-9C6D-4B5D-88A6-A7FA26C653FA}" destId="{12824F4F-5A44-4F97-B026-52EE32CA43B0}" srcOrd="0" destOrd="0" presId="urn:microsoft.com/office/officeart/2005/8/layout/hierarchy4"/>
    <dgm:cxn modelId="{F338F082-2E61-47A6-8FAC-FC56E5A83853}" type="presOf" srcId="{1F5FCC29-8D4F-4125-8E03-7A479ABF28B6}" destId="{37271834-8E47-401C-983A-C84D3C906C6B}" srcOrd="0" destOrd="0" presId="urn:microsoft.com/office/officeart/2005/8/layout/hierarchy4"/>
    <dgm:cxn modelId="{701980C7-6EA7-4476-B04B-9278C28569F7}" type="presOf" srcId="{5D5D1AA5-AF34-4E1B-BF02-1AC00C2048E7}" destId="{F5D9180F-0334-421C-998E-1AFCDD8FF91E}" srcOrd="0" destOrd="0" presId="urn:microsoft.com/office/officeart/2005/8/layout/hierarchy4"/>
    <dgm:cxn modelId="{58FCFADC-6801-4A41-A4D4-D36E2E180381}" type="presParOf" srcId="{F5D9180F-0334-421C-998E-1AFCDD8FF91E}" destId="{B0718D46-F9CA-4C8B-AA65-3ECE82CD21CB}" srcOrd="0" destOrd="0" presId="urn:microsoft.com/office/officeart/2005/8/layout/hierarchy4"/>
    <dgm:cxn modelId="{737E9FEF-9FBD-4455-844A-6ACFC9EF5E5C}" type="presParOf" srcId="{B0718D46-F9CA-4C8B-AA65-3ECE82CD21CB}" destId="{37271834-8E47-401C-983A-C84D3C906C6B}" srcOrd="0" destOrd="0" presId="urn:microsoft.com/office/officeart/2005/8/layout/hierarchy4"/>
    <dgm:cxn modelId="{B057231B-1E9B-47E6-A64B-EA7B8AB7C78E}" type="presParOf" srcId="{B0718D46-F9CA-4C8B-AA65-3ECE82CD21CB}" destId="{BA9BCDE9-A439-4E45-98B2-1646A1E6DC73}" srcOrd="1" destOrd="0" presId="urn:microsoft.com/office/officeart/2005/8/layout/hierarchy4"/>
    <dgm:cxn modelId="{7E45BED3-B1B6-4D90-BE33-F0C17A2C9E6F}" type="presParOf" srcId="{B0718D46-F9CA-4C8B-AA65-3ECE82CD21CB}" destId="{A72ABAEA-6156-44FD-952E-FF488E266B0B}" srcOrd="2" destOrd="0" presId="urn:microsoft.com/office/officeart/2005/8/layout/hierarchy4"/>
    <dgm:cxn modelId="{A407DA93-721A-4A7C-83F8-5AA1A0739D46}" type="presParOf" srcId="{A72ABAEA-6156-44FD-952E-FF488E266B0B}" destId="{B68BD31B-897D-4A79-90F1-C74C19E6A14F}" srcOrd="0" destOrd="0" presId="urn:microsoft.com/office/officeart/2005/8/layout/hierarchy4"/>
    <dgm:cxn modelId="{49DC8026-7ABA-426E-88FB-456D04800A9B}" type="presParOf" srcId="{B68BD31B-897D-4A79-90F1-C74C19E6A14F}" destId="{12824F4F-5A44-4F97-B026-52EE32CA43B0}" srcOrd="0" destOrd="0" presId="urn:microsoft.com/office/officeart/2005/8/layout/hierarchy4"/>
    <dgm:cxn modelId="{44B1699B-6935-492B-A930-2242C2ADDD2C}" type="presParOf" srcId="{B68BD31B-897D-4A79-90F1-C74C19E6A14F}" destId="{3F366866-661D-45AA-9BCE-3931F1B2A0B7}" srcOrd="1" destOrd="0" presId="urn:microsoft.com/office/officeart/2005/8/layout/hierarchy4"/>
    <dgm:cxn modelId="{BA93E74F-3BF7-42C2-ACFC-CD772A5DCB13}" type="presParOf" srcId="{A72ABAEA-6156-44FD-952E-FF488E266B0B}" destId="{D3EEE389-4B2F-4330-B059-C2ACBFC9E020}" srcOrd="1" destOrd="0" presId="urn:microsoft.com/office/officeart/2005/8/layout/hierarchy4"/>
    <dgm:cxn modelId="{BAA738B7-C3A8-40A4-A159-F15D8AB4AD5D}" type="presParOf" srcId="{A72ABAEA-6156-44FD-952E-FF488E266B0B}" destId="{32E7F5D9-A04D-4420-BAB4-547CB5133D37}" srcOrd="2" destOrd="0" presId="urn:microsoft.com/office/officeart/2005/8/layout/hierarchy4"/>
    <dgm:cxn modelId="{1C6BE56A-5B7E-48D4-88D8-EE48925F44F0}" type="presParOf" srcId="{32E7F5D9-A04D-4420-BAB4-547CB5133D37}" destId="{B2A758BD-07FE-4AFA-8D94-506450698B79}" srcOrd="0" destOrd="0" presId="urn:microsoft.com/office/officeart/2005/8/layout/hierarchy4"/>
    <dgm:cxn modelId="{4460AEE8-41A0-4845-AA6E-FDA74B79719A}" type="presParOf" srcId="{32E7F5D9-A04D-4420-BAB4-547CB5133D37}" destId="{2C6639A5-5F16-42FF-B584-379DB444906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D5734-56BB-4180-9C02-3A557603F89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68326D-28E3-46F9-BF4C-D0D8D44E7878}">
      <dgm:prSet phldrT="[Текст]"/>
      <dgm:spPr/>
      <dgm:t>
        <a:bodyPr/>
        <a:lstStyle/>
        <a:p>
          <a:r>
            <a:rPr lang="ru-RU" b="1" i="1" dirty="0">
              <a:solidFill>
                <a:schemeClr val="accent2">
                  <a:lumMod val="20000"/>
                  <a:lumOff val="80000"/>
                </a:schemeClr>
              </a:solidFill>
            </a:rPr>
            <a:t>Нарушение требований охраны труда совершенное лицом, на которое возложены обязанности по их соблюдению, повлекшее по неосторожности смерть двух или более лиц</a:t>
          </a:r>
        </a:p>
      </dgm:t>
    </dgm:pt>
    <dgm:pt modelId="{21A5295F-9F96-42EE-9B14-363593938F6A}" type="parTrans" cxnId="{43AAFF3B-CF18-4455-B08F-4416E75E7998}">
      <dgm:prSet/>
      <dgm:spPr/>
      <dgm:t>
        <a:bodyPr/>
        <a:lstStyle/>
        <a:p>
          <a:endParaRPr lang="ru-RU"/>
        </a:p>
      </dgm:t>
    </dgm:pt>
    <dgm:pt modelId="{710F315C-B183-4CCD-9584-0F0E8E1BA030}" type="sibTrans" cxnId="{43AAFF3B-CF18-4455-B08F-4416E75E7998}">
      <dgm:prSet/>
      <dgm:spPr/>
      <dgm:t>
        <a:bodyPr/>
        <a:lstStyle/>
        <a:p>
          <a:endParaRPr lang="ru-RU"/>
        </a:p>
      </dgm:t>
    </dgm:pt>
    <dgm:pt modelId="{6B4A16E5-E8A8-47F0-B0EA-3D7659890617}">
      <dgm:prSet phldrT="[Текст]"/>
      <dgm:spPr/>
      <dgm:t>
        <a:bodyPr/>
        <a:lstStyle/>
        <a:p>
          <a:r>
            <a:rPr lang="ru-RU" dirty="0"/>
            <a:t>Принудительные работы на срок до 5 лет</a:t>
          </a:r>
        </a:p>
      </dgm:t>
    </dgm:pt>
    <dgm:pt modelId="{E1D181CF-2FD0-4D32-87CF-4F63EFC3ED36}" type="parTrans" cxnId="{FCA53E59-C644-4EFB-B4AE-FCB5C1597E66}">
      <dgm:prSet/>
      <dgm:spPr/>
      <dgm:t>
        <a:bodyPr/>
        <a:lstStyle/>
        <a:p>
          <a:endParaRPr lang="ru-RU"/>
        </a:p>
      </dgm:t>
    </dgm:pt>
    <dgm:pt modelId="{0D7476A5-37E8-45B0-B9DE-68087502D663}" type="sibTrans" cxnId="{FCA53E59-C644-4EFB-B4AE-FCB5C1597E66}">
      <dgm:prSet/>
      <dgm:spPr/>
      <dgm:t>
        <a:bodyPr/>
        <a:lstStyle/>
        <a:p>
          <a:endParaRPr lang="ru-RU"/>
        </a:p>
      </dgm:t>
    </dgm:pt>
    <dgm:pt modelId="{D5C3BA2A-72F7-4A41-B002-090C16C8200C}">
      <dgm:prSet phldrT="[Текст]"/>
      <dgm:spPr/>
      <dgm:t>
        <a:bodyPr/>
        <a:lstStyle/>
        <a:p>
          <a:r>
            <a:rPr lang="ru-RU" dirty="0"/>
            <a:t>Лишение свободы на срок  5 лет с лишением права занимать определенные должности или заниматься определенной деятельностью на срок до 3 лет </a:t>
          </a:r>
        </a:p>
      </dgm:t>
    </dgm:pt>
    <dgm:pt modelId="{CA8C40F5-2E74-43D8-AE39-6B921DE25D6B}" type="parTrans" cxnId="{F7B6DAD7-971D-44B2-A034-E8C46A9F35FF}">
      <dgm:prSet/>
      <dgm:spPr/>
      <dgm:t>
        <a:bodyPr/>
        <a:lstStyle/>
        <a:p>
          <a:endParaRPr lang="ru-RU"/>
        </a:p>
      </dgm:t>
    </dgm:pt>
    <dgm:pt modelId="{8209E45D-CCA8-4B42-BE0F-000206D4ED73}" type="sibTrans" cxnId="{F7B6DAD7-971D-44B2-A034-E8C46A9F35FF}">
      <dgm:prSet/>
      <dgm:spPr/>
      <dgm:t>
        <a:bodyPr/>
        <a:lstStyle/>
        <a:p>
          <a:endParaRPr lang="ru-RU"/>
        </a:p>
      </dgm:t>
    </dgm:pt>
    <dgm:pt modelId="{EDAA5C08-20D1-49B8-A2F9-D24B4CC23804}" type="pres">
      <dgm:prSet presAssocID="{3BED5734-56BB-4180-9C02-3A557603F89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D3C039-8AB9-46DD-A57F-3E707D3400EF}" type="pres">
      <dgm:prSet presAssocID="{AA68326D-28E3-46F9-BF4C-D0D8D44E7878}" presName="vertOne" presStyleCnt="0"/>
      <dgm:spPr/>
    </dgm:pt>
    <dgm:pt modelId="{6CBA6039-EDA4-4ED5-A898-EF85146BF459}" type="pres">
      <dgm:prSet presAssocID="{AA68326D-28E3-46F9-BF4C-D0D8D44E7878}" presName="txOne" presStyleLbl="node0" presStyleIdx="0" presStyleCnt="1">
        <dgm:presLayoutVars>
          <dgm:chPref val="3"/>
        </dgm:presLayoutVars>
      </dgm:prSet>
      <dgm:spPr/>
    </dgm:pt>
    <dgm:pt modelId="{E8F8C312-B8C0-49CC-823B-7EB841292D5D}" type="pres">
      <dgm:prSet presAssocID="{AA68326D-28E3-46F9-BF4C-D0D8D44E7878}" presName="parTransOne" presStyleCnt="0"/>
      <dgm:spPr/>
    </dgm:pt>
    <dgm:pt modelId="{96FA69BF-7912-495F-95B6-0B9504C2616C}" type="pres">
      <dgm:prSet presAssocID="{AA68326D-28E3-46F9-BF4C-D0D8D44E7878}" presName="horzOne" presStyleCnt="0"/>
      <dgm:spPr/>
    </dgm:pt>
    <dgm:pt modelId="{D3B4D0DD-DB12-4512-B5FB-64E5A72BD2CE}" type="pres">
      <dgm:prSet presAssocID="{6B4A16E5-E8A8-47F0-B0EA-3D7659890617}" presName="vertTwo" presStyleCnt="0"/>
      <dgm:spPr/>
    </dgm:pt>
    <dgm:pt modelId="{F4C33B12-88FA-4650-8BD6-37FAD56D84F6}" type="pres">
      <dgm:prSet presAssocID="{6B4A16E5-E8A8-47F0-B0EA-3D7659890617}" presName="txTwo" presStyleLbl="node2" presStyleIdx="0" presStyleCnt="2">
        <dgm:presLayoutVars>
          <dgm:chPref val="3"/>
        </dgm:presLayoutVars>
      </dgm:prSet>
      <dgm:spPr/>
    </dgm:pt>
    <dgm:pt modelId="{99051919-4EB0-4155-9BD3-FBAEA941E901}" type="pres">
      <dgm:prSet presAssocID="{6B4A16E5-E8A8-47F0-B0EA-3D7659890617}" presName="horzTwo" presStyleCnt="0"/>
      <dgm:spPr/>
    </dgm:pt>
    <dgm:pt modelId="{3ED610AB-6535-4FC6-8FBB-69BFBBB18D11}" type="pres">
      <dgm:prSet presAssocID="{0D7476A5-37E8-45B0-B9DE-68087502D663}" presName="sibSpaceTwo" presStyleCnt="0"/>
      <dgm:spPr/>
    </dgm:pt>
    <dgm:pt modelId="{BC723807-319B-4D9A-A354-361A1E9BE090}" type="pres">
      <dgm:prSet presAssocID="{D5C3BA2A-72F7-4A41-B002-090C16C8200C}" presName="vertTwo" presStyleCnt="0"/>
      <dgm:spPr/>
    </dgm:pt>
    <dgm:pt modelId="{B2343FE6-6529-404B-A26D-9DD589DCAAAD}" type="pres">
      <dgm:prSet presAssocID="{D5C3BA2A-72F7-4A41-B002-090C16C8200C}" presName="txTwo" presStyleLbl="node2" presStyleIdx="1" presStyleCnt="2">
        <dgm:presLayoutVars>
          <dgm:chPref val="3"/>
        </dgm:presLayoutVars>
      </dgm:prSet>
      <dgm:spPr/>
    </dgm:pt>
    <dgm:pt modelId="{CD41B452-D30E-48D4-BB9C-AB514DFA57CC}" type="pres">
      <dgm:prSet presAssocID="{D5C3BA2A-72F7-4A41-B002-090C16C8200C}" presName="horzTwo" presStyleCnt="0"/>
      <dgm:spPr/>
    </dgm:pt>
  </dgm:ptLst>
  <dgm:cxnLst>
    <dgm:cxn modelId="{88C34D02-33EB-48C7-9478-A149E636ED26}" type="presOf" srcId="{D5C3BA2A-72F7-4A41-B002-090C16C8200C}" destId="{B2343FE6-6529-404B-A26D-9DD589DCAAAD}" srcOrd="0" destOrd="0" presId="urn:microsoft.com/office/officeart/2005/8/layout/hierarchy4"/>
    <dgm:cxn modelId="{43AAFF3B-CF18-4455-B08F-4416E75E7998}" srcId="{3BED5734-56BB-4180-9C02-3A557603F892}" destId="{AA68326D-28E3-46F9-BF4C-D0D8D44E7878}" srcOrd="0" destOrd="0" parTransId="{21A5295F-9F96-42EE-9B14-363593938F6A}" sibTransId="{710F315C-B183-4CCD-9584-0F0E8E1BA030}"/>
    <dgm:cxn modelId="{FCA53E59-C644-4EFB-B4AE-FCB5C1597E66}" srcId="{AA68326D-28E3-46F9-BF4C-D0D8D44E7878}" destId="{6B4A16E5-E8A8-47F0-B0EA-3D7659890617}" srcOrd="0" destOrd="0" parTransId="{E1D181CF-2FD0-4D32-87CF-4F63EFC3ED36}" sibTransId="{0D7476A5-37E8-45B0-B9DE-68087502D663}"/>
    <dgm:cxn modelId="{A98F617F-5869-44E5-9674-726A21AC61F4}" type="presOf" srcId="{3BED5734-56BB-4180-9C02-3A557603F892}" destId="{EDAA5C08-20D1-49B8-A2F9-D24B4CC23804}" srcOrd="0" destOrd="0" presId="urn:microsoft.com/office/officeart/2005/8/layout/hierarchy4"/>
    <dgm:cxn modelId="{4969C6A4-963D-4BFB-BBF0-E9C8F3E1CBD5}" type="presOf" srcId="{6B4A16E5-E8A8-47F0-B0EA-3D7659890617}" destId="{F4C33B12-88FA-4650-8BD6-37FAD56D84F6}" srcOrd="0" destOrd="0" presId="urn:microsoft.com/office/officeart/2005/8/layout/hierarchy4"/>
    <dgm:cxn modelId="{18D817C3-35DE-40D7-8BAD-2C83736746DE}" type="presOf" srcId="{AA68326D-28E3-46F9-BF4C-D0D8D44E7878}" destId="{6CBA6039-EDA4-4ED5-A898-EF85146BF459}" srcOrd="0" destOrd="0" presId="urn:microsoft.com/office/officeart/2005/8/layout/hierarchy4"/>
    <dgm:cxn modelId="{F7B6DAD7-971D-44B2-A034-E8C46A9F35FF}" srcId="{AA68326D-28E3-46F9-BF4C-D0D8D44E7878}" destId="{D5C3BA2A-72F7-4A41-B002-090C16C8200C}" srcOrd="1" destOrd="0" parTransId="{CA8C40F5-2E74-43D8-AE39-6B921DE25D6B}" sibTransId="{8209E45D-CCA8-4B42-BE0F-000206D4ED73}"/>
    <dgm:cxn modelId="{5CA2BBDD-73AB-4BFF-94EB-B5F478544FF2}" type="presParOf" srcId="{EDAA5C08-20D1-49B8-A2F9-D24B4CC23804}" destId="{51D3C039-8AB9-46DD-A57F-3E707D3400EF}" srcOrd="0" destOrd="0" presId="urn:microsoft.com/office/officeart/2005/8/layout/hierarchy4"/>
    <dgm:cxn modelId="{1EBECA61-56FC-491E-AD6E-3D1ABA0B416B}" type="presParOf" srcId="{51D3C039-8AB9-46DD-A57F-3E707D3400EF}" destId="{6CBA6039-EDA4-4ED5-A898-EF85146BF459}" srcOrd="0" destOrd="0" presId="urn:microsoft.com/office/officeart/2005/8/layout/hierarchy4"/>
    <dgm:cxn modelId="{20F8140B-B3F0-4EE5-B0FC-591149EEF3F4}" type="presParOf" srcId="{51D3C039-8AB9-46DD-A57F-3E707D3400EF}" destId="{E8F8C312-B8C0-49CC-823B-7EB841292D5D}" srcOrd="1" destOrd="0" presId="urn:microsoft.com/office/officeart/2005/8/layout/hierarchy4"/>
    <dgm:cxn modelId="{CEB6F810-4F68-4873-B074-0C5297894CBD}" type="presParOf" srcId="{51D3C039-8AB9-46DD-A57F-3E707D3400EF}" destId="{96FA69BF-7912-495F-95B6-0B9504C2616C}" srcOrd="2" destOrd="0" presId="urn:microsoft.com/office/officeart/2005/8/layout/hierarchy4"/>
    <dgm:cxn modelId="{E5411E26-E4DE-4878-AFF1-9681433B588D}" type="presParOf" srcId="{96FA69BF-7912-495F-95B6-0B9504C2616C}" destId="{D3B4D0DD-DB12-4512-B5FB-64E5A72BD2CE}" srcOrd="0" destOrd="0" presId="urn:microsoft.com/office/officeart/2005/8/layout/hierarchy4"/>
    <dgm:cxn modelId="{B9E252AB-389A-4621-8A22-2921EE99FFE3}" type="presParOf" srcId="{D3B4D0DD-DB12-4512-B5FB-64E5A72BD2CE}" destId="{F4C33B12-88FA-4650-8BD6-37FAD56D84F6}" srcOrd="0" destOrd="0" presId="urn:microsoft.com/office/officeart/2005/8/layout/hierarchy4"/>
    <dgm:cxn modelId="{3595BA18-FC48-468E-92D6-3202FA495DF0}" type="presParOf" srcId="{D3B4D0DD-DB12-4512-B5FB-64E5A72BD2CE}" destId="{99051919-4EB0-4155-9BD3-FBAEA941E901}" srcOrd="1" destOrd="0" presId="urn:microsoft.com/office/officeart/2005/8/layout/hierarchy4"/>
    <dgm:cxn modelId="{1223ADE5-F5B4-46EE-86D6-C69D66B1DD6E}" type="presParOf" srcId="{96FA69BF-7912-495F-95B6-0B9504C2616C}" destId="{3ED610AB-6535-4FC6-8FBB-69BFBBB18D11}" srcOrd="1" destOrd="0" presId="urn:microsoft.com/office/officeart/2005/8/layout/hierarchy4"/>
    <dgm:cxn modelId="{3F300322-8347-4026-A918-8ED944FC2242}" type="presParOf" srcId="{96FA69BF-7912-495F-95B6-0B9504C2616C}" destId="{BC723807-319B-4D9A-A354-361A1E9BE090}" srcOrd="2" destOrd="0" presId="urn:microsoft.com/office/officeart/2005/8/layout/hierarchy4"/>
    <dgm:cxn modelId="{048C0250-35F7-441E-AE72-0F6A7EDB27EA}" type="presParOf" srcId="{BC723807-319B-4D9A-A354-361A1E9BE090}" destId="{B2343FE6-6529-404B-A26D-9DD589DCAAAD}" srcOrd="0" destOrd="0" presId="urn:microsoft.com/office/officeart/2005/8/layout/hierarchy4"/>
    <dgm:cxn modelId="{B98F4771-3EB6-4B16-B7E7-2EC65FB3E4F0}" type="presParOf" srcId="{BC723807-319B-4D9A-A354-361A1E9BE090}" destId="{CD41B452-D30E-48D4-BB9C-AB514DFA57C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F451D7-8EE1-4444-AFD3-30FE7D1478E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EC702-5C28-4B88-9FBE-968134064DDA}">
      <dgm:prSet phldrT="[Текст]" custT="1"/>
      <dgm:spPr/>
      <dgm:t>
        <a:bodyPr/>
        <a:lstStyle/>
        <a:p>
          <a:pPr algn="ctr"/>
          <a:endParaRPr lang="ru-RU" sz="2400" dirty="0"/>
        </a:p>
        <a:p>
          <a:pPr algn="ctr"/>
          <a:endParaRPr lang="ru-RU" sz="2400" dirty="0"/>
        </a:p>
        <a:p>
          <a:pPr algn="ctr"/>
          <a:r>
            <a:rPr lang="ru-RU" sz="2400" dirty="0"/>
            <a:t>Федеральный закон РФ № 165-ФЗ от 16.07.1999г. </a:t>
          </a:r>
        </a:p>
        <a:p>
          <a:pPr algn="ctr"/>
          <a:r>
            <a:rPr lang="ru-RU" sz="2400" dirty="0"/>
            <a:t>«</a:t>
          </a:r>
          <a:r>
            <a:rPr lang="ru-RU" sz="2400" i="1" dirty="0"/>
            <a:t>Об основах обязательного социального страхования» </a:t>
          </a:r>
        </a:p>
        <a:p>
          <a:pPr algn="ctr"/>
          <a:r>
            <a:rPr lang="ru-RU" sz="2400" i="1" dirty="0"/>
            <a:t>(ст.6, 13, 23)</a:t>
          </a:r>
          <a:endParaRPr lang="ru-RU" sz="2000" b="1" i="1" dirty="0">
            <a:solidFill>
              <a:schemeClr val="tx1"/>
            </a:solidFill>
          </a:endParaRPr>
        </a:p>
        <a:p>
          <a:pPr algn="ctr"/>
          <a:r>
            <a:rPr lang="ru-RU" sz="2000" b="1" i="1" dirty="0">
              <a:solidFill>
                <a:schemeClr val="tx1"/>
              </a:solidFill>
            </a:rPr>
            <a:t>Статья 7</a:t>
          </a:r>
          <a:r>
            <a:rPr lang="ru-RU" sz="2000" i="1" dirty="0"/>
            <a:t> ФЗ-421 от 28.12.2013г.</a:t>
          </a:r>
        </a:p>
        <a:p>
          <a:pPr algn="ctr"/>
          <a:endParaRPr lang="ru-RU" sz="2400" i="1" dirty="0"/>
        </a:p>
        <a:p>
          <a:pPr algn="ctr"/>
          <a:endParaRPr lang="ru-RU" sz="2400" dirty="0"/>
        </a:p>
      </dgm:t>
    </dgm:pt>
    <dgm:pt modelId="{56E0F779-5AAB-4003-A518-10EBF0A374B4}" type="parTrans" cxnId="{75D287AF-66FF-4B33-8CB2-733208F15548}">
      <dgm:prSet/>
      <dgm:spPr/>
      <dgm:t>
        <a:bodyPr/>
        <a:lstStyle/>
        <a:p>
          <a:endParaRPr lang="ru-RU"/>
        </a:p>
      </dgm:t>
    </dgm:pt>
    <dgm:pt modelId="{DE7B236E-AF2A-46B2-B30F-19B1C007E248}" type="sibTrans" cxnId="{75D287AF-66FF-4B33-8CB2-733208F15548}">
      <dgm:prSet/>
      <dgm:spPr/>
      <dgm:t>
        <a:bodyPr/>
        <a:lstStyle/>
        <a:p>
          <a:endParaRPr lang="ru-RU"/>
        </a:p>
      </dgm:t>
    </dgm:pt>
    <dgm:pt modelId="{E55C348D-F0BC-402A-9226-76E84BA0399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dirty="0"/>
            <a:t>Федеральный закон РФ № 77-ФЗ от 18.06.2001г. </a:t>
          </a:r>
        </a:p>
        <a:p>
          <a:r>
            <a:rPr lang="ru-RU" sz="2000" dirty="0"/>
            <a:t>«</a:t>
          </a:r>
          <a:r>
            <a:rPr lang="ru-RU" sz="2000" i="1" dirty="0"/>
            <a:t>О предупреждении распространения туберкулеза в Российской Федерации» (ст. 15)</a:t>
          </a:r>
        </a:p>
        <a:p>
          <a:r>
            <a:rPr lang="ru-RU" sz="2000" b="1" i="1" dirty="0">
              <a:solidFill>
                <a:schemeClr val="tx1"/>
              </a:solidFill>
            </a:rPr>
            <a:t>Статья 8</a:t>
          </a:r>
          <a:r>
            <a:rPr lang="ru-RU" sz="2000" i="1" dirty="0">
              <a:solidFill>
                <a:schemeClr val="tx1"/>
              </a:solidFill>
            </a:rPr>
            <a:t> </a:t>
          </a:r>
          <a:r>
            <a:rPr lang="ru-RU" sz="2000" i="1" dirty="0"/>
            <a:t>ФЗ-421 от 28.12.2013г.</a:t>
          </a:r>
          <a:endParaRPr lang="ru-RU" sz="2000" dirty="0"/>
        </a:p>
      </dgm:t>
    </dgm:pt>
    <dgm:pt modelId="{C6BE9F43-B6AA-4CCD-8ED0-B5868A9CDAEF}" type="parTrans" cxnId="{E84C2206-A920-430D-864C-7BFB38907FC4}">
      <dgm:prSet/>
      <dgm:spPr/>
      <dgm:t>
        <a:bodyPr/>
        <a:lstStyle/>
        <a:p>
          <a:endParaRPr lang="ru-RU"/>
        </a:p>
      </dgm:t>
    </dgm:pt>
    <dgm:pt modelId="{7F0E059D-0E04-4CC3-8031-E87CD7166ADB}" type="sibTrans" cxnId="{E84C2206-A920-430D-864C-7BFB38907FC4}">
      <dgm:prSet/>
      <dgm:spPr/>
      <dgm:t>
        <a:bodyPr/>
        <a:lstStyle/>
        <a:p>
          <a:endParaRPr lang="ru-RU"/>
        </a:p>
      </dgm:t>
    </dgm:pt>
    <dgm:pt modelId="{7C15A151-1C57-45C5-A0FA-C02E06C1E425}" type="pres">
      <dgm:prSet presAssocID="{11F451D7-8EE1-4444-AFD3-30FE7D1478E2}" presName="Name0" presStyleCnt="0">
        <dgm:presLayoutVars>
          <dgm:dir/>
          <dgm:resizeHandles val="exact"/>
        </dgm:presLayoutVars>
      </dgm:prSet>
      <dgm:spPr/>
    </dgm:pt>
    <dgm:pt modelId="{8B3EB4E5-E6DB-4A55-B2B2-CAA0F17EDBEE}" type="pres">
      <dgm:prSet presAssocID="{F61EC702-5C28-4B88-9FBE-968134064DDA}" presName="node" presStyleLbl="node1" presStyleIdx="0" presStyleCnt="2" custScaleX="193645">
        <dgm:presLayoutVars>
          <dgm:bulletEnabled val="1"/>
        </dgm:presLayoutVars>
      </dgm:prSet>
      <dgm:spPr/>
    </dgm:pt>
    <dgm:pt modelId="{35B6F90A-B145-46D6-A62E-73DD0030763B}" type="pres">
      <dgm:prSet presAssocID="{DE7B236E-AF2A-46B2-B30F-19B1C007E248}" presName="sibTrans" presStyleCnt="0"/>
      <dgm:spPr/>
    </dgm:pt>
    <dgm:pt modelId="{823E0D89-CC30-436B-AA3B-4AE6AD38D3CA}" type="pres">
      <dgm:prSet presAssocID="{E55C348D-F0BC-402A-9226-76E84BA03999}" presName="node" presStyleLbl="node1" presStyleIdx="1" presStyleCnt="2" custScaleX="179460" custLinFactNeighborX="31671" custLinFactNeighborY="-2938">
        <dgm:presLayoutVars>
          <dgm:bulletEnabled val="1"/>
        </dgm:presLayoutVars>
      </dgm:prSet>
      <dgm:spPr/>
    </dgm:pt>
  </dgm:ptLst>
  <dgm:cxnLst>
    <dgm:cxn modelId="{E84C2206-A920-430D-864C-7BFB38907FC4}" srcId="{11F451D7-8EE1-4444-AFD3-30FE7D1478E2}" destId="{E55C348D-F0BC-402A-9226-76E84BA03999}" srcOrd="1" destOrd="0" parTransId="{C6BE9F43-B6AA-4CCD-8ED0-B5868A9CDAEF}" sibTransId="{7F0E059D-0E04-4CC3-8031-E87CD7166ADB}"/>
    <dgm:cxn modelId="{77C3423E-115A-4947-8673-BA1DD8A13EB1}" type="presOf" srcId="{E55C348D-F0BC-402A-9226-76E84BA03999}" destId="{823E0D89-CC30-436B-AA3B-4AE6AD38D3CA}" srcOrd="0" destOrd="0" presId="urn:microsoft.com/office/officeart/2005/8/layout/hList6"/>
    <dgm:cxn modelId="{B5938667-5026-4F0D-A96E-1C711CD98D4C}" type="presOf" srcId="{11F451D7-8EE1-4444-AFD3-30FE7D1478E2}" destId="{7C15A151-1C57-45C5-A0FA-C02E06C1E425}" srcOrd="0" destOrd="0" presId="urn:microsoft.com/office/officeart/2005/8/layout/hList6"/>
    <dgm:cxn modelId="{75D287AF-66FF-4B33-8CB2-733208F15548}" srcId="{11F451D7-8EE1-4444-AFD3-30FE7D1478E2}" destId="{F61EC702-5C28-4B88-9FBE-968134064DDA}" srcOrd="0" destOrd="0" parTransId="{56E0F779-5AAB-4003-A518-10EBF0A374B4}" sibTransId="{DE7B236E-AF2A-46B2-B30F-19B1C007E248}"/>
    <dgm:cxn modelId="{C1B2FECA-651B-40AA-9ABB-06F86D00C808}" type="presOf" srcId="{F61EC702-5C28-4B88-9FBE-968134064DDA}" destId="{8B3EB4E5-E6DB-4A55-B2B2-CAA0F17EDBEE}" srcOrd="0" destOrd="0" presId="urn:microsoft.com/office/officeart/2005/8/layout/hList6"/>
    <dgm:cxn modelId="{02F87D9B-2D0F-4ECB-B3CD-029803EC26EE}" type="presParOf" srcId="{7C15A151-1C57-45C5-A0FA-C02E06C1E425}" destId="{8B3EB4E5-E6DB-4A55-B2B2-CAA0F17EDBEE}" srcOrd="0" destOrd="0" presId="urn:microsoft.com/office/officeart/2005/8/layout/hList6"/>
    <dgm:cxn modelId="{BA62F3AF-3456-4F43-B936-466A242331D5}" type="presParOf" srcId="{7C15A151-1C57-45C5-A0FA-C02E06C1E425}" destId="{35B6F90A-B145-46D6-A62E-73DD0030763B}" srcOrd="1" destOrd="0" presId="urn:microsoft.com/office/officeart/2005/8/layout/hList6"/>
    <dgm:cxn modelId="{950F67FE-B4D1-4E27-BB6E-B63001F0C65B}" type="presParOf" srcId="{7C15A151-1C57-45C5-A0FA-C02E06C1E425}" destId="{823E0D89-CC30-436B-AA3B-4AE6AD38D3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F451D7-8EE1-4444-AFD3-30FE7D1478E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EC702-5C28-4B88-9FBE-968134064DDA}">
      <dgm:prSet phldrT="[Текст]" custT="1"/>
      <dgm:spPr/>
      <dgm:t>
        <a:bodyPr/>
        <a:lstStyle/>
        <a:p>
          <a:pPr algn="ctr"/>
          <a:endParaRPr lang="ru-RU" sz="2400" dirty="0"/>
        </a:p>
        <a:p>
          <a:pPr algn="ctr"/>
          <a:endParaRPr lang="ru-RU" sz="2400" dirty="0"/>
        </a:p>
        <a:p>
          <a:pPr algn="ctr"/>
          <a:r>
            <a:rPr lang="ru-RU" sz="2400" i="1" dirty="0"/>
            <a:t>Кодекс Российской Федерации об административных правонарушениях </a:t>
          </a:r>
        </a:p>
        <a:p>
          <a:pPr algn="ctr"/>
          <a:r>
            <a:rPr lang="ru-RU" sz="2400" i="1" dirty="0"/>
            <a:t>(ст.4.5, 5.27, 5.27.1, 14.54, 19.5, 23.1, 28.3,  28.7)</a:t>
          </a:r>
          <a:endParaRPr lang="ru-RU" sz="2000" b="1" i="1" dirty="0">
            <a:solidFill>
              <a:schemeClr val="tx1"/>
            </a:solidFill>
          </a:endParaRPr>
        </a:p>
        <a:p>
          <a:pPr algn="ctr"/>
          <a:r>
            <a:rPr lang="ru-RU" sz="2000" b="1" i="1" dirty="0">
              <a:solidFill>
                <a:schemeClr val="tx1"/>
              </a:solidFill>
            </a:rPr>
            <a:t>Статья 11</a:t>
          </a:r>
          <a:r>
            <a:rPr lang="ru-RU" sz="2000" i="1" dirty="0"/>
            <a:t> ФЗ-421 от 28.12.2013г.</a:t>
          </a:r>
        </a:p>
        <a:p>
          <a:pPr algn="ctr"/>
          <a:endParaRPr lang="ru-RU" sz="2400" i="1" dirty="0"/>
        </a:p>
        <a:p>
          <a:pPr algn="ctr"/>
          <a:endParaRPr lang="ru-RU" sz="2400" dirty="0"/>
        </a:p>
      </dgm:t>
    </dgm:pt>
    <dgm:pt modelId="{56E0F779-5AAB-4003-A518-10EBF0A374B4}" type="parTrans" cxnId="{75D287AF-66FF-4B33-8CB2-733208F15548}">
      <dgm:prSet/>
      <dgm:spPr/>
      <dgm:t>
        <a:bodyPr/>
        <a:lstStyle/>
        <a:p>
          <a:endParaRPr lang="ru-RU"/>
        </a:p>
      </dgm:t>
    </dgm:pt>
    <dgm:pt modelId="{DE7B236E-AF2A-46B2-B30F-19B1C007E248}" type="sibTrans" cxnId="{75D287AF-66FF-4B33-8CB2-733208F15548}">
      <dgm:prSet/>
      <dgm:spPr/>
      <dgm:t>
        <a:bodyPr/>
        <a:lstStyle/>
        <a:p>
          <a:endParaRPr lang="ru-RU"/>
        </a:p>
      </dgm:t>
    </dgm:pt>
    <dgm:pt modelId="{E55C348D-F0BC-402A-9226-76E84BA0399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dirty="0">
              <a:solidFill>
                <a:schemeClr val="tx1"/>
              </a:solidFill>
            </a:rPr>
            <a:t>Трудовой кодекс Российской Федерации</a:t>
          </a:r>
          <a:endParaRPr lang="ru-RU" sz="2400" i="1" dirty="0">
            <a:solidFill>
              <a:schemeClr val="tx1"/>
            </a:solidFill>
          </a:endParaRPr>
        </a:p>
        <a:p>
          <a:r>
            <a:rPr lang="ru-RU" sz="2400" i="1" dirty="0"/>
            <a:t>(ст. 6, 11, 15, 16, 19.1, 20, 22, 57, 61, 67, 67.1, 92, 94, 104, 117, 126, 146, 147, 209, 210, 212, 213, 215, 216, 216.1, 217, 219, 220, 224, 253, 282, 283, 312.3, 351.3, 356, 357, 360)</a:t>
          </a:r>
        </a:p>
        <a:p>
          <a:r>
            <a:rPr lang="ru-RU" sz="2400" b="1" i="1" dirty="0">
              <a:solidFill>
                <a:schemeClr val="tx1"/>
              </a:solidFill>
            </a:rPr>
            <a:t>Статья 12</a:t>
          </a:r>
          <a:r>
            <a:rPr lang="ru-RU" sz="2400" i="1" dirty="0">
              <a:solidFill>
                <a:schemeClr val="tx1"/>
              </a:solidFill>
            </a:rPr>
            <a:t> ФЗ-421 от 28.12.2013г.</a:t>
          </a:r>
          <a:endParaRPr lang="ru-RU" sz="2400" dirty="0">
            <a:solidFill>
              <a:schemeClr val="tx1"/>
            </a:solidFill>
          </a:endParaRPr>
        </a:p>
      </dgm:t>
    </dgm:pt>
    <dgm:pt modelId="{C6BE9F43-B6AA-4CCD-8ED0-B5868A9CDAEF}" type="parTrans" cxnId="{E84C2206-A920-430D-864C-7BFB38907FC4}">
      <dgm:prSet/>
      <dgm:spPr/>
      <dgm:t>
        <a:bodyPr/>
        <a:lstStyle/>
        <a:p>
          <a:endParaRPr lang="ru-RU"/>
        </a:p>
      </dgm:t>
    </dgm:pt>
    <dgm:pt modelId="{7F0E059D-0E04-4CC3-8031-E87CD7166ADB}" type="sibTrans" cxnId="{E84C2206-A920-430D-864C-7BFB38907FC4}">
      <dgm:prSet/>
      <dgm:spPr/>
      <dgm:t>
        <a:bodyPr/>
        <a:lstStyle/>
        <a:p>
          <a:endParaRPr lang="ru-RU"/>
        </a:p>
      </dgm:t>
    </dgm:pt>
    <dgm:pt modelId="{7C15A151-1C57-45C5-A0FA-C02E06C1E425}" type="pres">
      <dgm:prSet presAssocID="{11F451D7-8EE1-4444-AFD3-30FE7D1478E2}" presName="Name0" presStyleCnt="0">
        <dgm:presLayoutVars>
          <dgm:dir/>
          <dgm:resizeHandles val="exact"/>
        </dgm:presLayoutVars>
      </dgm:prSet>
      <dgm:spPr/>
    </dgm:pt>
    <dgm:pt modelId="{8B3EB4E5-E6DB-4A55-B2B2-CAA0F17EDBEE}" type="pres">
      <dgm:prSet presAssocID="{F61EC702-5C28-4B88-9FBE-968134064DDA}" presName="node" presStyleLbl="node1" presStyleIdx="0" presStyleCnt="2" custScaleX="193645">
        <dgm:presLayoutVars>
          <dgm:bulletEnabled val="1"/>
        </dgm:presLayoutVars>
      </dgm:prSet>
      <dgm:spPr/>
    </dgm:pt>
    <dgm:pt modelId="{35B6F90A-B145-46D6-A62E-73DD0030763B}" type="pres">
      <dgm:prSet presAssocID="{DE7B236E-AF2A-46B2-B30F-19B1C007E248}" presName="sibTrans" presStyleCnt="0"/>
      <dgm:spPr/>
    </dgm:pt>
    <dgm:pt modelId="{823E0D89-CC30-436B-AA3B-4AE6AD38D3CA}" type="pres">
      <dgm:prSet presAssocID="{E55C348D-F0BC-402A-9226-76E84BA03999}" presName="node" presStyleLbl="node1" presStyleIdx="1" presStyleCnt="2" custScaleX="179460" custLinFactNeighborX="31671" custLinFactNeighborY="-2938">
        <dgm:presLayoutVars>
          <dgm:bulletEnabled val="1"/>
        </dgm:presLayoutVars>
      </dgm:prSet>
      <dgm:spPr/>
    </dgm:pt>
  </dgm:ptLst>
  <dgm:cxnLst>
    <dgm:cxn modelId="{E84C2206-A920-430D-864C-7BFB38907FC4}" srcId="{11F451D7-8EE1-4444-AFD3-30FE7D1478E2}" destId="{E55C348D-F0BC-402A-9226-76E84BA03999}" srcOrd="1" destOrd="0" parTransId="{C6BE9F43-B6AA-4CCD-8ED0-B5868A9CDAEF}" sibTransId="{7F0E059D-0E04-4CC3-8031-E87CD7166ADB}"/>
    <dgm:cxn modelId="{EFC21227-5C41-4B05-8633-3C1D2EC57BB2}" type="presOf" srcId="{E55C348D-F0BC-402A-9226-76E84BA03999}" destId="{823E0D89-CC30-436B-AA3B-4AE6AD38D3CA}" srcOrd="0" destOrd="0" presId="urn:microsoft.com/office/officeart/2005/8/layout/hList6"/>
    <dgm:cxn modelId="{83B29549-F1CB-4B0A-9875-D0EFDBD4EF8E}" type="presOf" srcId="{F61EC702-5C28-4B88-9FBE-968134064DDA}" destId="{8B3EB4E5-E6DB-4A55-B2B2-CAA0F17EDBEE}" srcOrd="0" destOrd="0" presId="urn:microsoft.com/office/officeart/2005/8/layout/hList6"/>
    <dgm:cxn modelId="{459E804E-4C96-4E82-BD18-E286185BDB4E}" type="presOf" srcId="{11F451D7-8EE1-4444-AFD3-30FE7D1478E2}" destId="{7C15A151-1C57-45C5-A0FA-C02E06C1E425}" srcOrd="0" destOrd="0" presId="urn:microsoft.com/office/officeart/2005/8/layout/hList6"/>
    <dgm:cxn modelId="{75D287AF-66FF-4B33-8CB2-733208F15548}" srcId="{11F451D7-8EE1-4444-AFD3-30FE7D1478E2}" destId="{F61EC702-5C28-4B88-9FBE-968134064DDA}" srcOrd="0" destOrd="0" parTransId="{56E0F779-5AAB-4003-A518-10EBF0A374B4}" sibTransId="{DE7B236E-AF2A-46B2-B30F-19B1C007E248}"/>
    <dgm:cxn modelId="{708DF681-E747-4FB8-8D2D-8E727B41A152}" type="presParOf" srcId="{7C15A151-1C57-45C5-A0FA-C02E06C1E425}" destId="{8B3EB4E5-E6DB-4A55-B2B2-CAA0F17EDBEE}" srcOrd="0" destOrd="0" presId="urn:microsoft.com/office/officeart/2005/8/layout/hList6"/>
    <dgm:cxn modelId="{A49FC1E9-4471-484B-93AB-B99720129225}" type="presParOf" srcId="{7C15A151-1C57-45C5-A0FA-C02E06C1E425}" destId="{35B6F90A-B145-46D6-A62E-73DD0030763B}" srcOrd="1" destOrd="0" presId="urn:microsoft.com/office/officeart/2005/8/layout/hList6"/>
    <dgm:cxn modelId="{69C2E52C-CE05-4E6F-8D18-6079D1AD44A4}" type="presParOf" srcId="{7C15A151-1C57-45C5-A0FA-C02E06C1E425}" destId="{823E0D89-CC30-436B-AA3B-4AE6AD38D3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EB4E5-E6DB-4A55-B2B2-CAA0F17EDBEE}">
      <dsp:nvSpPr>
        <dsp:cNvPr id="0" name=""/>
        <dsp:cNvSpPr/>
      </dsp:nvSpPr>
      <dsp:spPr>
        <a:xfrm rot="16200000">
          <a:off x="-338172" y="338866"/>
          <a:ext cx="4864100" cy="418636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Статья 143 Уголовного кодекса Российской Федерации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i="1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solidFill>
                <a:schemeClr val="tx1"/>
              </a:solidFill>
            </a:rPr>
            <a:t>Статья 5</a:t>
          </a:r>
          <a:r>
            <a:rPr lang="ru-RU" sz="2000" i="1" kern="1200" dirty="0"/>
            <a:t> ФЗ-421 от 28.12.2013г.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i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 rot="5400000">
        <a:off x="695" y="972819"/>
        <a:ext cx="4186367" cy="2918460"/>
      </dsp:txXfrm>
    </dsp:sp>
    <dsp:sp modelId="{823E0D89-CC30-436B-AA3B-4AE6AD38D3CA}">
      <dsp:nvSpPr>
        <dsp:cNvPr id="0" name=""/>
        <dsp:cNvSpPr/>
      </dsp:nvSpPr>
      <dsp:spPr>
        <a:xfrm rot="16200000">
          <a:off x="3857697" y="492197"/>
          <a:ext cx="4864100" cy="3879705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Федеральный закон РФ № 125-ФЗ от 24.07.1998г.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«</a:t>
          </a:r>
          <a:r>
            <a:rPr lang="ru-RU" sz="2000" i="1" kern="1200" dirty="0"/>
            <a:t>Об обязательном социальном страховании от несчастных случаев на производстве и профессиональных заболеваний» (ст.8, 22, 25)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solidFill>
                <a:schemeClr val="tx1"/>
              </a:solidFill>
            </a:rPr>
            <a:t>Статья 6</a:t>
          </a:r>
          <a:r>
            <a:rPr lang="ru-RU" sz="2000" i="1" kern="1200" dirty="0">
              <a:solidFill>
                <a:schemeClr val="tx1"/>
              </a:solidFill>
            </a:rPr>
            <a:t> </a:t>
          </a:r>
          <a:r>
            <a:rPr lang="ru-RU" sz="2000" i="1" kern="1200" dirty="0"/>
            <a:t>ФЗ-421 от 28.12.2013г.</a:t>
          </a:r>
          <a:endParaRPr lang="ru-RU" sz="2000" kern="1200" dirty="0"/>
        </a:p>
      </dsp:txBody>
      <dsp:txXfrm rot="5400000">
        <a:off x="4349895" y="972819"/>
        <a:ext cx="3879705" cy="2918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0B716-EAA6-444F-81F1-F6429815B1C4}">
      <dsp:nvSpPr>
        <dsp:cNvPr id="0" name=""/>
        <dsp:cNvSpPr/>
      </dsp:nvSpPr>
      <dsp:spPr>
        <a:xfrm>
          <a:off x="3412" y="2397"/>
          <a:ext cx="8500462" cy="1886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Нарушение требований охраны труда, совершенное лицом, на которое возложены обязанности по их соблюдению, если это повлекло по неосторожности причинение тяжкого вреда здоровью человека</a:t>
          </a:r>
        </a:p>
      </dsp:txBody>
      <dsp:txXfrm>
        <a:off x="58672" y="57657"/>
        <a:ext cx="8389942" cy="1776198"/>
      </dsp:txXfrm>
    </dsp:sp>
    <dsp:sp modelId="{54318FA6-0EF7-4B0F-B0B9-DF4FF33C522F}">
      <dsp:nvSpPr>
        <dsp:cNvPr id="0" name=""/>
        <dsp:cNvSpPr/>
      </dsp:nvSpPr>
      <dsp:spPr>
        <a:xfrm>
          <a:off x="20628" y="2049158"/>
          <a:ext cx="2272800" cy="1340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Штраф до 400 тыс. руб. или з/п или иного дохода за период до 18м.</a:t>
          </a:r>
        </a:p>
      </dsp:txBody>
      <dsp:txXfrm>
        <a:off x="59896" y="2088426"/>
        <a:ext cx="2194264" cy="1262165"/>
      </dsp:txXfrm>
    </dsp:sp>
    <dsp:sp modelId="{F05FEF6F-A1D2-499F-8F13-A7B5C7944712}">
      <dsp:nvSpPr>
        <dsp:cNvPr id="0" name=""/>
        <dsp:cNvSpPr/>
      </dsp:nvSpPr>
      <dsp:spPr>
        <a:xfrm>
          <a:off x="2809069" y="2049158"/>
          <a:ext cx="5279020" cy="1017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Обязательные работы на срок от  180-240 часов</a:t>
          </a:r>
        </a:p>
      </dsp:txBody>
      <dsp:txXfrm>
        <a:off x="2838868" y="2078957"/>
        <a:ext cx="5219422" cy="957814"/>
      </dsp:txXfrm>
    </dsp:sp>
    <dsp:sp modelId="{45C9115A-82E6-4F17-8D03-17CBF8DBE179}">
      <dsp:nvSpPr>
        <dsp:cNvPr id="0" name=""/>
        <dsp:cNvSpPr/>
      </dsp:nvSpPr>
      <dsp:spPr>
        <a:xfrm>
          <a:off x="2410500" y="3226615"/>
          <a:ext cx="1824700" cy="2222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Исправительные работы на срок ДО 2 ЛЕТ </a:t>
          </a:r>
        </a:p>
      </dsp:txBody>
      <dsp:txXfrm>
        <a:off x="2463944" y="3280059"/>
        <a:ext cx="1717812" cy="2115892"/>
      </dsp:txXfrm>
    </dsp:sp>
    <dsp:sp modelId="{CBFFD219-4D17-4B5A-AAF0-4EA281BD0390}">
      <dsp:nvSpPr>
        <dsp:cNvPr id="0" name=""/>
        <dsp:cNvSpPr/>
      </dsp:nvSpPr>
      <dsp:spPr>
        <a:xfrm>
          <a:off x="4293565" y="3226615"/>
          <a:ext cx="2482927" cy="238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Лишение свободы на тот же срок с лишением права занимать определенные должности </a:t>
          </a:r>
        </a:p>
      </dsp:txBody>
      <dsp:txXfrm>
        <a:off x="4363486" y="3296536"/>
        <a:ext cx="2343085" cy="2247422"/>
      </dsp:txXfrm>
    </dsp:sp>
    <dsp:sp modelId="{8C32F829-4D98-4A1A-A077-48DFF2B1AC5D}">
      <dsp:nvSpPr>
        <dsp:cNvPr id="0" name=""/>
        <dsp:cNvSpPr/>
      </dsp:nvSpPr>
      <dsp:spPr>
        <a:xfrm>
          <a:off x="6834857" y="3226615"/>
          <a:ext cx="1651801" cy="2316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Принудительные работы на срок ДО 1 ГОДА </a:t>
          </a:r>
        </a:p>
      </dsp:txBody>
      <dsp:txXfrm>
        <a:off x="6883237" y="3274995"/>
        <a:ext cx="1555041" cy="2219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71834-8E47-401C-983A-C84D3C906C6B}">
      <dsp:nvSpPr>
        <dsp:cNvPr id="0" name=""/>
        <dsp:cNvSpPr/>
      </dsp:nvSpPr>
      <dsp:spPr>
        <a:xfrm>
          <a:off x="971610" y="2774"/>
          <a:ext cx="7021267" cy="248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Нарушение требований охраны труда совершенное лицом, на которое возложены обязанности по их соблюдению, повлекшее по неосторожности смерть человека</a:t>
          </a:r>
        </a:p>
      </dsp:txBody>
      <dsp:txXfrm>
        <a:off x="1044400" y="75564"/>
        <a:ext cx="6875687" cy="2339665"/>
      </dsp:txXfrm>
    </dsp:sp>
    <dsp:sp modelId="{12824F4F-5A44-4F97-B026-52EE32CA43B0}">
      <dsp:nvSpPr>
        <dsp:cNvPr id="0" name=""/>
        <dsp:cNvSpPr/>
      </dsp:nvSpPr>
      <dsp:spPr>
        <a:xfrm>
          <a:off x="3309" y="2830701"/>
          <a:ext cx="4298401" cy="2567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Принудительные работы на срок  до 4 лет</a:t>
          </a:r>
        </a:p>
      </dsp:txBody>
      <dsp:txXfrm>
        <a:off x="78497" y="2905889"/>
        <a:ext cx="4148025" cy="2416747"/>
      </dsp:txXfrm>
    </dsp:sp>
    <dsp:sp modelId="{B2A758BD-07FE-4AFA-8D94-506450698B79}">
      <dsp:nvSpPr>
        <dsp:cNvPr id="0" name=""/>
        <dsp:cNvSpPr/>
      </dsp:nvSpPr>
      <dsp:spPr>
        <a:xfrm>
          <a:off x="4662776" y="2830701"/>
          <a:ext cx="4298401" cy="2456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Лишение свободы на срок до 4 лет с лишением права занимать определенные должности (до 3 лет)</a:t>
          </a:r>
        </a:p>
      </dsp:txBody>
      <dsp:txXfrm>
        <a:off x="4734715" y="2902640"/>
        <a:ext cx="4154523" cy="23123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A6039-EDA4-4ED5-A898-EF85146BF459}">
      <dsp:nvSpPr>
        <dsp:cNvPr id="0" name=""/>
        <dsp:cNvSpPr/>
      </dsp:nvSpPr>
      <dsp:spPr>
        <a:xfrm>
          <a:off x="3037" y="291"/>
          <a:ext cx="8223524" cy="2402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i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Нарушение требований охраны труда совершенное лицом, на которое возложены обязанности по их соблюдению, повлекшее по неосторожности смерть двух или более лиц</a:t>
          </a:r>
        </a:p>
      </dsp:txBody>
      <dsp:txXfrm>
        <a:off x="73411" y="70665"/>
        <a:ext cx="8082776" cy="2261995"/>
      </dsp:txXfrm>
    </dsp:sp>
    <dsp:sp modelId="{F4C33B12-88FA-4650-8BD6-37FAD56D84F6}">
      <dsp:nvSpPr>
        <dsp:cNvPr id="0" name=""/>
        <dsp:cNvSpPr/>
      </dsp:nvSpPr>
      <dsp:spPr>
        <a:xfrm>
          <a:off x="3037" y="2623337"/>
          <a:ext cx="3946028" cy="2402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Принудительные работы на срок до 5 лет</a:t>
          </a:r>
        </a:p>
      </dsp:txBody>
      <dsp:txXfrm>
        <a:off x="73411" y="2693711"/>
        <a:ext cx="3805280" cy="2261995"/>
      </dsp:txXfrm>
    </dsp:sp>
    <dsp:sp modelId="{B2343FE6-6529-404B-A26D-9DD589DCAAAD}">
      <dsp:nvSpPr>
        <dsp:cNvPr id="0" name=""/>
        <dsp:cNvSpPr/>
      </dsp:nvSpPr>
      <dsp:spPr>
        <a:xfrm>
          <a:off x="4280533" y="2623337"/>
          <a:ext cx="3946028" cy="2402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Лишение свободы на срок  5 лет с лишением права занимать определенные должности или заниматься определенной деятельностью на срок до 3 лет </a:t>
          </a:r>
        </a:p>
      </dsp:txBody>
      <dsp:txXfrm>
        <a:off x="4350907" y="2693711"/>
        <a:ext cx="3805280" cy="22619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EB4E5-E6DB-4A55-B2B2-CAA0F17EDBEE}">
      <dsp:nvSpPr>
        <dsp:cNvPr id="0" name=""/>
        <dsp:cNvSpPr/>
      </dsp:nvSpPr>
      <dsp:spPr>
        <a:xfrm rot="16200000">
          <a:off x="-338172" y="338866"/>
          <a:ext cx="4864100" cy="418636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Федеральный закон РФ № 165-ФЗ от 16.07.1999г.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«</a:t>
          </a:r>
          <a:r>
            <a:rPr lang="ru-RU" sz="2400" i="1" kern="1200" dirty="0"/>
            <a:t>Об основах обязательного социального страхования»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(ст.6, 13, 23)</a:t>
          </a:r>
          <a:endParaRPr lang="ru-RU" sz="2000" b="1" i="1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solidFill>
                <a:schemeClr val="tx1"/>
              </a:solidFill>
            </a:rPr>
            <a:t>Статья 7</a:t>
          </a:r>
          <a:r>
            <a:rPr lang="ru-RU" sz="2000" i="1" kern="1200" dirty="0"/>
            <a:t> ФЗ-421 от 28.12.2013г.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i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 rot="5400000">
        <a:off x="695" y="972819"/>
        <a:ext cx="4186367" cy="2918460"/>
      </dsp:txXfrm>
    </dsp:sp>
    <dsp:sp modelId="{823E0D89-CC30-436B-AA3B-4AE6AD38D3CA}">
      <dsp:nvSpPr>
        <dsp:cNvPr id="0" name=""/>
        <dsp:cNvSpPr/>
      </dsp:nvSpPr>
      <dsp:spPr>
        <a:xfrm rot="16200000">
          <a:off x="3857697" y="492197"/>
          <a:ext cx="4864100" cy="3879705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Федеральный закон РФ № 77-ФЗ от 18.06.2001г.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«</a:t>
          </a:r>
          <a:r>
            <a:rPr lang="ru-RU" sz="2000" i="1" kern="1200" dirty="0"/>
            <a:t>О предупреждении распространения туберкулеза в Российской Федерации» (ст. 15)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solidFill>
                <a:schemeClr val="tx1"/>
              </a:solidFill>
            </a:rPr>
            <a:t>Статья 8</a:t>
          </a:r>
          <a:r>
            <a:rPr lang="ru-RU" sz="2000" i="1" kern="1200" dirty="0">
              <a:solidFill>
                <a:schemeClr val="tx1"/>
              </a:solidFill>
            </a:rPr>
            <a:t> </a:t>
          </a:r>
          <a:r>
            <a:rPr lang="ru-RU" sz="2000" i="1" kern="1200" dirty="0"/>
            <a:t>ФЗ-421 от 28.12.2013г.</a:t>
          </a:r>
          <a:endParaRPr lang="ru-RU" sz="2000" kern="1200" dirty="0"/>
        </a:p>
      </dsp:txBody>
      <dsp:txXfrm rot="5400000">
        <a:off x="4349895" y="972819"/>
        <a:ext cx="3879705" cy="29184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EB4E5-E6DB-4A55-B2B2-CAA0F17EDBEE}">
      <dsp:nvSpPr>
        <dsp:cNvPr id="0" name=""/>
        <dsp:cNvSpPr/>
      </dsp:nvSpPr>
      <dsp:spPr>
        <a:xfrm rot="16200000">
          <a:off x="-338172" y="338866"/>
          <a:ext cx="4864100" cy="418636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Кодекс Российской Федерации об административных правонарушениях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(ст.4.5, 5.27, 5.27.1, 14.54, 19.5, 23.1, 28.3,  28.7)</a:t>
          </a:r>
          <a:endParaRPr lang="ru-RU" sz="2000" b="1" i="1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solidFill>
                <a:schemeClr val="tx1"/>
              </a:solidFill>
            </a:rPr>
            <a:t>Статья 11</a:t>
          </a:r>
          <a:r>
            <a:rPr lang="ru-RU" sz="2000" i="1" kern="1200" dirty="0"/>
            <a:t> ФЗ-421 от 28.12.2013г.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i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 rot="5400000">
        <a:off x="695" y="972819"/>
        <a:ext cx="4186367" cy="2918460"/>
      </dsp:txXfrm>
    </dsp:sp>
    <dsp:sp modelId="{823E0D89-CC30-436B-AA3B-4AE6AD38D3CA}">
      <dsp:nvSpPr>
        <dsp:cNvPr id="0" name=""/>
        <dsp:cNvSpPr/>
      </dsp:nvSpPr>
      <dsp:spPr>
        <a:xfrm rot="16200000">
          <a:off x="3857697" y="492197"/>
          <a:ext cx="4864100" cy="3879705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</a:rPr>
            <a:t>Трудовой кодекс Российской Федерации</a:t>
          </a:r>
          <a:endParaRPr lang="ru-RU" sz="2400" i="1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(ст. 6, 11, 15, 16, 19.1, 20, 22, 57, 61, 67, 67.1, 92, 94, 104, 117, 126, 146, 147, 209, 210, 212, 213, 215, 216, 216.1, 217, 219, 220, 224, 253, 282, 283, 312.3, 351.3, 356, 357, 360)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>
              <a:solidFill>
                <a:schemeClr val="tx1"/>
              </a:solidFill>
            </a:rPr>
            <a:t>Статья 12</a:t>
          </a:r>
          <a:r>
            <a:rPr lang="ru-RU" sz="2400" i="1" kern="1200" dirty="0">
              <a:solidFill>
                <a:schemeClr val="tx1"/>
              </a:solidFill>
            </a:rPr>
            <a:t> ФЗ-421 от 28.12.2013г.</a:t>
          </a:r>
          <a:endParaRPr lang="ru-RU" sz="2400" kern="1200" dirty="0">
            <a:solidFill>
              <a:schemeClr val="tx1"/>
            </a:solidFill>
          </a:endParaRPr>
        </a:p>
      </dsp:txBody>
      <dsp:txXfrm rot="5400000">
        <a:off x="4349895" y="972819"/>
        <a:ext cx="3879705" cy="2918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ED276-D4C1-4496-8F4C-5CA08B1B7D4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811E1-5F58-4D31-B5B9-BFAFBC8C9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34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3E295-BA5E-457F-8BCE-FE0EE8AE22C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E5154-6958-421B-86BA-8DE3BF60A0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76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5154-6958-421B-86BA-8DE3BF60A01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8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5154-6958-421B-86BA-8DE3BF60A01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04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5154-6958-421B-86BA-8DE3BF60A0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99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A63A2-B1D2-4EDF-9160-527B8C5955DF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9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DF5776-62B2-471D-862E-35B3585C00B5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CBAD-1B63-47F7-BEC3-F5EDB0F6E8DD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57D7-AF6F-4EBA-8494-005DED7AC386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79D-08C5-4693-9490-F21E92791BC0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B0B-F15B-4AEA-8BDE-F9A604612123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213-86C1-4AFB-8DC9-4170F170BF74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6E75-67E0-4C48-86BA-019977B2481F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72E7-6CA2-4979-9B6B-E4ED5F1D7EEE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262D-3D66-4A0E-8614-7BAACE467FFC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F946988-8353-43B6-BDBA-C0CB2E42C5C2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8F5D80-4C1A-401E-AE79-7A5EB20DE69B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7D29A8-2E98-4E99-83DF-F677B8B567AD}" type="datetime1">
              <a:rPr lang="ru-RU" smtClean="0"/>
              <a:pPr/>
              <a:t>16.03.2022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8AF6B28B8F89C239E53B20F5F2F132064DF31556F2C4F59ECCAC9784ECEA6636A14BDBE908A56F0oAZ2E" TargetMode="External"/><Relationship Id="rId2" Type="http://schemas.openxmlformats.org/officeDocument/2006/relationships/hyperlink" Target="#Par115"/><Relationship Id="rId1" Type="http://schemas.openxmlformats.org/officeDocument/2006/relationships/slideLayout" Target="../slideLayouts/slideLayout2.xml"/><Relationship Id="rId4" Type="http://schemas.openxmlformats.org/officeDocument/2006/relationships/hyperlink" Target="#Par1124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8AF6B28B8F89C239E53B20F5F2F132064DF31556F2C4F59ECCAC9784ECEA6636A14BDBE908A56F1oAZAE" TargetMode="External"/><Relationship Id="rId2" Type="http://schemas.openxmlformats.org/officeDocument/2006/relationships/hyperlink" Target="#Par115"/><Relationship Id="rId1" Type="http://schemas.openxmlformats.org/officeDocument/2006/relationships/slideLayout" Target="../slideLayouts/slideLayout2.xml"/><Relationship Id="rId5" Type="http://schemas.openxmlformats.org/officeDocument/2006/relationships/hyperlink" Target="#Par1124"/><Relationship Id="rId4" Type="http://schemas.openxmlformats.org/officeDocument/2006/relationships/hyperlink" Target="consultantplus://offline/ref=B8AF6B28B8F89C239E53B20F5F2F132064DF31556F2C4F59ECCAC9784ECEA6636A14BDBC90o8ZB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643051"/>
            <a:ext cx="84582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Обзор законодательства Российской Федерации, связанное с введением Федерального закона Российской Федерации № 426-ФЗ от 28.12.2013г.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/>
              <a:t>                                                                                   2018г.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143800" cy="571504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/>
              <a:t>Федеральный закон № 421 –ФЗ от 28.12.2013г.</a:t>
            </a:r>
            <a:br>
              <a:rPr lang="ru-RU" sz="2000" i="1" dirty="0"/>
            </a:br>
            <a:endParaRPr lang="ru-RU" sz="20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/>
              <a:t>2018г.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Ст. 5.27 Нарушение трудового законодательства</a:t>
            </a:r>
          </a:p>
          <a:p>
            <a:pPr algn="just">
              <a:buFontTx/>
              <a:buChar char="-"/>
            </a:pPr>
            <a:r>
              <a:rPr lang="ru-RU" dirty="0"/>
              <a:t>влечет предупреждение или наложение административного штрафа на должностных лиц в размере от 1 тыс. рублей -5 тыс. рублей;</a:t>
            </a:r>
          </a:p>
          <a:p>
            <a:pPr algn="just">
              <a:buFontTx/>
              <a:buChar char="-"/>
            </a:pPr>
            <a:r>
              <a:rPr lang="ru-RU" dirty="0"/>
              <a:t>на лиц, осуществляющих предпринимательскую деятельность без образования юридического лица -1 тыс. рублей -5 тыс. рублей;</a:t>
            </a:r>
          </a:p>
          <a:p>
            <a:pPr algn="just">
              <a:buFontTx/>
              <a:buChar char="-"/>
            </a:pPr>
            <a:r>
              <a:rPr lang="ru-RU" dirty="0"/>
              <a:t>на юридических лиц – 30-50 тыс. рублей.</a:t>
            </a:r>
          </a:p>
          <a:p>
            <a:pPr marL="109728" indent="0" algn="just">
              <a:buNone/>
            </a:pPr>
            <a:r>
              <a:rPr lang="ru-RU" dirty="0"/>
              <a:t>	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Совершение административного правонарушения, лицом, ранее подвергнутым административному наказанию за аналогичное административное правонарушение</a:t>
            </a:r>
            <a:r>
              <a:rPr lang="ru-RU" dirty="0"/>
              <a:t>:</a:t>
            </a:r>
          </a:p>
          <a:p>
            <a:r>
              <a:rPr lang="ru-RU" dirty="0"/>
              <a:t>- наложение административного штрафа на должностных лиц в размере 10-20 тыс. рублей или дисквалификацию на срок от 1-3 лет; </a:t>
            </a:r>
          </a:p>
          <a:p>
            <a:r>
              <a:rPr lang="ru-RU" dirty="0"/>
              <a:t>-на лиц, осуществляющих предпринимательскую деятельность без образования юридического лица, - 10-20 тыс. рублей; </a:t>
            </a:r>
          </a:p>
          <a:p>
            <a:r>
              <a:rPr lang="ru-RU" dirty="0"/>
              <a:t>- на юридических лиц - от 50-70 тыс. рублей.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i="1" dirty="0"/>
              <a:t>Кодекс Российской Федерации об административных правонарушениях </a:t>
            </a:r>
            <a:br>
              <a:rPr lang="ru-RU" sz="4400" i="1" dirty="0"/>
            </a:br>
            <a:r>
              <a:rPr lang="ru-RU" sz="4400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82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/>
              <a:t>Ст. 5.27 Фактическое допущение к работе лиц, не уполномоченным на это работодателем….</a:t>
            </a:r>
          </a:p>
          <a:p>
            <a:pPr algn="just">
              <a:buFontTx/>
              <a:buChar char="-"/>
            </a:pPr>
            <a:r>
              <a:rPr lang="ru-RU" sz="2400" dirty="0"/>
              <a:t>наложение административного штрафа на граждан в размере от 3-5 тыс. рублей; </a:t>
            </a:r>
          </a:p>
          <a:p>
            <a:pPr algn="just">
              <a:buFontTx/>
              <a:buChar char="-"/>
            </a:pPr>
            <a:r>
              <a:rPr lang="ru-RU" sz="2400" dirty="0"/>
              <a:t>- на должностных лиц - от 10-20 тыс. рублей.</a:t>
            </a:r>
          </a:p>
          <a:p>
            <a:pPr marL="109728" indent="0" algn="just">
              <a:buNone/>
            </a:pPr>
            <a:r>
              <a:rPr lang="ru-RU" sz="2400" dirty="0"/>
              <a:t>	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Совершение административных правонарушений, лицом, ранее подвергнутым административному наказанию за аналогичное административное правонарушение:</a:t>
            </a:r>
          </a:p>
          <a:p>
            <a:pPr marL="109728" indent="0" algn="just">
              <a:buNone/>
            </a:pPr>
            <a:r>
              <a:rPr lang="ru-RU" sz="2400" dirty="0"/>
              <a:t>- влечет наложение административного штрафа на граждан в размере 5 тыс. рублей; </a:t>
            </a:r>
          </a:p>
          <a:p>
            <a:pPr marL="109728" indent="0" algn="just">
              <a:buNone/>
            </a:pPr>
            <a:r>
              <a:rPr lang="ru-RU" sz="2400" dirty="0"/>
              <a:t>- на должностных лиц - дисквалификацию на срок от 1 -3 лет; </a:t>
            </a:r>
          </a:p>
          <a:p>
            <a:pPr marL="109728" indent="0" algn="just">
              <a:buNone/>
            </a:pPr>
            <a:r>
              <a:rPr lang="ru-RU" sz="2400" dirty="0"/>
              <a:t>- на лиц, осуществляющих предпринимательскую деятельность без образования юридического лица, - 30-40 тыс. рублей; </a:t>
            </a:r>
          </a:p>
          <a:p>
            <a:pPr marL="109728" indent="0" algn="just">
              <a:buNone/>
            </a:pPr>
            <a:r>
              <a:rPr lang="ru-RU" sz="2400" dirty="0"/>
              <a:t>- на юридических лиц - от 100-200 тыс. рублей.</a:t>
            </a:r>
          </a:p>
          <a:p>
            <a:pPr marL="109728" indent="0" algn="just">
              <a:buNone/>
            </a:pPr>
            <a:endParaRPr lang="ru-RU" sz="21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Кодекс Российской Федерации об административных правонарушениях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3697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Ст. 5.27</a:t>
            </a:r>
          </a:p>
          <a:p>
            <a:pPr marL="109728" indent="0" algn="just">
              <a:buNone/>
            </a:pPr>
            <a:r>
              <a:rPr lang="ru-RU" sz="2200" dirty="0"/>
              <a:t>Уклонение от оформления или ненадлежащее оформление трудового договора либо заключение гражданско-правового договора, фактически регулирующего трудовые отношения между работником и работодателем:</a:t>
            </a:r>
          </a:p>
          <a:p>
            <a:pPr marL="109728" indent="0" algn="just">
              <a:buNone/>
            </a:pPr>
            <a:r>
              <a:rPr lang="ru-RU" sz="2200" dirty="0"/>
              <a:t>- влечет наложение административного штрафа на должностных лиц в размере от 10-20 тыс. рублей; </a:t>
            </a:r>
          </a:p>
          <a:p>
            <a:pPr algn="just">
              <a:buFontTx/>
              <a:buChar char="-"/>
            </a:pPr>
            <a:r>
              <a:rPr lang="ru-RU" sz="2200" dirty="0"/>
              <a:t>на лиц, осуществляющих предпринимательскую деятельность без образования юридического лица, - 5-10  тыс. рублей; </a:t>
            </a:r>
          </a:p>
          <a:p>
            <a:pPr marL="109728" indent="0" algn="just">
              <a:buNone/>
            </a:pPr>
            <a:r>
              <a:rPr lang="ru-RU" sz="2200" dirty="0"/>
              <a:t>- на юридических лиц - от 50-100 тыс. рублей.</a:t>
            </a:r>
          </a:p>
          <a:p>
            <a:pPr algn="just"/>
            <a:endParaRPr lang="ru-RU" sz="22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Кодекс Российской Федерации об административных правонарушениях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9777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pPr algn="just"/>
            <a:r>
              <a:rPr lang="ru-RU" sz="2100" dirty="0"/>
              <a:t>Ст. 5.27.1 Нарушение государственных нормативных требований охраны труда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Кодекс Российской Федерации об административных правонарушениях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81947"/>
              </p:ext>
            </p:extLst>
          </p:nvPr>
        </p:nvGraphicFramePr>
        <p:xfrm>
          <a:off x="323530" y="1628799"/>
          <a:ext cx="8496944" cy="522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3786">
                <a:tc>
                  <a:txBody>
                    <a:bodyPr/>
                    <a:lstStyle/>
                    <a:p>
                      <a:r>
                        <a:rPr lang="ru-RU" dirty="0"/>
                        <a:t>Вид нарушения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Лицо, осуществляющий</a:t>
                      </a:r>
                      <a:r>
                        <a:rPr lang="ru-RU" baseline="0" dirty="0"/>
                        <a:t> ПД б ОЮЛ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ЮЛ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786">
                <a:tc>
                  <a:txBody>
                    <a:bodyPr/>
                    <a:lstStyle/>
                    <a:p>
                      <a:r>
                        <a:rPr lang="ru-RU" dirty="0"/>
                        <a:t>Нарушение</a:t>
                      </a:r>
                      <a:r>
                        <a:rPr lang="ru-RU" baseline="0" dirty="0"/>
                        <a:t> ГНТОТ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Предупреждение</a:t>
                      </a:r>
                      <a:r>
                        <a:rPr lang="ru-RU" baseline="0" dirty="0"/>
                        <a:t> или</a:t>
                      </a:r>
                    </a:p>
                    <a:p>
                      <a:r>
                        <a:rPr lang="ru-RU" baseline="0" dirty="0"/>
                        <a:t>2-5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2-5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50-80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922">
                <a:tc>
                  <a:txBody>
                    <a:bodyPr/>
                    <a:lstStyle/>
                    <a:p>
                      <a:r>
                        <a:rPr lang="ru-RU" dirty="0"/>
                        <a:t>Нарушения порядка проведения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СОУТ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Предупреждение</a:t>
                      </a:r>
                      <a:r>
                        <a:rPr lang="ru-RU" baseline="0" dirty="0"/>
                        <a:t> или</a:t>
                      </a:r>
                    </a:p>
                    <a:p>
                      <a:r>
                        <a:rPr lang="ru-RU" baseline="0" dirty="0"/>
                        <a:t>5-10 тыс. руб.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5-10 тыс. 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60-80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058">
                <a:tc>
                  <a:txBody>
                    <a:bodyPr/>
                    <a:lstStyle/>
                    <a:p>
                      <a:r>
                        <a:rPr lang="ru-RU" dirty="0"/>
                        <a:t>Допуск</a:t>
                      </a:r>
                      <a:r>
                        <a:rPr lang="ru-RU" baseline="0" dirty="0"/>
                        <a:t> работника без прохождения обучения по ОТ и мед. осмотров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15-25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15-25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110-130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650">
                <a:tc>
                  <a:txBody>
                    <a:bodyPr/>
                    <a:lstStyle/>
                    <a:p>
                      <a:r>
                        <a:rPr lang="ru-RU" dirty="0"/>
                        <a:t>Необеспечение</a:t>
                      </a:r>
                      <a:r>
                        <a:rPr lang="ru-RU" baseline="0" dirty="0"/>
                        <a:t> работников СИЗ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20-30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20-30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130-150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859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Ст. 5.27.1</a:t>
            </a:r>
          </a:p>
          <a:p>
            <a:pPr marL="109728" indent="0" algn="just">
              <a:buNone/>
            </a:pPr>
            <a:r>
              <a:rPr lang="ru-RU" sz="3100" dirty="0"/>
              <a:t>	</a:t>
            </a:r>
            <a:r>
              <a:rPr lang="ru-RU" sz="31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Совершение административных правонарушений, предусмотренных частями 1 - 4 настоящей статьи, лицом, ранее подвергнутым административному наказанию за аналогичное административное правонарушение, -</a:t>
            </a:r>
          </a:p>
          <a:p>
            <a:pPr algn="just">
              <a:buFontTx/>
              <a:buChar char="-"/>
            </a:pPr>
            <a:r>
              <a:rPr lang="ru-RU" sz="3100" dirty="0"/>
              <a:t>влечет наложение административного штрафа на должностных лиц в размере 30-40 тыс. рублей или дисквалификацию на срок от 1-3 лет; </a:t>
            </a:r>
          </a:p>
          <a:p>
            <a:pPr algn="just">
              <a:buFontTx/>
              <a:buChar char="-"/>
            </a:pPr>
            <a:endParaRPr lang="ru-RU" sz="3100" dirty="0"/>
          </a:p>
          <a:p>
            <a:pPr algn="just">
              <a:buFontTx/>
              <a:buChar char="-"/>
            </a:pPr>
            <a:r>
              <a:rPr lang="ru-RU" sz="3100" dirty="0"/>
              <a:t>на лиц, осуществляющих предпринимательскую деятельность без образования юридического лица, - от 30-40 тыс. рублей или административное приостановление деятельности на срок до 90 суток; </a:t>
            </a:r>
          </a:p>
          <a:p>
            <a:pPr algn="just">
              <a:buFontTx/>
              <a:buChar char="-"/>
            </a:pPr>
            <a:endParaRPr lang="ru-RU" sz="3100" dirty="0"/>
          </a:p>
          <a:p>
            <a:pPr algn="just">
              <a:buFontTx/>
              <a:buChar char="-"/>
            </a:pPr>
            <a:r>
              <a:rPr lang="ru-RU" sz="3100" dirty="0"/>
              <a:t>на юридических лиц - от 100-200 тыс. рублей или административное приостановление деятельности на срок до 90 суток.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/>
              <a:t>Кодекс Российской Федерации об административных правонарушениях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3406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Ст.14.54 Нарушение установленного порядка проведения специальной оценки условий труда</a:t>
            </a:r>
          </a:p>
          <a:p>
            <a:pPr marL="109728" indent="0" algn="just">
              <a:buNone/>
            </a:pPr>
            <a:r>
              <a:rPr lang="ru-RU" dirty="0"/>
              <a:t>	Нарушение организацией, проводившей специальную оценку условий труда, установленного порядка проведения специальной оценки условий труда -</a:t>
            </a:r>
          </a:p>
          <a:p>
            <a:pPr algn="just"/>
            <a:r>
              <a:rPr lang="ru-RU" dirty="0"/>
              <a:t>влечет наложение административного штрафа на должностных лиц в размере от 20-30 тысяч рублей; </a:t>
            </a:r>
          </a:p>
          <a:p>
            <a:pPr algn="just"/>
            <a:r>
              <a:rPr lang="ru-RU" dirty="0"/>
              <a:t>на юридических лиц - от 70-100 тысяч рублей.</a:t>
            </a:r>
          </a:p>
          <a:p>
            <a:pPr marL="393192" lvl="1" indent="0" algn="just">
              <a:buNone/>
            </a:pPr>
            <a:r>
              <a:rPr lang="ru-RU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Совершение административного правонарушения, предусмотренного частью 1 настоящей статьи, лицом, ранее подвергнутым административному наказанию за аналогичное административное правонарушение, -</a:t>
            </a:r>
          </a:p>
          <a:p>
            <a:pPr algn="just"/>
            <a:r>
              <a:rPr lang="ru-RU" dirty="0"/>
              <a:t>влечет наложение административного штрафа на должностных лиц в размере от 40-50 тысяч рублей или дисквалификацию на срок от 1-3 лет; </a:t>
            </a:r>
          </a:p>
          <a:p>
            <a:pPr algn="just"/>
            <a:r>
              <a:rPr lang="ru-RU" dirty="0"/>
              <a:t>на юридических лиц - в размере от 100-200 тысяч рублей или административное приостановление деятельности на срок до 90  суток.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</a:t>
            </a:r>
            <a:r>
              <a:rPr lang="ru-RU" dirty="0"/>
              <a:t>8</a:t>
            </a:r>
            <a:r>
              <a:rPr lang="en-US" dirty="0"/>
              <a:t>u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Кодекс Российской Федерации об административных правонарушениях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4829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1662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Ст. 19.5</a:t>
            </a:r>
          </a:p>
          <a:p>
            <a:pPr marL="109728" indent="0" algn="just">
              <a:buNone/>
            </a:pPr>
            <a:r>
              <a:rPr lang="ru-RU" dirty="0"/>
              <a:t>	Невыполнение в установленный срок или ненадлежащее выполнение законного предписания должностного лица ГИТ, содержащих нормы трудового права:</a:t>
            </a:r>
          </a:p>
          <a:p>
            <a:pPr marL="109728" indent="0" algn="just">
              <a:buNone/>
            </a:pPr>
            <a:r>
              <a:rPr lang="ru-RU" dirty="0"/>
              <a:t>- влечет наложение административного штрафа на должностных лиц в размере от 30-50 тыс. рублей или дисквалификацию на срок от 1-3 лет; </a:t>
            </a:r>
          </a:p>
          <a:p>
            <a:pPr marL="109728" indent="0" algn="just">
              <a:buNone/>
            </a:pPr>
            <a:r>
              <a:rPr lang="ru-RU" dirty="0"/>
              <a:t>- на лиц, осуществляющих предпринимательскую деятельность без образования юридического лица, - 30-50 тыс. рублей; </a:t>
            </a:r>
          </a:p>
          <a:p>
            <a:pPr marL="109728" indent="0" algn="just">
              <a:buNone/>
            </a:pPr>
            <a:r>
              <a:rPr lang="ru-RU" dirty="0"/>
              <a:t>- на юридических лиц - от 100-200 тыс. рублей.";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Кодекс Российской Федерации об административных правонарушениях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4749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861057"/>
              </p:ext>
            </p:extLst>
          </p:nvPr>
        </p:nvGraphicFramePr>
        <p:xfrm>
          <a:off x="457200" y="1052736"/>
          <a:ext cx="8229600" cy="448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677">
                <a:tc>
                  <a:txBody>
                    <a:bodyPr/>
                    <a:lstStyle/>
                    <a:p>
                      <a:r>
                        <a:rPr lang="ru-RU" dirty="0"/>
                        <a:t>Ст.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1534">
                <a:tc>
                  <a:txBody>
                    <a:bodyPr/>
                    <a:lstStyle/>
                    <a:p>
                      <a:r>
                        <a:rPr lang="ru-RU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боле 36 часов/н.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не боле 36 часов/н.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не боле 36 часов/н.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073">
                <a:tc>
                  <a:txBody>
                    <a:bodyPr/>
                    <a:lstStyle/>
                    <a:p>
                      <a:r>
                        <a:rPr lang="ru-RU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12 часов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12 часов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12 часов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до  8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1534">
                <a:tc>
                  <a:txBody>
                    <a:bodyPr/>
                    <a:lstStyle/>
                    <a:p>
                      <a:r>
                        <a:rPr lang="ru-RU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 </a:t>
                      </a:r>
                      <a:r>
                        <a:rPr lang="ru-RU" dirty="0" err="1"/>
                        <a:t>к.д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7 </a:t>
                      </a:r>
                      <a:r>
                        <a:rPr lang="ru-RU" dirty="0" err="1"/>
                        <a:t>к.д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7 </a:t>
                      </a:r>
                      <a:r>
                        <a:rPr lang="ru-RU" dirty="0" err="1"/>
                        <a:t>к.д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7 </a:t>
                      </a:r>
                      <a:r>
                        <a:rPr lang="ru-RU" dirty="0" err="1"/>
                        <a:t>к.д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677">
                <a:tc>
                  <a:txBody>
                    <a:bodyPr/>
                    <a:lstStyle/>
                    <a:p>
                      <a:r>
                        <a:rPr lang="ru-RU" dirty="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Трудовой кодекс РФ</a:t>
            </a:r>
          </a:p>
        </p:txBody>
      </p:sp>
    </p:spTree>
    <p:extLst>
      <p:ext uri="{BB962C8B-B14F-4D97-AF65-F5344CB8AC3E}">
        <p14:creationId xmlns:p14="http://schemas.microsoft.com/office/powerpoint/2010/main" val="1031269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714620"/>
            <a:ext cx="8001000" cy="1285884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zh-CN" sz="3600" b="1" dirty="0">
                <a:solidFill>
                  <a:schemeClr val="bg1"/>
                </a:solidFill>
              </a:rPr>
              <a:t>Методический семинар: Специальная оценка условий труда</a:t>
            </a:r>
            <a:endParaRPr lang="en-US" altLang="zh-CN" sz="3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1754184_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5241" y="4839442"/>
            <a:ext cx="1428760" cy="2018558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7" name="TextBox 6"/>
          <p:cNvSpPr txBox="1"/>
          <p:nvPr/>
        </p:nvSpPr>
        <p:spPr>
          <a:xfrm>
            <a:off x="0" y="4426875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/>
              <a:t>Докладчик: Чернова Людмила Михайловна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943" y="1428736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Благодарим за внимание!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ED10F-8AC7-40C7-8184-6CD84158BF2C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051720" y="188640"/>
            <a:ext cx="5832647" cy="62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30773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143800" cy="571504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/>
              <a:t>Федеральный закон № 421 –ФЗ от 28.12.2013г.</a:t>
            </a:r>
            <a:br>
              <a:rPr lang="ru-RU" sz="2000" i="1" dirty="0"/>
            </a:br>
            <a:endParaRPr lang="ru-RU" sz="20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/>
              <a:t>2018г.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692507"/>
              </p:ext>
            </p:extLst>
          </p:nvPr>
        </p:nvGraphicFramePr>
        <p:xfrm>
          <a:off x="457200" y="981075"/>
          <a:ext cx="8507288" cy="5616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2000" dirty="0"/>
              <a:t>Статья 143 Уголовного кодекса Российской Федерации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431730" y="2708920"/>
            <a:ext cx="484632" cy="5040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004048" y="2708920"/>
            <a:ext cx="484632" cy="5040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771800" y="2730752"/>
            <a:ext cx="484632" cy="149033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532440" y="2721299"/>
            <a:ext cx="484632" cy="156234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940152" y="4005064"/>
            <a:ext cx="484632" cy="43204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64136" y="2730752"/>
            <a:ext cx="484632" cy="3382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Людмила\Desktop\Усть-Илимск презентация c akti\Семинар Усть-Илимск\для семинара Усть-Илимск\Картинки\7646007-the-man-in-a-helmet-with-a-hammer-was-going-to-repair-the-comput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169"/>
            <a:ext cx="237626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13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55166"/>
              </p:ext>
            </p:extLst>
          </p:nvPr>
        </p:nvGraphicFramePr>
        <p:xfrm>
          <a:off x="179512" y="1052736"/>
          <a:ext cx="89644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r"/>
            <a:r>
              <a:rPr lang="ru-RU" sz="2000" dirty="0"/>
              <a:t>Статья 143 Уголовного кодекса Российской Федерации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555776" y="3244201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00192" y="3244201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28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47291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Статья 143 Уголовного кодекса Российской Федерации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216798" y="2949542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1892" y="2867788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9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143800" cy="571504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/>
              <a:t>Федеральный закон № 421 –ФЗ от 28.12.2013г.</a:t>
            </a:r>
            <a:br>
              <a:rPr lang="ru-RU" sz="2000" i="1" dirty="0"/>
            </a:br>
            <a:endParaRPr lang="ru-RU" sz="20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/>
              <a:t>2018г.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000" b="1" i="1" dirty="0"/>
              <a:t>Статья 33.2. </a:t>
            </a:r>
            <a:r>
              <a:rPr lang="ru-RU" sz="2000" i="1" dirty="0"/>
              <a:t>Дополнительные тарифы страховых взносов для отдельных категорий страхователей с 1 января 2013 года</a:t>
            </a:r>
          </a:p>
          <a:p>
            <a:pPr algn="just"/>
            <a:r>
              <a:rPr lang="ru-RU" dirty="0"/>
              <a:t>1. </a:t>
            </a:r>
            <a:r>
              <a:rPr lang="ru-RU" sz="2200" dirty="0"/>
              <a:t>Для страхователей, указанных в </a:t>
            </a:r>
            <a:r>
              <a:rPr lang="ru-RU" sz="2200" dirty="0">
                <a:hlinkClick r:id="rId2" action="ppaction://hlinkfile"/>
              </a:rPr>
              <a:t>подпункте 1 пункта 1 статьи 6</a:t>
            </a:r>
            <a:r>
              <a:rPr lang="ru-RU" sz="2200" dirty="0"/>
              <a:t> настоящего Федерального закона, в отношении выплат и иных вознаграждений в пользу застрахованных лиц, занятых на соответствующих видах работ, указанных в </a:t>
            </a:r>
            <a:r>
              <a:rPr lang="ru-RU" sz="2200" dirty="0">
                <a:hlinkClick r:id="rId3"/>
              </a:rPr>
              <a:t>подпункте 1 пункта 1 статьи 27</a:t>
            </a:r>
            <a:r>
              <a:rPr lang="ru-RU" sz="2200" dirty="0"/>
              <a:t> Федерального закона от 17 декабря 2001 года N 173-ФЗ …, применяются с 1 января 2013 года ……..дополнительные тарифы страховых взносов на финансирование страховой части трудовой пенсии, за исключением случаев, установленных </a:t>
            </a:r>
            <a:r>
              <a:rPr lang="ru-RU" sz="2200" dirty="0">
                <a:hlinkClick r:id="rId4" action="ppaction://hlinkfile"/>
              </a:rPr>
              <a:t>пунктом 2.1</a:t>
            </a:r>
            <a:r>
              <a:rPr lang="ru-RU" sz="2200" dirty="0"/>
              <a:t> настоящей статьи: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г. Усть-Илимск                                                                                      2014г.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17632" cy="720080"/>
          </a:xfrm>
        </p:spPr>
        <p:txBody>
          <a:bodyPr>
            <a:normAutofit/>
          </a:bodyPr>
          <a:lstStyle/>
          <a:p>
            <a:pPr lvl="0" algn="ctr"/>
            <a:r>
              <a:rPr lang="ru-RU" sz="2000" i="1" dirty="0"/>
              <a:t>Федеральный закон РФ № 167-ФЗ от 15.12.2007г. </a:t>
            </a:r>
            <a:br>
              <a:rPr lang="ru-RU" sz="2000" i="1" dirty="0"/>
            </a:br>
            <a:endParaRPr lang="ru-RU" sz="20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280232"/>
              </p:ext>
            </p:extLst>
          </p:nvPr>
        </p:nvGraphicFramePr>
        <p:xfrm>
          <a:off x="1604010" y="5085183"/>
          <a:ext cx="5935980" cy="1772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0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Дополнительный тариф страхового взноса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 год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4,0 процента - солидарная часть тарифа страховых взносов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 год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6,0 процента - солидарная часть тарифа страховых взносов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 год и последующие годы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9,0 процента - солидарная часть тарифа страховых взносов.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27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2. Для страхователей, указанных в </a:t>
            </a:r>
            <a:r>
              <a:rPr lang="ru-RU" sz="2000" dirty="0">
                <a:hlinkClick r:id="rId2" action="ppaction://hlinkfile"/>
              </a:rPr>
              <a:t>подпункте 1 пункта 1 статьи 6</a:t>
            </a:r>
            <a:r>
              <a:rPr lang="ru-RU" sz="2000" dirty="0"/>
              <a:t> настоящего Федерального закона, в отношении выплат и иных вознаграждений в пользу застрахованных лиц, занятых на соответствующих видах работ, указанных в </a:t>
            </a:r>
            <a:r>
              <a:rPr lang="ru-RU" sz="2000" dirty="0">
                <a:hlinkClick r:id="rId3"/>
              </a:rPr>
              <a:t>подпунктах 2</a:t>
            </a:r>
            <a:r>
              <a:rPr lang="ru-RU" sz="2000" dirty="0"/>
              <a:t> - </a:t>
            </a:r>
            <a:r>
              <a:rPr lang="ru-RU" sz="2000" dirty="0">
                <a:hlinkClick r:id="rId4"/>
              </a:rPr>
              <a:t>18 пункта 1 статьи 27</a:t>
            </a:r>
            <a:r>
              <a:rPr lang="ru-RU" sz="2000" dirty="0"/>
              <a:t> Федерального закона от 17 декабря 2001 года N 173-ФЗ "О трудовых пенсиях в Российской Федерации", применяются с 1 января 2013 года следующие дополнительные тарифы страховых взносов на финансирование страховой части трудовой пенсии, за исключением случаев, установленных </a:t>
            </a:r>
            <a:r>
              <a:rPr lang="ru-RU" sz="2000" dirty="0">
                <a:hlinkClick r:id="rId5" action="ppaction://hlinkfile"/>
              </a:rPr>
              <a:t>пунктом 2.1</a:t>
            </a:r>
            <a:r>
              <a:rPr lang="ru-RU" sz="2000" dirty="0"/>
              <a:t> настоящей статьи: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/>
              <a:t>Федеральный закон РФ № 167-ФЗ от 15.12.2007г. </a:t>
            </a:r>
            <a:br>
              <a:rPr lang="ru-RU" sz="2000" i="1" dirty="0"/>
            </a:b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38928"/>
              </p:ext>
            </p:extLst>
          </p:nvPr>
        </p:nvGraphicFramePr>
        <p:xfrm>
          <a:off x="1604010" y="4005063"/>
          <a:ext cx="5935980" cy="244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0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Дополнительный тариф страхового взноса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 год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 процента - солидарная часть тарифа страховых взносов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 год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4,0 процента - солидарная часть тарифа страховых взносов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 год и последующие годы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6,0 процента - солидарная часть тарифа страховых взносов.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6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749300" y="1458944"/>
          <a:ext cx="7645400" cy="3767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1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6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6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 условий труда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Подкласс условий труда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Дополнительный тариф страхового взноса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Опасный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8,0 процента - солидарная часть тарифа страховых взносов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Вредный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7,0 процента - солидарная часть тарифа страховых взносов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6,0 процента - солидарная часть тарифа страховых взносов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4,0 процента - солидарная часть тарифа страховых взносов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 процента - солидарная часть тарифа страховых взносов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Допустимый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 процента - солидарная часть тарифа страховых взносов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Оптимальный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 процента - солидарная часть тарифа страховых взносов.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2018г.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Федеральный закон РФ № 167-ФЗ от 15.12.2007г.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4866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592</TotalTime>
  <Words>1710</Words>
  <Application>Microsoft Office PowerPoint</Application>
  <PresentationFormat>Экран (4:3)</PresentationFormat>
  <Paragraphs>216</Paragraphs>
  <Slides>19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Calibri</vt:lpstr>
      <vt:lpstr>Georgia</vt:lpstr>
      <vt:lpstr>Times New Roman</vt:lpstr>
      <vt:lpstr>Verdana</vt:lpstr>
      <vt:lpstr>Wingdings 2</vt:lpstr>
      <vt:lpstr>Wingdings 3</vt:lpstr>
      <vt:lpstr>Открытая</vt:lpstr>
      <vt:lpstr>Обзор законодательства Российской Федерации, связанное с введением Федерального закона Российской Федерации № 426-ФЗ от 28.12.2013г.</vt:lpstr>
      <vt:lpstr>Федеральный закон № 421 –ФЗ от 28.12.2013г. </vt:lpstr>
      <vt:lpstr>Статья 143 Уголовного кодекса Российской Федерации  </vt:lpstr>
      <vt:lpstr>Статья 143 Уголовного кодекса Российской Федерации</vt:lpstr>
      <vt:lpstr>Статья 143 Уголовного кодекса Российской Федерации</vt:lpstr>
      <vt:lpstr>Федеральный закон № 421 –ФЗ от 28.12.2013г. </vt:lpstr>
      <vt:lpstr>Федеральный закон РФ № 167-ФЗ от 15.12.2007г.  </vt:lpstr>
      <vt:lpstr>Федеральный закон РФ № 167-ФЗ от 15.12.2007г.  </vt:lpstr>
      <vt:lpstr>Федеральный закон РФ № 167-ФЗ от 15.12.2007г.</vt:lpstr>
      <vt:lpstr>Федеральный закон № 421 –ФЗ от 28.12.2013г. </vt:lpstr>
      <vt:lpstr>Кодекс Российской Федерации об административных правонарушениях   </vt:lpstr>
      <vt:lpstr>Кодекс Российской Федерации об административных правонарушениях</vt:lpstr>
      <vt:lpstr>Кодекс Российской Федерации об административных правонарушениях</vt:lpstr>
      <vt:lpstr>Кодекс Российской Федерации об административных правонарушениях</vt:lpstr>
      <vt:lpstr>Кодекс Российской Федерации об административных правонарушениях</vt:lpstr>
      <vt:lpstr>Кодекс Российской Федерации об административных правонарушениях</vt:lpstr>
      <vt:lpstr>Кодекс Российской Федерации об административных правонарушениях</vt:lpstr>
      <vt:lpstr>Трудовой кодекс РФ</vt:lpstr>
      <vt:lpstr>Методический семинар: Специальная оценка условий труда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Comp01</dc:creator>
  <cp:lastModifiedBy>armotlab@mail.ru</cp:lastModifiedBy>
  <cp:revision>49</cp:revision>
  <cp:lastPrinted>2014-08-28T03:14:11Z</cp:lastPrinted>
  <dcterms:created xsi:type="dcterms:W3CDTF">2014-02-18T08:24:20Z</dcterms:created>
  <dcterms:modified xsi:type="dcterms:W3CDTF">2022-03-15T20:33:07Z</dcterms:modified>
</cp:coreProperties>
</file>