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  <p:sldMasterId id="2147483717" r:id="rId5"/>
    <p:sldMasterId id="2147483734" r:id="rId6"/>
    <p:sldMasterId id="2147483751" r:id="rId7"/>
    <p:sldMasterId id="2147483768" r:id="rId8"/>
    <p:sldMasterId id="2147483785" r:id="rId9"/>
    <p:sldMasterId id="2147483802" r:id="rId10"/>
    <p:sldMasterId id="2147483855" r:id="rId11"/>
    <p:sldMasterId id="2147483867" r:id="rId12"/>
    <p:sldMasterId id="2147483879" r:id="rId13"/>
    <p:sldMasterId id="2147483891" r:id="rId14"/>
  </p:sldMasterIdLst>
  <p:notesMasterIdLst>
    <p:notesMasterId r:id="rId51"/>
  </p:notesMasterIdLst>
  <p:sldIdLst>
    <p:sldId id="429" r:id="rId15"/>
    <p:sldId id="543" r:id="rId16"/>
    <p:sldId id="579" r:id="rId17"/>
    <p:sldId id="558" r:id="rId18"/>
    <p:sldId id="559" r:id="rId19"/>
    <p:sldId id="493" r:id="rId20"/>
    <p:sldId id="569" r:id="rId21"/>
    <p:sldId id="572" r:id="rId22"/>
    <p:sldId id="567" r:id="rId23"/>
    <p:sldId id="568" r:id="rId24"/>
    <p:sldId id="570" r:id="rId25"/>
    <p:sldId id="571" r:id="rId26"/>
    <p:sldId id="563" r:id="rId27"/>
    <p:sldId id="580" r:id="rId28"/>
    <p:sldId id="581" r:id="rId29"/>
    <p:sldId id="582" r:id="rId30"/>
    <p:sldId id="583" r:id="rId31"/>
    <p:sldId id="596" r:id="rId32"/>
    <p:sldId id="492" r:id="rId33"/>
    <p:sldId id="495" r:id="rId34"/>
    <p:sldId id="575" r:id="rId35"/>
    <p:sldId id="598" r:id="rId36"/>
    <p:sldId id="576" r:id="rId37"/>
    <p:sldId id="578" r:id="rId38"/>
    <p:sldId id="586" r:id="rId39"/>
    <p:sldId id="588" r:id="rId40"/>
    <p:sldId id="597" r:id="rId41"/>
    <p:sldId id="587" r:id="rId42"/>
    <p:sldId id="589" r:id="rId43"/>
    <p:sldId id="590" r:id="rId44"/>
    <p:sldId id="591" r:id="rId45"/>
    <p:sldId id="592" r:id="rId46"/>
    <p:sldId id="594" r:id="rId47"/>
    <p:sldId id="593" r:id="rId48"/>
    <p:sldId id="595" r:id="rId49"/>
    <p:sldId id="49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108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65F0E-8900-4C02-AE39-DD66B0E000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1A181-2E1A-439E-9202-40A214AB9516}">
      <dgm:prSet phldrT="[Текст]" custT="1"/>
      <dgm:spPr>
        <a:solidFill>
          <a:srgbClr val="2B0BB5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Ведомства, осуществляющие государственный надзора специальных объектах </a:t>
          </a:r>
          <a:endParaRPr lang="ru-RU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FC232A-7304-4D5F-A0F9-66F9F4DE862C}" type="parTrans" cxnId="{715AC8F1-0764-47AB-AB44-185D26D82946}">
      <dgm:prSet/>
      <dgm:spPr/>
      <dgm:t>
        <a:bodyPr/>
        <a:lstStyle/>
        <a:p>
          <a:endParaRPr lang="ru-RU"/>
        </a:p>
      </dgm:t>
    </dgm:pt>
    <dgm:pt modelId="{420B1027-B138-4A7F-9F28-22E5BC789DF9}" type="sibTrans" cxnId="{715AC8F1-0764-47AB-AB44-185D26D82946}">
      <dgm:prSet/>
      <dgm:spPr/>
      <dgm:t>
        <a:bodyPr/>
        <a:lstStyle/>
        <a:p>
          <a:endParaRPr lang="ru-RU"/>
        </a:p>
      </dgm:t>
    </dgm:pt>
    <dgm:pt modelId="{9CF104B0-9B96-420F-937F-266C99F1997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ФКУЗ «Медико-санитарная часть № 38 ФСИН России»</a:t>
          </a:r>
          <a:endParaRPr lang="ru-RU" sz="2000" b="1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gm:t>
    </dgm:pt>
    <dgm:pt modelId="{DCDD1D99-9AB0-4F41-8981-111C4B0010D5}" type="parTrans" cxnId="{3217D8A5-6433-4E26-A2A4-9E016059998E}">
      <dgm:prSet/>
      <dgm:spPr/>
      <dgm:t>
        <a:bodyPr/>
        <a:lstStyle/>
        <a:p>
          <a:endParaRPr lang="ru-RU"/>
        </a:p>
      </dgm:t>
    </dgm:pt>
    <dgm:pt modelId="{A053C479-107D-47ED-BB22-BE2ECC71E953}" type="sibTrans" cxnId="{3217D8A5-6433-4E26-A2A4-9E016059998E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55BC3A9-894B-40BE-8DD4-8376D898577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36C64DC5-216F-45F3-A439-1824DD54014D}" type="parTrans" cxnId="{6A9CBD7B-BF70-4D8E-8012-29CDA97FCE5D}">
      <dgm:prSet/>
      <dgm:spPr/>
      <dgm:t>
        <a:bodyPr/>
        <a:lstStyle/>
        <a:p>
          <a:endParaRPr lang="ru-RU"/>
        </a:p>
      </dgm:t>
    </dgm:pt>
    <dgm:pt modelId="{A58C9D5E-7FBE-46F5-8957-B9039784D964}" type="sibTrans" cxnId="{6A9CBD7B-BF70-4D8E-8012-29CDA97FCE5D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0DD2249-5C02-46B0-AE01-6A3A7CFB9FA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Отделение ЦГСЭН Минобороны России</a:t>
          </a:r>
          <a:endParaRPr lang="ru-RU" sz="18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gm:t>
    </dgm:pt>
    <dgm:pt modelId="{8745BD4F-F440-4E07-8CB9-683103B13887}" type="parTrans" cxnId="{FC5911A9-A9A5-469A-ACC0-766F9FE25B9F}">
      <dgm:prSet/>
      <dgm:spPr/>
      <dgm:t>
        <a:bodyPr/>
        <a:lstStyle/>
        <a:p>
          <a:endParaRPr lang="ru-RU"/>
        </a:p>
      </dgm:t>
    </dgm:pt>
    <dgm:pt modelId="{53E29D85-651B-41C3-98D8-A18549033BE0}" type="sibTrans" cxnId="{FC5911A9-A9A5-469A-ACC0-766F9FE25B9F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986DCC3-6BF8-483E-8586-8D25A03B6A3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15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  <a:p>
          <a:pPr algn="ctr"/>
          <a:r>
            <a:rPr lang="ru-RU" sz="1800" b="1" dirty="0" err="1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Восточно-Сибирский</a:t>
          </a:r>
          <a:r>
            <a:rPr lang="ru-RU" sz="1800" b="1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 территориальный отдел Управления Роспотребнадзора по железнодорожному транспорту</a:t>
          </a:r>
          <a:endParaRPr lang="ru-RU" sz="18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gm:t>
    </dgm:pt>
    <dgm:pt modelId="{CBD03126-D0D5-4860-A409-A807C5C2A025}" type="parTrans" cxnId="{7F68F1CE-39F4-46FD-A4AD-1436D3645A2C}">
      <dgm:prSet/>
      <dgm:spPr/>
      <dgm:t>
        <a:bodyPr/>
        <a:lstStyle/>
        <a:p>
          <a:endParaRPr lang="ru-RU"/>
        </a:p>
      </dgm:t>
    </dgm:pt>
    <dgm:pt modelId="{DC3CA9F3-AC74-4B4B-8630-08460DDA97EF}" type="sibTrans" cxnId="{7F68F1CE-39F4-46FD-A4AD-1436D3645A2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210D7DF-D93C-4FF7-84E0-810CE226F8BA}">
      <dgm:prSet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pPr algn="l"/>
          <a:endParaRPr lang="ru-RU" sz="1000" dirty="0"/>
        </a:p>
      </dgm:t>
    </dgm:pt>
    <dgm:pt modelId="{C127E08D-E7C1-4E71-9954-1600DC3904F7}" type="parTrans" cxnId="{1181D67E-ABD7-4C18-8E11-901F3EE4FC3C}">
      <dgm:prSet/>
      <dgm:spPr/>
      <dgm:t>
        <a:bodyPr/>
        <a:lstStyle/>
        <a:p>
          <a:endParaRPr lang="ru-RU"/>
        </a:p>
      </dgm:t>
    </dgm:pt>
    <dgm:pt modelId="{467C9B66-3F78-480C-9A22-1DE898FDB783}" type="sibTrans" cxnId="{1181D67E-ABD7-4C18-8E11-901F3EE4FC3C}">
      <dgm:prSet/>
      <dgm:spPr/>
      <dgm:t>
        <a:bodyPr/>
        <a:lstStyle/>
        <a:p>
          <a:endParaRPr lang="ru-RU"/>
        </a:p>
      </dgm:t>
    </dgm:pt>
    <dgm:pt modelId="{702BE95A-CD95-4C29-AAD0-2BD55118081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pPr defTabSz="1054100"/>
          <a:r>
            <a:rPr lang="ru-RU" sz="2000" b="1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Центр Госсанэпиднадзора ФКУЗ «МСЧ  МВД России по Иркутской области»</a:t>
          </a:r>
          <a:endParaRPr lang="ru-RU" sz="20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gm:t>
    </dgm:pt>
    <dgm:pt modelId="{B30A28C0-8A25-4777-B550-59C98A287527}" type="parTrans" cxnId="{952D3E0B-B091-4E1A-8435-D4780FB28D17}">
      <dgm:prSet/>
      <dgm:spPr/>
      <dgm:t>
        <a:bodyPr/>
        <a:lstStyle/>
        <a:p>
          <a:endParaRPr lang="ru-RU"/>
        </a:p>
      </dgm:t>
    </dgm:pt>
    <dgm:pt modelId="{4EE0E8A8-B444-4008-8B14-53D1EC4542E1}" type="sibTrans" cxnId="{952D3E0B-B091-4E1A-8435-D4780FB28D17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8B27FB1-5992-4C7A-9B18-CA1DE339551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FFFF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Территориальный отдел Межрегионального управления № 51 ФМБА России</a:t>
          </a:r>
          <a:endParaRPr lang="ru-RU" sz="1800" dirty="0" smtClean="0"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gm:t>
    </dgm:pt>
    <dgm:pt modelId="{C32AB658-BD98-4D59-B521-6FC86E52C132}" type="sibTrans" cxnId="{7BA61F56-D24C-40DB-9931-E8FA4C82559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120E25E-DBF3-4B6C-9E38-F4B801744679}" type="parTrans" cxnId="{7BA61F56-D24C-40DB-9931-E8FA4C825592}">
      <dgm:prSet/>
      <dgm:spPr/>
      <dgm:t>
        <a:bodyPr/>
        <a:lstStyle/>
        <a:p>
          <a:endParaRPr lang="ru-RU"/>
        </a:p>
      </dgm:t>
    </dgm:pt>
    <dgm:pt modelId="{AF08825A-7477-421E-BFCE-9383F66870CE}" type="pres">
      <dgm:prSet presAssocID="{F4B65F0E-8900-4C02-AE39-DD66B0E000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9C25A-48F5-4E8E-9BF1-540F56235C56}" type="pres">
      <dgm:prSet presAssocID="{C351A181-2E1A-439E-9202-40A214AB9516}" presName="centerShape" presStyleLbl="node0" presStyleIdx="0" presStyleCnt="1" custScaleX="147170" custScaleY="135088" custLinFactNeighborX="-1091" custLinFactNeighborY="-1931"/>
      <dgm:spPr>
        <a:prstGeom prst="star8">
          <a:avLst/>
        </a:prstGeom>
      </dgm:spPr>
      <dgm:t>
        <a:bodyPr/>
        <a:lstStyle/>
        <a:p>
          <a:endParaRPr lang="ru-RU"/>
        </a:p>
      </dgm:t>
    </dgm:pt>
    <dgm:pt modelId="{1B4DD0A8-8C3B-4EF3-983F-333692913FE3}" type="pres">
      <dgm:prSet presAssocID="{9CF104B0-9B96-420F-937F-266C99F19977}" presName="node" presStyleLbl="node1" presStyleIdx="0" presStyleCnt="6" custScaleX="212059" custScaleY="10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21680-6D6C-436A-B5EF-D5E0887DBA42}" type="pres">
      <dgm:prSet presAssocID="{9CF104B0-9B96-420F-937F-266C99F19977}" presName="dummy" presStyleCnt="0"/>
      <dgm:spPr/>
    </dgm:pt>
    <dgm:pt modelId="{8DFE9A3C-880C-442F-9B3C-A4D6C6CB371D}" type="pres">
      <dgm:prSet presAssocID="{A053C479-107D-47ED-BB22-BE2ECC71E95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7D67264-E0A8-4A4A-839D-1CEC82742407}" type="pres">
      <dgm:prSet presAssocID="{7986DCC3-6BF8-483E-8586-8D25A03B6A33}" presName="node" presStyleLbl="node1" presStyleIdx="1" presStyleCnt="6" custScaleX="229196" custScaleY="125486" custRadScaleRad="131262" custRadScaleInc="1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08622-C2F1-4ED0-97A9-1653CB1617C4}" type="pres">
      <dgm:prSet presAssocID="{7986DCC3-6BF8-483E-8586-8D25A03B6A33}" presName="dummy" presStyleCnt="0"/>
      <dgm:spPr/>
    </dgm:pt>
    <dgm:pt modelId="{D1BFDEF4-3DAA-468F-B9EE-C243A8FAEF9D}" type="pres">
      <dgm:prSet presAssocID="{DC3CA9F3-AC74-4B4B-8630-08460DDA97EF}" presName="sibTrans" presStyleLbl="sibTrans2D1" presStyleIdx="1" presStyleCnt="6" custLinFactNeighborX="-1229" custLinFactNeighborY="-1465"/>
      <dgm:spPr/>
      <dgm:t>
        <a:bodyPr/>
        <a:lstStyle/>
        <a:p>
          <a:endParaRPr lang="ru-RU"/>
        </a:p>
      </dgm:t>
    </dgm:pt>
    <dgm:pt modelId="{26E71B1A-93A8-4368-AC62-FB414309CDC6}" type="pres">
      <dgm:prSet presAssocID="{58B27FB1-5992-4C7A-9B18-CA1DE3395512}" presName="node" presStyleLbl="node1" presStyleIdx="2" presStyleCnt="6" custScaleX="215823" custScaleY="126404" custRadScaleRad="135071" custRadScaleInc="-6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CF3FD-9F4C-4173-A2DE-C4E6B77429CD}" type="pres">
      <dgm:prSet presAssocID="{58B27FB1-5992-4C7A-9B18-CA1DE3395512}" presName="dummy" presStyleCnt="0"/>
      <dgm:spPr/>
    </dgm:pt>
    <dgm:pt modelId="{2190D94B-0515-451C-8533-4E92B0F18438}" type="pres">
      <dgm:prSet presAssocID="{C32AB658-BD98-4D59-B521-6FC86E52C13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F8490BA-0FEB-465C-89C2-770FD62E3FFF}" type="pres">
      <dgm:prSet presAssocID="{955BC3A9-894B-40BE-8DD4-8376D898577F}" presName="node" presStyleLbl="node1" presStyleIdx="3" presStyleCnt="6" custScaleX="198687" custScaleY="129473" custRadScaleRad="99515" custRadScaleInc="-1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C14A7-7459-435D-982A-5D0CE881F327}" type="pres">
      <dgm:prSet presAssocID="{955BC3A9-894B-40BE-8DD4-8376D898577F}" presName="dummy" presStyleCnt="0"/>
      <dgm:spPr/>
    </dgm:pt>
    <dgm:pt modelId="{0CC33A9F-4145-4DDC-BAA3-74D0B241BC60}" type="pres">
      <dgm:prSet presAssocID="{A58C9D5E-7FBE-46F5-8957-B9039784D96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6387491-F395-4CCA-B0F6-F35B4A309F47}" type="pres">
      <dgm:prSet presAssocID="{90DD2249-5C02-46B0-AE01-6A3A7CFB9FA2}" presName="node" presStyleLbl="node1" presStyleIdx="4" presStyleCnt="6" custScaleX="211182" custScaleY="128077" custRadScaleRad="126014" custRadScaleInc="6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1E91-A728-476F-A943-67C168F62B7C}" type="pres">
      <dgm:prSet presAssocID="{90DD2249-5C02-46B0-AE01-6A3A7CFB9FA2}" presName="dummy" presStyleCnt="0"/>
      <dgm:spPr/>
    </dgm:pt>
    <dgm:pt modelId="{494BC718-CFD8-4649-A3D6-4D6E8FF963C5}" type="pres">
      <dgm:prSet presAssocID="{53E29D85-651B-41C3-98D8-A18549033BE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5809BB9-251D-4CB0-9AF1-28F7A2F08FDD}" type="pres">
      <dgm:prSet presAssocID="{702BE95A-CD95-4C29-AAD0-2BD551180816}" presName="node" presStyleLbl="node1" presStyleIdx="5" presStyleCnt="6" custScaleX="232340" custScaleY="125420" custRadScaleRad="135589" custRadScaleInc="-4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5E14-4462-4051-9894-231757E9BE89}" type="pres">
      <dgm:prSet presAssocID="{702BE95A-CD95-4C29-AAD0-2BD551180816}" presName="dummy" presStyleCnt="0"/>
      <dgm:spPr/>
    </dgm:pt>
    <dgm:pt modelId="{2E32C347-F564-4229-8633-111F75B7734A}" type="pres">
      <dgm:prSet presAssocID="{4EE0E8A8-B444-4008-8B14-53D1EC4542E1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F68F1CE-39F4-46FD-A4AD-1436D3645A2C}" srcId="{C351A181-2E1A-439E-9202-40A214AB9516}" destId="{7986DCC3-6BF8-483E-8586-8D25A03B6A33}" srcOrd="1" destOrd="0" parTransId="{CBD03126-D0D5-4860-A409-A807C5C2A025}" sibTransId="{DC3CA9F3-AC74-4B4B-8630-08460DDA97EF}"/>
    <dgm:cxn modelId="{859F05AD-3980-49FE-BB86-D70B630B0973}" type="presOf" srcId="{9CF104B0-9B96-420F-937F-266C99F19977}" destId="{1B4DD0A8-8C3B-4EF3-983F-333692913FE3}" srcOrd="0" destOrd="0" presId="urn:microsoft.com/office/officeart/2005/8/layout/radial6"/>
    <dgm:cxn modelId="{C7FF4853-48F4-4646-827F-B49DD9A8D047}" type="presOf" srcId="{C351A181-2E1A-439E-9202-40A214AB9516}" destId="{FA29C25A-48F5-4E8E-9BF1-540F56235C56}" srcOrd="0" destOrd="0" presId="urn:microsoft.com/office/officeart/2005/8/layout/radial6"/>
    <dgm:cxn modelId="{715AC8F1-0764-47AB-AB44-185D26D82946}" srcId="{F4B65F0E-8900-4C02-AE39-DD66B0E000FD}" destId="{C351A181-2E1A-439E-9202-40A214AB9516}" srcOrd="0" destOrd="0" parTransId="{5DFC232A-7304-4D5F-A0F9-66F9F4DE862C}" sibTransId="{420B1027-B138-4A7F-9F28-22E5BC789DF9}"/>
    <dgm:cxn modelId="{952D3E0B-B091-4E1A-8435-D4780FB28D17}" srcId="{C351A181-2E1A-439E-9202-40A214AB9516}" destId="{702BE95A-CD95-4C29-AAD0-2BD551180816}" srcOrd="5" destOrd="0" parTransId="{B30A28C0-8A25-4777-B550-59C98A287527}" sibTransId="{4EE0E8A8-B444-4008-8B14-53D1EC4542E1}"/>
    <dgm:cxn modelId="{0C9C252D-E072-42B0-8917-00B8497BA669}" type="presOf" srcId="{90DD2249-5C02-46B0-AE01-6A3A7CFB9FA2}" destId="{26387491-F395-4CCA-B0F6-F35B4A309F47}" srcOrd="0" destOrd="0" presId="urn:microsoft.com/office/officeart/2005/8/layout/radial6"/>
    <dgm:cxn modelId="{3217D8A5-6433-4E26-A2A4-9E016059998E}" srcId="{C351A181-2E1A-439E-9202-40A214AB9516}" destId="{9CF104B0-9B96-420F-937F-266C99F19977}" srcOrd="0" destOrd="0" parTransId="{DCDD1D99-9AB0-4F41-8981-111C4B0010D5}" sibTransId="{A053C479-107D-47ED-BB22-BE2ECC71E953}"/>
    <dgm:cxn modelId="{5BA8EB20-713B-44B9-9E7E-5D2BA18CBCC1}" type="presOf" srcId="{702BE95A-CD95-4C29-AAD0-2BD551180816}" destId="{C5809BB9-251D-4CB0-9AF1-28F7A2F08FDD}" srcOrd="0" destOrd="0" presId="urn:microsoft.com/office/officeart/2005/8/layout/radial6"/>
    <dgm:cxn modelId="{A07DE5D5-A0FE-4B63-8F16-1FECBBAB650E}" type="presOf" srcId="{4EE0E8A8-B444-4008-8B14-53D1EC4542E1}" destId="{2E32C347-F564-4229-8633-111F75B7734A}" srcOrd="0" destOrd="0" presId="urn:microsoft.com/office/officeart/2005/8/layout/radial6"/>
    <dgm:cxn modelId="{7BDB82BF-D3A6-4BAE-B3B2-78D54C3AE2F3}" type="presOf" srcId="{C210D7DF-D93C-4FF7-84E0-810CE226F8BA}" destId="{E7D67264-E0A8-4A4A-839D-1CEC82742407}" srcOrd="0" destOrd="1" presId="urn:microsoft.com/office/officeart/2005/8/layout/radial6"/>
    <dgm:cxn modelId="{7BA61F56-D24C-40DB-9931-E8FA4C825592}" srcId="{C351A181-2E1A-439E-9202-40A214AB9516}" destId="{58B27FB1-5992-4C7A-9B18-CA1DE3395512}" srcOrd="2" destOrd="0" parTransId="{2120E25E-DBF3-4B6C-9E38-F4B801744679}" sibTransId="{C32AB658-BD98-4D59-B521-6FC86E52C132}"/>
    <dgm:cxn modelId="{1181D67E-ABD7-4C18-8E11-901F3EE4FC3C}" srcId="{7986DCC3-6BF8-483E-8586-8D25A03B6A33}" destId="{C210D7DF-D93C-4FF7-84E0-810CE226F8BA}" srcOrd="0" destOrd="0" parTransId="{C127E08D-E7C1-4E71-9954-1600DC3904F7}" sibTransId="{467C9B66-3F78-480C-9A22-1DE898FDB783}"/>
    <dgm:cxn modelId="{929CC673-4225-4D35-B545-82BF96A85884}" type="presOf" srcId="{58B27FB1-5992-4C7A-9B18-CA1DE3395512}" destId="{26E71B1A-93A8-4368-AC62-FB414309CDC6}" srcOrd="0" destOrd="0" presId="urn:microsoft.com/office/officeart/2005/8/layout/radial6"/>
    <dgm:cxn modelId="{1093958D-EADE-4084-8510-FE9881E88EFC}" type="presOf" srcId="{53E29D85-651B-41C3-98D8-A18549033BE0}" destId="{494BC718-CFD8-4649-A3D6-4D6E8FF963C5}" srcOrd="0" destOrd="0" presId="urn:microsoft.com/office/officeart/2005/8/layout/radial6"/>
    <dgm:cxn modelId="{95B22BEE-5FAB-4D23-8B7A-E61BE793012A}" type="presOf" srcId="{C32AB658-BD98-4D59-B521-6FC86E52C132}" destId="{2190D94B-0515-451C-8533-4E92B0F18438}" srcOrd="0" destOrd="0" presId="urn:microsoft.com/office/officeart/2005/8/layout/radial6"/>
    <dgm:cxn modelId="{712A4B21-4363-45B1-A029-5077026753CE}" type="presOf" srcId="{DC3CA9F3-AC74-4B4B-8630-08460DDA97EF}" destId="{D1BFDEF4-3DAA-468F-B9EE-C243A8FAEF9D}" srcOrd="0" destOrd="0" presId="urn:microsoft.com/office/officeart/2005/8/layout/radial6"/>
    <dgm:cxn modelId="{FC5911A9-A9A5-469A-ACC0-766F9FE25B9F}" srcId="{C351A181-2E1A-439E-9202-40A214AB9516}" destId="{90DD2249-5C02-46B0-AE01-6A3A7CFB9FA2}" srcOrd="4" destOrd="0" parTransId="{8745BD4F-F440-4E07-8CB9-683103B13887}" sibTransId="{53E29D85-651B-41C3-98D8-A18549033BE0}"/>
    <dgm:cxn modelId="{A65BD100-2FE4-493E-9F75-6E6257664B6B}" type="presOf" srcId="{F4B65F0E-8900-4C02-AE39-DD66B0E000FD}" destId="{AF08825A-7477-421E-BFCE-9383F66870CE}" srcOrd="0" destOrd="0" presId="urn:microsoft.com/office/officeart/2005/8/layout/radial6"/>
    <dgm:cxn modelId="{1C043625-AC1F-4296-AAF4-F85F51029EFD}" type="presOf" srcId="{955BC3A9-894B-40BE-8DD4-8376D898577F}" destId="{6F8490BA-0FEB-465C-89C2-770FD62E3FFF}" srcOrd="0" destOrd="0" presId="urn:microsoft.com/office/officeart/2005/8/layout/radial6"/>
    <dgm:cxn modelId="{58A2E967-651E-4460-9127-1EF94EEB7B84}" type="presOf" srcId="{A053C479-107D-47ED-BB22-BE2ECC71E953}" destId="{8DFE9A3C-880C-442F-9B3C-A4D6C6CB371D}" srcOrd="0" destOrd="0" presId="urn:microsoft.com/office/officeart/2005/8/layout/radial6"/>
    <dgm:cxn modelId="{D22A09D8-438D-4F78-A519-6C581B4DF793}" type="presOf" srcId="{A58C9D5E-7FBE-46F5-8957-B9039784D964}" destId="{0CC33A9F-4145-4DDC-BAA3-74D0B241BC60}" srcOrd="0" destOrd="0" presId="urn:microsoft.com/office/officeart/2005/8/layout/radial6"/>
    <dgm:cxn modelId="{9A94636E-EFED-4672-87BB-3142B16FCAF3}" type="presOf" srcId="{7986DCC3-6BF8-483E-8586-8D25A03B6A33}" destId="{E7D67264-E0A8-4A4A-839D-1CEC82742407}" srcOrd="0" destOrd="0" presId="urn:microsoft.com/office/officeart/2005/8/layout/radial6"/>
    <dgm:cxn modelId="{6A9CBD7B-BF70-4D8E-8012-29CDA97FCE5D}" srcId="{C351A181-2E1A-439E-9202-40A214AB9516}" destId="{955BC3A9-894B-40BE-8DD4-8376D898577F}" srcOrd="3" destOrd="0" parTransId="{36C64DC5-216F-45F3-A439-1824DD54014D}" sibTransId="{A58C9D5E-7FBE-46F5-8957-B9039784D964}"/>
    <dgm:cxn modelId="{C472080C-EBF7-46B3-AC3C-A0CCC4732F72}" type="presParOf" srcId="{AF08825A-7477-421E-BFCE-9383F66870CE}" destId="{FA29C25A-48F5-4E8E-9BF1-540F56235C56}" srcOrd="0" destOrd="0" presId="urn:microsoft.com/office/officeart/2005/8/layout/radial6"/>
    <dgm:cxn modelId="{EC53BDFD-7FB8-4E86-ADF7-4E36683338D0}" type="presParOf" srcId="{AF08825A-7477-421E-BFCE-9383F66870CE}" destId="{1B4DD0A8-8C3B-4EF3-983F-333692913FE3}" srcOrd="1" destOrd="0" presId="urn:microsoft.com/office/officeart/2005/8/layout/radial6"/>
    <dgm:cxn modelId="{BABCB295-0143-4F07-923D-D17B7205613C}" type="presParOf" srcId="{AF08825A-7477-421E-BFCE-9383F66870CE}" destId="{51621680-6D6C-436A-B5EF-D5E0887DBA42}" srcOrd="2" destOrd="0" presId="urn:microsoft.com/office/officeart/2005/8/layout/radial6"/>
    <dgm:cxn modelId="{11BD64B3-93AB-414F-86F6-3A6B192862AA}" type="presParOf" srcId="{AF08825A-7477-421E-BFCE-9383F66870CE}" destId="{8DFE9A3C-880C-442F-9B3C-A4D6C6CB371D}" srcOrd="3" destOrd="0" presId="urn:microsoft.com/office/officeart/2005/8/layout/radial6"/>
    <dgm:cxn modelId="{CDFA0E6D-1BAD-475B-95FD-F7E5F365063A}" type="presParOf" srcId="{AF08825A-7477-421E-BFCE-9383F66870CE}" destId="{E7D67264-E0A8-4A4A-839D-1CEC82742407}" srcOrd="4" destOrd="0" presId="urn:microsoft.com/office/officeart/2005/8/layout/radial6"/>
    <dgm:cxn modelId="{882080AF-EDD3-4E7B-A58B-EB630944EA16}" type="presParOf" srcId="{AF08825A-7477-421E-BFCE-9383F66870CE}" destId="{B6908622-C2F1-4ED0-97A9-1653CB1617C4}" srcOrd="5" destOrd="0" presId="urn:microsoft.com/office/officeart/2005/8/layout/radial6"/>
    <dgm:cxn modelId="{F96A3C70-F931-4949-B4C0-B29053D358E4}" type="presParOf" srcId="{AF08825A-7477-421E-BFCE-9383F66870CE}" destId="{D1BFDEF4-3DAA-468F-B9EE-C243A8FAEF9D}" srcOrd="6" destOrd="0" presId="urn:microsoft.com/office/officeart/2005/8/layout/radial6"/>
    <dgm:cxn modelId="{DD14DAE9-7DE2-47D2-B152-BE8D7DA1E9BA}" type="presParOf" srcId="{AF08825A-7477-421E-BFCE-9383F66870CE}" destId="{26E71B1A-93A8-4368-AC62-FB414309CDC6}" srcOrd="7" destOrd="0" presId="urn:microsoft.com/office/officeart/2005/8/layout/radial6"/>
    <dgm:cxn modelId="{CE335B47-9417-4357-8B5B-4899A405C3DD}" type="presParOf" srcId="{AF08825A-7477-421E-BFCE-9383F66870CE}" destId="{177CF3FD-9F4C-4173-A2DE-C4E6B77429CD}" srcOrd="8" destOrd="0" presId="urn:microsoft.com/office/officeart/2005/8/layout/radial6"/>
    <dgm:cxn modelId="{B550C9F0-30DB-43A1-8437-53B5C97BE461}" type="presParOf" srcId="{AF08825A-7477-421E-BFCE-9383F66870CE}" destId="{2190D94B-0515-451C-8533-4E92B0F18438}" srcOrd="9" destOrd="0" presId="urn:microsoft.com/office/officeart/2005/8/layout/radial6"/>
    <dgm:cxn modelId="{FFF6893F-C835-41A2-BA3A-B93C2514BB53}" type="presParOf" srcId="{AF08825A-7477-421E-BFCE-9383F66870CE}" destId="{6F8490BA-0FEB-465C-89C2-770FD62E3FFF}" srcOrd="10" destOrd="0" presId="urn:microsoft.com/office/officeart/2005/8/layout/radial6"/>
    <dgm:cxn modelId="{41B8D429-438A-453E-91B3-5BC8DFCCE18E}" type="presParOf" srcId="{AF08825A-7477-421E-BFCE-9383F66870CE}" destId="{B75C14A7-7459-435D-982A-5D0CE881F327}" srcOrd="11" destOrd="0" presId="urn:microsoft.com/office/officeart/2005/8/layout/radial6"/>
    <dgm:cxn modelId="{E58230CD-672F-4785-8D47-4FE74FCC1D8E}" type="presParOf" srcId="{AF08825A-7477-421E-BFCE-9383F66870CE}" destId="{0CC33A9F-4145-4DDC-BAA3-74D0B241BC60}" srcOrd="12" destOrd="0" presId="urn:microsoft.com/office/officeart/2005/8/layout/radial6"/>
    <dgm:cxn modelId="{F09621ED-0613-4FF3-BC11-98DFAD79A882}" type="presParOf" srcId="{AF08825A-7477-421E-BFCE-9383F66870CE}" destId="{26387491-F395-4CCA-B0F6-F35B4A309F47}" srcOrd="13" destOrd="0" presId="urn:microsoft.com/office/officeart/2005/8/layout/radial6"/>
    <dgm:cxn modelId="{BF9B8101-AEF3-4A8E-A0BA-122656BEBD4C}" type="presParOf" srcId="{AF08825A-7477-421E-BFCE-9383F66870CE}" destId="{1EE71E91-A728-476F-A943-67C168F62B7C}" srcOrd="14" destOrd="0" presId="urn:microsoft.com/office/officeart/2005/8/layout/radial6"/>
    <dgm:cxn modelId="{FDA1703E-AD13-4001-BAC4-ED8A63E5A55D}" type="presParOf" srcId="{AF08825A-7477-421E-BFCE-9383F66870CE}" destId="{494BC718-CFD8-4649-A3D6-4D6E8FF963C5}" srcOrd="15" destOrd="0" presId="urn:microsoft.com/office/officeart/2005/8/layout/radial6"/>
    <dgm:cxn modelId="{0324FA3D-C97F-420E-BA6A-95D5C9B5469D}" type="presParOf" srcId="{AF08825A-7477-421E-BFCE-9383F66870CE}" destId="{C5809BB9-251D-4CB0-9AF1-28F7A2F08FDD}" srcOrd="16" destOrd="0" presId="urn:microsoft.com/office/officeart/2005/8/layout/radial6"/>
    <dgm:cxn modelId="{6CC3A536-6778-46BC-AA76-D09A83A9CE48}" type="presParOf" srcId="{AF08825A-7477-421E-BFCE-9383F66870CE}" destId="{F1C35E14-4462-4051-9894-231757E9BE89}" srcOrd="17" destOrd="0" presId="urn:microsoft.com/office/officeart/2005/8/layout/radial6"/>
    <dgm:cxn modelId="{4BEBEB6E-7F4E-4066-BDAF-1D728093A429}" type="presParOf" srcId="{AF08825A-7477-421E-BFCE-9383F66870CE}" destId="{2E32C347-F564-4229-8633-111F75B773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32C347-F564-4229-8633-111F75B7734A}">
      <dsp:nvSpPr>
        <dsp:cNvPr id="0" name=""/>
        <dsp:cNvSpPr/>
      </dsp:nvSpPr>
      <dsp:spPr>
        <a:xfrm>
          <a:off x="1573160" y="431720"/>
          <a:ext cx="4455603" cy="4455603"/>
        </a:xfrm>
        <a:prstGeom prst="blockArc">
          <a:avLst>
            <a:gd name="adj1" fmla="val 12345574"/>
            <a:gd name="adj2" fmla="val 17462988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BC718-CFD8-4649-A3D6-4D6E8FF963C5}">
      <dsp:nvSpPr>
        <dsp:cNvPr id="0" name=""/>
        <dsp:cNvSpPr/>
      </dsp:nvSpPr>
      <dsp:spPr>
        <a:xfrm>
          <a:off x="1624742" y="316392"/>
          <a:ext cx="4455603" cy="4455603"/>
        </a:xfrm>
        <a:prstGeom prst="blockArc">
          <a:avLst>
            <a:gd name="adj1" fmla="val 8998013"/>
            <a:gd name="adj2" fmla="val 12146076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3A9F-4145-4DDC-BAA3-74D0B241BC60}">
      <dsp:nvSpPr>
        <dsp:cNvPr id="0" name=""/>
        <dsp:cNvSpPr/>
      </dsp:nvSpPr>
      <dsp:spPr>
        <a:xfrm>
          <a:off x="1787301" y="665679"/>
          <a:ext cx="4455603" cy="4455603"/>
        </a:xfrm>
        <a:prstGeom prst="blockArc">
          <a:avLst>
            <a:gd name="adj1" fmla="val 4348867"/>
            <a:gd name="adj2" fmla="val 9607089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D94B-0515-451C-8533-4E92B0F18438}">
      <dsp:nvSpPr>
        <dsp:cNvPr id="0" name=""/>
        <dsp:cNvSpPr/>
      </dsp:nvSpPr>
      <dsp:spPr>
        <a:xfrm>
          <a:off x="3127023" y="675016"/>
          <a:ext cx="4455603" cy="4455603"/>
        </a:xfrm>
        <a:prstGeom prst="blockArc">
          <a:avLst>
            <a:gd name="adj1" fmla="val 1205160"/>
            <a:gd name="adj2" fmla="val 6499049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DEF4-3DAA-468F-B9EE-C243A8FAEF9D}">
      <dsp:nvSpPr>
        <dsp:cNvPr id="0" name=""/>
        <dsp:cNvSpPr/>
      </dsp:nvSpPr>
      <dsp:spPr>
        <a:xfrm>
          <a:off x="3103604" y="529045"/>
          <a:ext cx="4455603" cy="4455603"/>
        </a:xfrm>
        <a:prstGeom prst="blockArc">
          <a:avLst>
            <a:gd name="adj1" fmla="val 19434989"/>
            <a:gd name="adj2" fmla="val 1341850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E9A3C-880C-442F-9B3C-A4D6C6CB371D}">
      <dsp:nvSpPr>
        <dsp:cNvPr id="0" name=""/>
        <dsp:cNvSpPr/>
      </dsp:nvSpPr>
      <dsp:spPr>
        <a:xfrm>
          <a:off x="3066429" y="457585"/>
          <a:ext cx="4455603" cy="4455603"/>
        </a:xfrm>
        <a:prstGeom prst="blockArc">
          <a:avLst>
            <a:gd name="adj1" fmla="val 15056090"/>
            <a:gd name="adj2" fmla="val 19695198"/>
            <a:gd name="adj3" fmla="val 453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9C25A-48F5-4E8E-9BF1-540F56235C56}">
      <dsp:nvSpPr>
        <dsp:cNvPr id="0" name=""/>
        <dsp:cNvSpPr/>
      </dsp:nvSpPr>
      <dsp:spPr>
        <a:xfrm>
          <a:off x="3061981" y="1368173"/>
          <a:ext cx="2947053" cy="2705113"/>
        </a:xfrm>
        <a:prstGeom prst="star8">
          <a:avLst/>
        </a:prstGeom>
        <a:solidFill>
          <a:srgbClr val="2B0B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Ведомства, осуществляющие государственный надзора специальных объектах </a:t>
          </a:r>
          <a:endParaRPr lang="ru-RU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1981" y="1368173"/>
        <a:ext cx="2947053" cy="2705113"/>
      </dsp:txXfrm>
    </dsp:sp>
    <dsp:sp modelId="{1B4DD0A8-8C3B-4EF3-983F-333692913FE3}">
      <dsp:nvSpPr>
        <dsp:cNvPr id="0" name=""/>
        <dsp:cNvSpPr/>
      </dsp:nvSpPr>
      <dsp:spPr>
        <a:xfrm>
          <a:off x="3096762" y="-128953"/>
          <a:ext cx="2972510" cy="151286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ФКУЗ «Медико-санитарная часть № 38 ФСИН России»</a:t>
          </a:r>
          <a:endParaRPr lang="ru-RU" sz="2000" b="1" kern="12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sp:txBody>
      <dsp:txXfrm>
        <a:off x="3096762" y="-128953"/>
        <a:ext cx="2972510" cy="1512867"/>
      </dsp:txXfrm>
    </dsp:sp>
    <dsp:sp modelId="{E7D67264-E0A8-4A4A-839D-1CEC82742407}">
      <dsp:nvSpPr>
        <dsp:cNvPr id="0" name=""/>
        <dsp:cNvSpPr/>
      </dsp:nvSpPr>
      <dsp:spPr>
        <a:xfrm>
          <a:off x="5539438" y="660255"/>
          <a:ext cx="3212726" cy="175898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Восточно-Сибирский</a:t>
          </a:r>
          <a:r>
            <a:rPr lang="ru-RU" sz="1800" b="1" kern="1200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 территориальный отдел Управления Роспотребнадзора по железнодорожному транспорту</a:t>
          </a:r>
          <a:endParaRPr lang="ru-RU" sz="1800" kern="12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5539438" y="660255"/>
        <a:ext cx="3212726" cy="1758984"/>
      </dsp:txXfrm>
    </dsp:sp>
    <dsp:sp modelId="{26E71B1A-93A8-4368-AC62-FB414309CDC6}">
      <dsp:nvSpPr>
        <dsp:cNvPr id="0" name=""/>
        <dsp:cNvSpPr/>
      </dsp:nvSpPr>
      <dsp:spPr>
        <a:xfrm>
          <a:off x="5887098" y="2764655"/>
          <a:ext cx="3025272" cy="177185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Территориальный отдел Межрегионального управления № 51 ФМБА России</a:t>
          </a:r>
          <a:endParaRPr lang="ru-RU" sz="1800" kern="1200" dirty="0" smtClean="0"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sp:txBody>
      <dsp:txXfrm>
        <a:off x="5887098" y="2764655"/>
        <a:ext cx="3025272" cy="1771852"/>
      </dsp:txXfrm>
    </dsp:sp>
    <dsp:sp modelId="{6F8490BA-0FEB-465C-89C2-770FD62E3FFF}">
      <dsp:nvSpPr>
        <dsp:cNvPr id="0" name=""/>
        <dsp:cNvSpPr/>
      </dsp:nvSpPr>
      <dsp:spPr>
        <a:xfrm>
          <a:off x="3277990" y="4062394"/>
          <a:ext cx="2785070" cy="181487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3277990" y="4062394"/>
        <a:ext cx="2785070" cy="1814871"/>
      </dsp:txXfrm>
    </dsp:sp>
    <dsp:sp modelId="{26387491-F395-4CCA-B0F6-F35B4A309F47}">
      <dsp:nvSpPr>
        <dsp:cNvPr id="0" name=""/>
        <dsp:cNvSpPr/>
      </dsp:nvSpPr>
      <dsp:spPr>
        <a:xfrm>
          <a:off x="487433" y="2736302"/>
          <a:ext cx="2960217" cy="17953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Отделение ЦГСЭН Минобороны России</a:t>
          </a:r>
          <a:endParaRPr lang="ru-RU" sz="1800" kern="12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sp:txBody>
      <dsp:txXfrm>
        <a:off x="487433" y="2736302"/>
        <a:ext cx="2960217" cy="1795303"/>
      </dsp:txXfrm>
    </dsp:sp>
    <dsp:sp modelId="{C5809BB9-251D-4CB0-9AF1-28F7A2F08FDD}">
      <dsp:nvSpPr>
        <dsp:cNvPr id="0" name=""/>
        <dsp:cNvSpPr/>
      </dsp:nvSpPr>
      <dsp:spPr>
        <a:xfrm>
          <a:off x="211596" y="834230"/>
          <a:ext cx="3256797" cy="175805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05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  <a:cs typeface="Tahoma" pitchFamily="34" charset="0"/>
            </a:rPr>
            <a:t>Центр Госсанэпиднадзора ФКУЗ «МСЧ  МВД России по Иркутской области»</a:t>
          </a:r>
          <a:endParaRPr lang="ru-RU" sz="2000" kern="1200" dirty="0">
            <a:solidFill>
              <a:schemeClr val="tx1"/>
            </a:solidFill>
            <a:effectLst/>
            <a:latin typeface="+mn-lt"/>
            <a:cs typeface="Tahoma" pitchFamily="34" charset="0"/>
          </a:endParaRPr>
        </a:p>
      </dsp:txBody>
      <dsp:txXfrm>
        <a:off x="211596" y="834230"/>
        <a:ext cx="3256797" cy="1758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170D-F505-48EA-B426-5802143900D1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D2C0-CC8E-4CE3-9188-0AB8EDF07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25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796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37866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882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593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612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117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60397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738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7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90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17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55717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1568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2840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09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6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868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57006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0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58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708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3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0697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773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15310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246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670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174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28433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80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303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502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63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94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29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931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24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4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622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35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5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003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9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939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24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7E83-C39D-474B-9141-D32669D5D3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30EB-66FB-48CB-A1F4-010520EF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CACD-696E-4D6F-A59B-F7E9260DF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B0F4-ECD1-45E9-83BE-F3A8DAA20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86-B937-4F2A-8664-2FC895307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B8A1-154C-4223-8438-73DD148C7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C14-D769-4195-9C69-6FB7A9E9AC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12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CB17-9344-4EA6-B079-3BFB2EEC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6363-8003-47C5-B014-2789311C3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D41D-DDFC-40FD-8FB9-624E8837F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453-0103-4FA4-8D7F-78D239A62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7403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64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8441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36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38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786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980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20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43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88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00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79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7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38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0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03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74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45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56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28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92313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8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96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851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7126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3593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369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79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31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4728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64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26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7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56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77154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75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846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878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817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12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8297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82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58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30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0740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510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94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620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516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83716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3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048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50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587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6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89937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586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6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9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4913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9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4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94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046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118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523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61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708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5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52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04612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73905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2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619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49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85880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809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00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5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B85ACD-8222-4CB0-A068-798E002FFF10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5124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"/>
            <a:ext cx="11906251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188913"/>
            <a:ext cx="98890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AE353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4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9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4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9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0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864289FCC1DC53E93E6CAB724B7C0B2483DA7908780F62A78179ECC45F7490528CA831245584934846101F2FAC049013402CE5F84825Eo1C6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8A20FA5CB914B8500E46EF229787A1E21FAA83581C2FC3166168A9331EB2F0A8F7512D8D2EED9B8A0D9EAF0CB7F498EF447139CFAD2DD9BI9v2K" TargetMode="External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consultantplus://offline/ref=CFFC8BBA4FAFED895D672992C2BC3032ADBFFD6EC8A56D203EB2E657A40852974C0C6EB63866066CDACFB37270BBA31CA09A179854y5z6B" TargetMode="External"/><Relationship Id="rId1" Type="http://schemas.openxmlformats.org/officeDocument/2006/relationships/slideLayout" Target="../slideLayouts/slideLayout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541" y="4846783"/>
            <a:ext cx="11694459" cy="8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по Иркутской области</a:t>
            </a: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ru-RU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ru-RU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ru-RU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октября 2021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8586" y="932328"/>
            <a:ext cx="11474822" cy="3263154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 новом порядке осуществления контрольно-надзорных мероприятий в рамках федерального государственного санитарно-эпидемиологического контроля (надзора) и федерального государственного контроля (надзора) в области защиты прав потребителей</a:t>
            </a:r>
            <a:endParaRPr lang="ru-RU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1"/>
            <a:ext cx="9144000" cy="10715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809876" y="214313"/>
            <a:ext cx="7572375" cy="622300"/>
          </a:xfrm>
        </p:spPr>
        <p:txBody>
          <a:bodyPr anchor="t"/>
          <a:lstStyle/>
          <a:p>
            <a:r>
              <a:rPr lang="ru-RU" sz="2100" b="1">
                <a:solidFill>
                  <a:srgbClr val="A61E1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истории создания санитарной службы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38314" y="1071564"/>
            <a:ext cx="8643937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D24EFF-B5DF-40C6-80E9-A8D5174AC1DA}" type="slidenum">
              <a:rPr lang="ru-RU">
                <a:solidFill>
                  <a:srgbClr val="8C8C8C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ru-RU">
              <a:solidFill>
                <a:srgbClr val="8C8C8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 descr="X:\Орг. отдел\ПРЕСС-СЛУЖБА\90 лет_службе\Для доклада\Слайды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75" y="1252539"/>
            <a:ext cx="2736850" cy="2090737"/>
          </a:xfrm>
          <a:solidFill>
            <a:schemeClr val="bg1"/>
          </a:solidFill>
          <a:ln w="889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Picture 3" descr="X:\Орг. отдел\ПРЕСС-СЛУЖБА\90 лет_службе\Для доклада\Слайды\11skor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1252538"/>
            <a:ext cx="3067050" cy="2017712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Picture 4" descr="X:\Орг. отдел\ПРЕСС-СЛУЖБА\90 лет_службе\Для доклада\Слайды\Архив1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9769">
            <a:off x="1939926" y="4591051"/>
            <a:ext cx="1954213" cy="1370013"/>
          </a:xfrm>
          <a:prstGeom prst="rect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177" name="Прямоугольник 6"/>
          <p:cNvSpPr>
            <a:spLocks noChangeArrowheads="1"/>
          </p:cNvSpPr>
          <p:nvPr/>
        </p:nvSpPr>
        <p:spPr bwMode="auto">
          <a:xfrm>
            <a:off x="2005014" y="3413125"/>
            <a:ext cx="3671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900" b="1">
                <a:latin typeface="Tahoma" panose="020B0604030504040204" pitchFamily="34" charset="0"/>
                <a:cs typeface="Tahoma" panose="020B0604030504040204" pitchFamily="34" charset="0"/>
              </a:rPr>
              <a:t>Личный состав лабораторий санэпидстанций и специалисты военной части обсуждают план на случай возникновения очага чумы, 1969г</a:t>
            </a:r>
            <a:r>
              <a:rPr lang="ru-RU" sz="90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178" name="Прямоугольник 7"/>
          <p:cNvSpPr>
            <a:spLocks noChangeArrowheads="1"/>
          </p:cNvSpPr>
          <p:nvPr/>
        </p:nvSpPr>
        <p:spPr bwMode="auto">
          <a:xfrm>
            <a:off x="7550151" y="3413126"/>
            <a:ext cx="1558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" b="1">
                <a:latin typeface="Tahoma" panose="020B0604030504040204" pitchFamily="34" charset="0"/>
                <a:cs typeface="Tahoma" panose="020B0604030504040204" pitchFamily="34" charset="0"/>
              </a:rPr>
              <a:t>Санитарная бригада</a:t>
            </a:r>
          </a:p>
        </p:txBody>
      </p:sp>
      <p:pic>
        <p:nvPicPr>
          <p:cNvPr id="17" name="Picture 5" descr="G:\РОСПОТРЕБНАДЗОР\ФОТО\Архив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6273">
            <a:off x="8547101" y="4576764"/>
            <a:ext cx="1852613" cy="1241425"/>
          </a:xfrm>
          <a:prstGeom prst="rect">
            <a:avLst/>
          </a:prstGeom>
          <a:noFill/>
          <a:ln w="88900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310063" y="3916364"/>
            <a:ext cx="3816350" cy="29241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889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100" b="1" dirty="0">
                <a:latin typeface="Courier New" pitchFamily="49" charset="0"/>
                <a:cs typeface="Courier New" pitchFamily="49" charset="0"/>
              </a:rPr>
              <a:t>1940г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– создана первая межрайонная санитарно - эпидемиологическая лаборатория</a:t>
            </a:r>
          </a:p>
          <a:p>
            <a:pPr algn="just">
              <a:defRPr/>
            </a:pPr>
            <a:r>
              <a:rPr lang="ru-RU" sz="1100" b="1" dirty="0">
                <a:latin typeface="Courier New" pitchFamily="49" charset="0"/>
                <a:cs typeface="Courier New" pitchFamily="49" charset="0"/>
              </a:rPr>
              <a:t>1941г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– созданы первые межрайонные санэпидстанции (гг. Иркутск, Черемхово, Тулун, Тайшет)</a:t>
            </a:r>
          </a:p>
          <a:p>
            <a:pPr algn="just">
              <a:defRPr/>
            </a:pPr>
            <a:r>
              <a:rPr lang="ru-RU" sz="1100" b="1" dirty="0">
                <a:latin typeface="Courier New" pitchFamily="49" charset="0"/>
                <a:cs typeface="Courier New" pitchFamily="49" charset="0"/>
              </a:rPr>
              <a:t>1945-1950гг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– государственные санитарные инспекции области объединены в 43 санитарно-эпидемиологические станции</a:t>
            </a:r>
          </a:p>
          <a:p>
            <a:pPr algn="just">
              <a:defRPr/>
            </a:pPr>
            <a:r>
              <a:rPr lang="ru-RU" sz="1100" b="1" dirty="0">
                <a:latin typeface="Courier New" pitchFamily="49" charset="0"/>
                <a:cs typeface="Courier New" pitchFamily="49" charset="0"/>
              </a:rPr>
              <a:t>1950-1965гг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– в состав областной санэпидстанции включены: противомалярийная станция, бруцеллёзная, бассейновая санэпидстанция и областная </a:t>
            </a:r>
            <a:r>
              <a:rPr lang="ru-RU" sz="1000" b="1" dirty="0" err="1">
                <a:latin typeface="Courier New" pitchFamily="49" charset="0"/>
                <a:cs typeface="Courier New" pitchFamily="49" charset="0"/>
              </a:rPr>
              <a:t>госсанинспекция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just">
              <a:defRPr/>
            </a:pPr>
            <a:r>
              <a:rPr lang="ru-RU" sz="1100" b="1" dirty="0">
                <a:latin typeface="Courier New" pitchFamily="49" charset="0"/>
                <a:cs typeface="Courier New" pitchFamily="49" charset="0"/>
              </a:rPr>
              <a:t>1963-1973гг</a:t>
            </a:r>
            <a:r>
              <a:rPr lang="ru-RU" sz="1000" b="1" dirty="0">
                <a:latin typeface="Courier New" pitchFamily="49" charset="0"/>
                <a:cs typeface="Courier New" pitchFamily="49" charset="0"/>
              </a:rPr>
              <a:t> – создание санитарно - эпидемиологических станций в сельских районах , укрепление и развитие лабораторного звена службы, расширение штатной численности, укрепление взаимодействия между оперативными и лабораторными подразделениями</a:t>
            </a:r>
          </a:p>
        </p:txBody>
      </p:sp>
      <p:pic>
        <p:nvPicPr>
          <p:cNvPr id="7181" name="Picture 10" descr="Z:\Орготдел\95 лет Службе\Символика\95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0810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113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1"/>
            <a:ext cx="9144000" cy="10715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80464" y="206187"/>
            <a:ext cx="11771085" cy="865187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 Иркутской области государственный санитарно-эпидемиологический контроль (надзор) осуществляют следующие органы: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69E70-DA31-41AF-95C9-76814389969A}" type="slidenum">
              <a:rPr lang="ru-RU">
                <a:solidFill>
                  <a:srgbClr val="8C8C8C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ru-RU">
              <a:solidFill>
                <a:srgbClr val="8C8C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919288" y="1412876"/>
            <a:ext cx="3600450" cy="3095625"/>
          </a:xfrm>
          <a:prstGeom prst="downArrowCallout">
            <a:avLst>
              <a:gd name="adj1" fmla="val 14336"/>
              <a:gd name="adj2" fmla="val 25000"/>
              <a:gd name="adj3" fmla="val 25000"/>
              <a:gd name="adj4" fmla="val 50211"/>
            </a:avLst>
          </a:prstGeom>
          <a:solidFill>
            <a:srgbClr val="A61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Управление Федеральной службы по надзору в сфере защиты прав потребителей и благополучия человека по Иркутской области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600825" y="1412876"/>
            <a:ext cx="3671888" cy="3095625"/>
          </a:xfrm>
          <a:prstGeom prst="downArrowCallout">
            <a:avLst>
              <a:gd name="adj1" fmla="val 14336"/>
              <a:gd name="adj2" fmla="val 25000"/>
              <a:gd name="adj3" fmla="val 25000"/>
              <a:gd name="adj4" fmla="val 50211"/>
            </a:avLst>
          </a:prstGeom>
          <a:solidFill>
            <a:srgbClr val="A61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Федеральное бюджетное учреждение здравоохранения «Центр гигиены и эпидемиологии в Иркутской области»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60096" y="4941169"/>
            <a:ext cx="2952328" cy="10809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филиалов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07568" y="4941169"/>
            <a:ext cx="2952328" cy="10809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700" tIns="12700" rIns="12700" bIns="127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12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территориальных отделов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" y="197224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1813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24000" y="1"/>
            <a:ext cx="9144000" cy="10715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32228" y="0"/>
            <a:ext cx="11771085" cy="865187"/>
          </a:xfrm>
        </p:spPr>
        <p:txBody>
          <a:bodyPr anchor="t"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Ведомства, осуществляющие государственный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контроль (надзор)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на специальных объектах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38314" y="1071564"/>
            <a:ext cx="8643937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69E70-DA31-41AF-95C9-76814389969A}" type="slidenum">
              <a:rPr lang="ru-RU">
                <a:solidFill>
                  <a:srgbClr val="8C8C8C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ru-RU">
              <a:solidFill>
                <a:srgbClr val="8C8C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314" y="1412777"/>
            <a:ext cx="84621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5829965"/>
              </p:ext>
            </p:extLst>
          </p:nvPr>
        </p:nvGraphicFramePr>
        <p:xfrm>
          <a:off x="1524000" y="980728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" y="197224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1813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1692" y="251012"/>
            <a:ext cx="10121153" cy="55222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Органы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государственного контроля (надзора), а также подведомственные им федеральные государственные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учреждения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и федеральные государственные унитарные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предприятия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, осуществляющие свою деятельность в целях обеспечения государственного контроля (надзора), в том числе проведения санитарно-эпидемиологических экспертиз, обследований, исследований, испытаний и иных видов оценок,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составляют единую централизованную систему</a:t>
            </a:r>
            <a:endParaRPr lang="ru-RU" sz="32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" y="197224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8745" y="178405"/>
            <a:ext cx="9514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Статья 56 Закона № 248-ФЗ.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Виды контрольных (надзорных) мероприятий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185" y="1796985"/>
            <a:ext cx="5540188" cy="489364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 контролируемым лицом осуществляется при проведении следующих контрольных (надзорных) мероприятий:</a:t>
            </a:r>
          </a:p>
          <a:p>
            <a:endParaRPr lang="ru-RU" sz="2400" b="1" dirty="0" smtClean="0"/>
          </a:p>
          <a:p>
            <a:r>
              <a:rPr lang="ru-RU" sz="2400" dirty="0" smtClean="0"/>
              <a:t>1) контрольная закупка;</a:t>
            </a:r>
          </a:p>
          <a:p>
            <a:r>
              <a:rPr lang="ru-RU" sz="2400" dirty="0" smtClean="0"/>
              <a:t>2) мониторинговая закупка;</a:t>
            </a:r>
          </a:p>
          <a:p>
            <a:r>
              <a:rPr lang="ru-RU" sz="2400" dirty="0" smtClean="0"/>
              <a:t>3) выборочный контроль;</a:t>
            </a:r>
          </a:p>
          <a:p>
            <a:r>
              <a:rPr lang="ru-RU" sz="2400" dirty="0" smtClean="0"/>
              <a:t>4) инспекционный визит;</a:t>
            </a:r>
          </a:p>
          <a:p>
            <a:r>
              <a:rPr lang="ru-RU" sz="2400" dirty="0" smtClean="0"/>
              <a:t>5) рейдовый осмотр;</a:t>
            </a:r>
          </a:p>
          <a:p>
            <a:r>
              <a:rPr lang="ru-RU" sz="2400" dirty="0" smtClean="0"/>
              <a:t>6) документарная проверка;</a:t>
            </a:r>
          </a:p>
          <a:p>
            <a:r>
              <a:rPr lang="ru-RU" sz="2400" dirty="0" smtClean="0"/>
              <a:t>7) выездная проверка.</a:t>
            </a:r>
          </a:p>
          <a:p>
            <a:endParaRPr lang="ru-RU" sz="24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20678" y="1825509"/>
            <a:ext cx="4926563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Без взаимодействия </a:t>
            </a:r>
            <a:r>
              <a:rPr lang="ru-RU" sz="2400" b="1" dirty="0" smtClean="0"/>
              <a:t>с контролируемым лицом проводятся следующие контрольные (надзорные) мероприятия (далее - контрольные (надзорные) мероприятия без взаимодействия):</a:t>
            </a:r>
          </a:p>
          <a:p>
            <a:endParaRPr lang="ru-RU" sz="2400" b="1" dirty="0" smtClean="0"/>
          </a:p>
          <a:p>
            <a:r>
              <a:rPr lang="ru-RU" sz="2400" dirty="0" smtClean="0"/>
              <a:t>1) наблюдение за соблюдением обязательных требований;</a:t>
            </a:r>
          </a:p>
          <a:p>
            <a:r>
              <a:rPr lang="ru-RU" sz="2400" dirty="0" smtClean="0"/>
              <a:t>2) выездное обследование.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75249" y="1343608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736563" y="1374710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4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санитарно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эпидемиологического контроля (надзора)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430305" y="1147482"/>
          <a:ext cx="11447929" cy="5567083"/>
        </p:xfrm>
        <a:graphic>
          <a:graphicData uri="http://schemas.openxmlformats.org/presentationml/2006/ole">
            <p:oleObj spid="_x0000_s218119" name="Документ" r:id="rId3" imgW="9236046" imgH="47224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4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контроля (надзора) в области защиты прав потребителей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394448" y="1105087"/>
          <a:ext cx="11591364" cy="5577455"/>
        </p:xfrm>
        <a:graphic>
          <a:graphicData uri="http://schemas.openxmlformats.org/presentationml/2006/ole">
            <p:oleObj spid="_x0000_s246792" name="Документ" r:id="rId3" imgW="9236046" imgH="45392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96806"/>
            <a:ext cx="112807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rgbClr val="C00000"/>
                </a:solidFill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контроля (надзора) в сфере защиты детей от информации, причиняющей вред их здоровью и (или) развитию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0" y="1982264"/>
          <a:ext cx="12192000" cy="2375132"/>
        </p:xfrm>
        <a:graphic>
          <a:graphicData uri="http://schemas.openxmlformats.org/presentationml/2006/ole">
            <p:oleObj spid="_x0000_s247817" name="Документ" r:id="rId3" imgW="9285281" imgH="180242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1622" y="0"/>
            <a:ext cx="10121153" cy="986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Типовые формы документов утверждены: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260" y="905435"/>
            <a:ext cx="6791930" cy="159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94" y="2733395"/>
            <a:ext cx="4848225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924" y="5181600"/>
            <a:ext cx="8563876" cy="1074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139" y="2689132"/>
            <a:ext cx="4867275" cy="214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200400" y="2519082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247530" y="2501153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52565" y="2537012"/>
            <a:ext cx="259976" cy="253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8235" y="0"/>
            <a:ext cx="11519647" cy="9861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Объекты федерального государственного санитарно-эпидемиологического контроля (надзора)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249" y="5154706"/>
            <a:ext cx="1443318" cy="14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53035" y="1189307"/>
            <a:ext cx="100225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деятельность, действия (бездействие) контролируемых лиц, в рамках которых должны соблюдаться обязательные требования, в том числе предъявляемые к контролируемым лицам, осуществляющим деятельность, действия (бездействие);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 результаты деятельности контролируемых лиц, в том числе продукция (товары), подлежащая государственному контролю (надзору) на таможенной границе и таможенной территории Евразийского экономического союза по Единому перечню продукции (товаров), подлежащей государственному санитарно-эпидемиологическому надзору (контролю), утвержденному решением Комиссии Таможенного союза от 28 мая 2010 г. N 299 "О применении санитарных мер в Евразийском экономическом союзе", к которой предъявляются обязательные требования;</a:t>
            </a:r>
          </a:p>
          <a:p>
            <a:endParaRPr lang="ru-RU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в) здания, помещения, сооружения, линейные объекты, территории, включая водные, земельные и лесные участки, оборудование, устройства, предметы, материалы, транспортные средства и другие объекты, которыми контролируемые лица владеют и (или) пользуются и к которым предъявляются обязательные требования (далее - производственные объекты).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493" y="482210"/>
            <a:ext cx="9726706" cy="61085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9637059" y="358588"/>
            <a:ext cx="1748117" cy="9771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04564" y="2223246"/>
            <a:ext cx="7001435" cy="9771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59" y="1488140"/>
            <a:ext cx="7808259" cy="13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38" y="2766454"/>
            <a:ext cx="8351898" cy="24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5129" y="457217"/>
            <a:ext cx="11214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санитарно-эпидемиологический контроль (надзор) осуществляется с применением риск-ориентированного подхода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953" y="3570081"/>
            <a:ext cx="6176683" cy="30637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388" y="1069538"/>
            <a:ext cx="11304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Виды, периодичность проведения плановых контрольных (надзорных) мероприятий в отношении объектов контроля, отнесенных к определенным категориям риска, определяются положением о виде контроля соразмерно рискам причинения вреда (ущерба). 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определяется по каждому виду контрольных (надзорных) мероприятий для каждой категории риска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следующих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положений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94" y="161365"/>
            <a:ext cx="1201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 (в соответствии со ст.25 ФЗ № 248-ФЗ)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1052046" y="2822388"/>
          <a:ext cx="10914063" cy="3881438"/>
        </p:xfrm>
        <a:graphic>
          <a:graphicData uri="http://schemas.openxmlformats.org/presentationml/2006/ole">
            <p:oleObj spid="_x0000_s211975" name="Документ" r:id="rId4" imgW="6369366" imgH="22691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387" y="1992102"/>
            <a:ext cx="1130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94" y="161365"/>
            <a:ext cx="12012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2022 ГОДУ ПЛАНОВЫХ КОНТРОЛЬНЫХ (НАДЗОРНЫХ)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МЕРОПРИЯТИЙ, ПЛАНОВЫХ ПРОВЕРОК В ОТНОШЕНИИ СУБЪЕКТОВ МАЛОГО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3806" y="1414994"/>
            <a:ext cx="64144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Вместе с тем, </a:t>
            </a:r>
            <a:r>
              <a:rPr lang="ru-RU" b="1" dirty="0" smtClean="0">
                <a:solidFill>
                  <a:srgbClr val="C00000"/>
                </a:solidFill>
              </a:rPr>
              <a:t>ограничения настоящего </a:t>
            </a:r>
            <a:r>
              <a:rPr lang="ru-RU" b="1" dirty="0">
                <a:solidFill>
                  <a:srgbClr val="C00000"/>
                </a:solidFill>
              </a:rPr>
              <a:t>постановления, не распространяются на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400" dirty="0"/>
              <a:t>а) плановые контрольные (надзорные) мероприятия, плановые проверки лиц, деятельность и (или) используемые производственные объекты которых отнесены </a:t>
            </a:r>
            <a:r>
              <a:rPr lang="ru-RU" sz="1400" b="1" dirty="0">
                <a:solidFill>
                  <a:srgbClr val="C00000"/>
                </a:solidFill>
              </a:rPr>
              <a:t>к категориям чрезвычайно высокого и высокого </a:t>
            </a:r>
            <a:r>
              <a:rPr lang="ru-RU" sz="1400" b="1" dirty="0" smtClean="0">
                <a:solidFill>
                  <a:srgbClr val="C00000"/>
                </a:solidFill>
              </a:rPr>
              <a:t>рисков</a:t>
            </a:r>
            <a:r>
              <a:rPr lang="ru-RU" sz="1400" dirty="0" smtClean="0">
                <a:solidFill>
                  <a:srgbClr val="C00000"/>
                </a:solidFill>
              </a:rPr>
              <a:t>; </a:t>
            </a:r>
          </a:p>
          <a:p>
            <a:endParaRPr lang="ru-RU" sz="1400" dirty="0"/>
          </a:p>
          <a:p>
            <a:r>
              <a:rPr lang="ru-RU" sz="1400" dirty="0"/>
              <a:t>б) </a:t>
            </a:r>
            <a:r>
              <a:rPr lang="ru-RU" sz="1400" dirty="0" smtClean="0"/>
              <a:t>при </a:t>
            </a:r>
            <a:r>
              <a:rPr lang="ru-RU" sz="1400" dirty="0"/>
              <a:t>наличии у контрольного (надзорного) органа, органа государственного контроля (надзора) информации о том, что в отношении субъектов малого предпринимательства ранее вынесено вступившее в законную силу постановление о назначении административного наказания за совершение грубого нарушения, определенного в соответствии с </a:t>
            </a:r>
            <a:r>
              <a:rPr lang="ru-RU" sz="1400" dirty="0" smtClean="0"/>
              <a:t>КоАП РФ, или административного наказания в виде дисквалификации, или административного приостановления  деятельности либо принято решение о приостановлении действия лицензии и (или) аннулировании лицензии, выданной в соответствии с федеральным  законом </a:t>
            </a:r>
            <a:r>
              <a:rPr lang="ru-RU" sz="1400" dirty="0"/>
              <a:t>"О лицензировании отдельных видов деятельности", </a:t>
            </a:r>
            <a:r>
              <a:rPr lang="ru-RU" sz="1400" dirty="0" smtClean="0"/>
              <a:t> и </a:t>
            </a:r>
            <a:r>
              <a:rPr lang="ru-RU" sz="1400" dirty="0"/>
              <a:t>с даты окончания проведения контрольного (надзорного) мероприятия, проверки, по результатам которых вынесено такое постановление либо принято такое решение, </a:t>
            </a:r>
            <a:r>
              <a:rPr lang="ru-RU" sz="1400" b="1" dirty="0">
                <a:solidFill>
                  <a:srgbClr val="C00000"/>
                </a:solidFill>
              </a:rPr>
              <a:t>прошло менее 3 лет</a:t>
            </a:r>
            <a:r>
              <a:rPr lang="ru-RU" sz="1400" dirty="0" smtClean="0"/>
              <a:t>.</a:t>
            </a:r>
            <a:r>
              <a:rPr lang="ru-RU" sz="1400" dirty="0" smtClean="0">
                <a:hlinkClick r:id="rId2"/>
              </a:rPr>
              <a:t>; </a:t>
            </a:r>
          </a:p>
          <a:p>
            <a:endParaRPr lang="ru-RU" sz="1400" dirty="0">
              <a:hlinkClick r:id="rId2"/>
            </a:endParaRPr>
          </a:p>
          <a:p>
            <a:r>
              <a:rPr lang="ru-RU" sz="1400" dirty="0"/>
              <a:t>в) плановые контрольные (надзорные) мероприятия, плановые проверки в отношении соблюдения лицензиатами лицензионных </a:t>
            </a:r>
            <a:r>
              <a:rPr lang="ru-RU" sz="1400" dirty="0" smtClean="0"/>
              <a:t>требований и др.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0971"/>
            <a:ext cx="5244512" cy="52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54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07294" y="34243"/>
            <a:ext cx="107675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и виды проведения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плановых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контрольных (надзорных) мероприятий в отношении объектов контроля, указанных в подпункте "а" и "в" пункта 12 Положения о федеральном государственном санитарно-эпидемиологическом контроле: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192554" y="1778747"/>
          <a:ext cx="11809413" cy="4154488"/>
        </p:xfrm>
        <a:graphic>
          <a:graphicData uri="http://schemas.openxmlformats.org/presentationml/2006/ole">
            <p:oleObj spid="_x0000_s212999" name="Документ" r:id="rId3" imgW="9236046" imgH="32385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68941" y="107722"/>
            <a:ext cx="11681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проведения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плановых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контрольных (надзорных) мероприятий в отношении отдельных видов деятельности с особой социальной значимостью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661988" y="874713"/>
          <a:ext cx="10845800" cy="6480175"/>
        </p:xfrm>
        <a:graphic>
          <a:graphicData uri="http://schemas.openxmlformats.org/presentationml/2006/ole">
            <p:oleObj spid="_x0000_s217095" name="Документ" r:id="rId3" imgW="9764397" imgH="58525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74" y="1024777"/>
            <a:ext cx="8651982" cy="322449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422776" y="1685365"/>
            <a:ext cx="149710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4070" y="3544262"/>
            <a:ext cx="3585882" cy="28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347974" y="2697085"/>
            <a:ext cx="4887413" cy="2862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Плановые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КНМ - проводятся в зависимости от присвоенной категории риска со следующей периодичностью: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чрезвычайно высокого риска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год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высокого риска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2 года;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значительного риска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3 года.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447" y="967420"/>
            <a:ext cx="1152861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результаты деятельности контролируемых лиц, в том числе продукция (товары), подлежащая государственному контролю (надзору) на таможенной границе и таможенной территории Евразийского экономического союза по Единому перечню продукции (товаров), подлежащей государственному санитарно-эпидемиологическому надзору (контролю), утвержденному решением Комиссии Таможенного союза от 28 мая 2010 г. N 299 "О применении санитарных мер в Евразийском экономическом союзе", к которой предъявляются обязательные требования;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588" y="125506"/>
            <a:ext cx="1140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Контрольные (надзорные) мероприятия в отношении объектов контроля, указанных в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подпункте "б"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пункта 12 настоящего Положения: 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449743" y="1971136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931226" y="1944242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741460" y="2666311"/>
            <a:ext cx="4912658" cy="29238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Внеплановые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контрольные (надзорные) мероприятия: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мониторинговая закупка;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выборочный контроль;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выездная проверка.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10. Профилактические мероприятия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Статья 44. Программа профилактики рисков причинения вреда (ущерба) охраняемым законом ценностям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600825"/>
            <a:ext cx="8337924" cy="49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523128" y="4760258"/>
            <a:ext cx="7001435" cy="1308848"/>
          </a:xfrm>
          <a:prstGeom prst="ellipse">
            <a:avLst/>
          </a:prstGeom>
          <a:noFill/>
          <a:ln w="3175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46729" y="1559859"/>
            <a:ext cx="2034989" cy="36755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профилактических мероприятий при осуществлении федерального государственного контроля (надзора)</a:t>
            </a:r>
          </a:p>
        </p:txBody>
      </p:sp>
      <p:graphicFrame>
        <p:nvGraphicFramePr>
          <p:cNvPr id="251905" name="Object 1"/>
          <p:cNvGraphicFramePr>
            <a:graphicFrameLocks noChangeAspect="1"/>
          </p:cNvGraphicFramePr>
          <p:nvPr/>
        </p:nvGraphicFramePr>
        <p:xfrm>
          <a:off x="234890" y="952782"/>
          <a:ext cx="11440914" cy="4399147"/>
        </p:xfrm>
        <a:graphic>
          <a:graphicData uri="http://schemas.openxmlformats.org/presentationml/2006/ole">
            <p:oleObj spid="_x0000_s251910" name="Документ" r:id="rId3" imgW="9286000" imgH="3570379" progId="Word.Document.12">
              <p:embed/>
            </p:oleObj>
          </a:graphicData>
        </a:graphic>
      </p:graphicFrame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07576" y="5042118"/>
            <a:ext cx="119499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профилактических мероприятий, направленных на снижение риска причинения вреда (ущерба),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является приоритетным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отношению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проведению контрольных (надзорных) мероприятий (статья 8).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Контролируемое лицо при осуществлении государственного контроля (надзора) и муниципального контроля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имеет право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(статья 36):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присутствовать при проведении профилактического мероприятия, контрольного (надзорного) мероприятия, давать пояснения по вопросам их проведения, за исключением мероприятий, при проведении которых не осуществляется взаимодействие контрольных (надзорных) органов с контролируемыми лицами;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получать от контрольного (надзорного) органа, его должностных лиц информацию, которая относится к предмету профилактического мероприятия, контрольного (надзорного) мероприятия и предоставление которой предусмотрено федеральными законами.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виде профилактического визита</a:t>
            </a:r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709613" y="1176338"/>
          <a:ext cx="9407525" cy="5380037"/>
        </p:xfrm>
        <a:graphic>
          <a:graphicData uri="http://schemas.openxmlformats.org/presentationml/2006/ole">
            <p:oleObj spid="_x0000_s254985" name="Документ" r:id="rId3" imgW="10458307" imgH="63164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847" y="171760"/>
            <a:ext cx="10972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Статья 15. Предмет государственного контроля (надзора), муниципального контроля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Предметом государственного контроля (надзора), муниципального контроля (предметом контроля) являются:</a:t>
            </a:r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58775">
              <a:buAutoNum type="arabicParenR"/>
            </a:pPr>
            <a:r>
              <a:rPr lang="ru-RU" sz="2000" b="1" dirty="0" smtClean="0"/>
              <a:t> соблюдение контролируемыми лицами обязательных требований, установленных нормативными правовыми актами;</a:t>
            </a:r>
          </a:p>
          <a:p>
            <a:pPr marL="358775">
              <a:buAutoNum type="arabicParenR"/>
            </a:pPr>
            <a:endParaRPr lang="ru-RU" sz="500" b="1" dirty="0" smtClean="0"/>
          </a:p>
          <a:p>
            <a:pPr marL="358775"/>
            <a:r>
              <a:rPr lang="ru-RU" sz="2000" b="1" dirty="0" smtClean="0"/>
              <a:t>2) соблюдение (реализация) требований, содержащихся в разрешительных документах;</a:t>
            </a:r>
          </a:p>
          <a:p>
            <a:pPr marL="358775"/>
            <a:endParaRPr lang="ru-RU" sz="500" b="1" dirty="0" smtClean="0"/>
          </a:p>
          <a:p>
            <a:pPr marL="358775"/>
            <a:r>
              <a:rPr lang="ru-RU" sz="2000" b="1" dirty="0" smtClean="0"/>
              <a:t>3) соблюдение требований документов, исполнение которых является необходимым в соответствии с законодательством Российской Федерации;</a:t>
            </a:r>
          </a:p>
          <a:p>
            <a:pPr marL="358775"/>
            <a:endParaRPr lang="ru-RU" sz="500" b="1" dirty="0" smtClean="0"/>
          </a:p>
          <a:p>
            <a:pPr marL="358775"/>
            <a:r>
              <a:rPr lang="ru-RU" sz="2000" b="1" dirty="0" smtClean="0"/>
              <a:t>4) исполнение решений, принимаемых по результатам контрольных (надзорных) мероприятий.</a:t>
            </a:r>
          </a:p>
          <a:p>
            <a:pPr marL="358775"/>
            <a:endParaRPr lang="ru-RU" sz="2000" b="1" dirty="0" smtClean="0"/>
          </a:p>
          <a:p>
            <a:r>
              <a:rPr lang="ru-RU" sz="2000" b="1" dirty="0" smtClean="0"/>
              <a:t>2. Предмет контроля определяется федеральным законом о виде контроля, законом субъекта Российской Федерации о виде контроля. Исполнение решений, принимаемых по результатам контрольных (надзорных) мероприятий, включается в предмет контроля (надзора), содержащийся в едином реестре видов контроля, и не требует дополнительного указания в федеральном законе о виде контроля, законе субъекта Российской Федерации о виде контроля.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виде профилактического визита</a:t>
            </a:r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992748" y="1104153"/>
          <a:ext cx="9756775" cy="5418138"/>
        </p:xfrm>
        <a:graphic>
          <a:graphicData uri="http://schemas.openxmlformats.org/presentationml/2006/ole">
            <p:oleObj spid="_x0000_s256008" name="Документ" r:id="rId3" imgW="10422315" imgH="60155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виде профилактического визита</a:t>
            </a:r>
          </a:p>
        </p:txBody>
      </p:sp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1219200" y="1027589"/>
          <a:ext cx="9269506" cy="5665310"/>
        </p:xfrm>
        <a:graphic>
          <a:graphicData uri="http://schemas.openxmlformats.org/presentationml/2006/ole">
            <p:oleObj spid="_x0000_s257032" name="Документ" r:id="rId3" imgW="10196291" imgH="656210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494" y="1116681"/>
            <a:ext cx="100763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целях разъяснения вопросов, связанных с организацией и осуществлением государственного контроля (надзора) специалисты Управления Роспотребнадзора по Иркутской области и его территориальных отделов проводят консультирование юридических лиц и индивидуальных предпринимателей.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Перечень вопросов, по которым осуществляется консультирование</a:t>
            </a:r>
            <a:r>
              <a:rPr lang="ru-RU" sz="20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наличие и (или) содержание обязательных требований в сфере санитарно-эпидемиологического благополучия населения;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порядок выполнения обязательных требований в сфере санитарно-эпидемиологического благополучия населения;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периодичность и порядок проведения контрольных (надзорных) мероприятий;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порядок принятия решений по итогам контрольных (надзорных) мероприятий;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порядок обжалования решений Управления  Роспотребнадзора по Иркутской области  и (или) действий (бездействия) должностных лиц;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положения обязательных требований, ограничений, порядков и правил, установленных законодательством Российской Федерации, регулирующих отношения с участием потребителя.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0" y="920936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Консультирование </a:t>
            </a:r>
            <a:r>
              <a:rPr lang="ru-RU" sz="1600" dirty="0" smtClean="0"/>
              <a:t>осуществляется </a:t>
            </a:r>
            <a:r>
              <a:rPr lang="ru-RU" sz="1600" b="1" dirty="0" smtClean="0"/>
              <a:t>по телефону </a:t>
            </a:r>
            <a:r>
              <a:rPr lang="ru-RU" sz="1600" dirty="0" smtClean="0"/>
              <a:t>«горячей линии» Управления, а также по телефонам отделов и территориальных отделов Управления, посредством </a:t>
            </a:r>
            <a:r>
              <a:rPr lang="ru-RU" sz="1600" b="1" dirty="0" err="1" smtClean="0"/>
              <a:t>видео-конференц-связи</a:t>
            </a:r>
            <a:r>
              <a:rPr lang="ru-RU" sz="1600" dirty="0" smtClean="0"/>
              <a:t>, на </a:t>
            </a:r>
            <a:r>
              <a:rPr lang="ru-RU" sz="1600" b="1" dirty="0" smtClean="0"/>
              <a:t>личном приеме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Консультирование при личном обращении, а также посредством </a:t>
            </a:r>
            <a:r>
              <a:rPr lang="ru-RU" sz="1600" dirty="0" err="1" smtClean="0"/>
              <a:t>видео-конференц-связи</a:t>
            </a:r>
            <a:r>
              <a:rPr lang="ru-RU" sz="1600" dirty="0" smtClean="0"/>
              <a:t> осуществляется по предварительной записи. Записаться можно по телефону 8 (3952) 24-39-88.</a:t>
            </a:r>
          </a:p>
          <a:p>
            <a:r>
              <a:rPr lang="ru-RU" sz="1600" dirty="0" smtClean="0"/>
              <a:t>Кроме того, для получения </a:t>
            </a:r>
            <a:r>
              <a:rPr lang="ru-RU" sz="1600" b="1" dirty="0" smtClean="0"/>
              <a:t>письменной консультации </a:t>
            </a:r>
            <a:r>
              <a:rPr lang="ru-RU" sz="1600" dirty="0" smtClean="0"/>
              <a:t>можно направить запрос на адрес электронной почты. Ответ дается в сроки, установленные ФЗ №59-ФЗ.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268007" y="1743169"/>
          <a:ext cx="6178550" cy="5349875"/>
        </p:xfrm>
        <a:graphic>
          <a:graphicData uri="http://schemas.openxmlformats.org/presentationml/2006/ole">
            <p:oleObj spid="_x0000_s259081" name="Документ" r:id="rId3" imgW="4795557" imgH="4372296" progId="Word.Document.12">
              <p:embed/>
            </p:oleObj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797" y="1981200"/>
            <a:ext cx="803342" cy="71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49035" y="2805954"/>
            <a:ext cx="5226423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Информацию о порядке предоставления государственных услуг Роспотребнадзора можно получить в отделе регистрации и лицензирования по телефону </a:t>
            </a:r>
            <a:r>
              <a:rPr lang="ru-RU" dirty="0" smtClean="0">
                <a:solidFill>
                  <a:srgbClr val="C00000"/>
                </a:solidFill>
              </a:rPr>
              <a:t>8(3952) 24-36-37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1008" y="3693460"/>
            <a:ext cx="572381" cy="5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0" y="920936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741" y="2114794"/>
            <a:ext cx="7154396" cy="4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011" y="283695"/>
            <a:ext cx="11291047" cy="64129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Благодарим за внимание!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</a:pPr>
            <a:endParaRPr lang="ru-RU" sz="2800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4519" y="3567953"/>
            <a:ext cx="7339270" cy="25101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952" y="281953"/>
            <a:ext cx="111700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Федеральная служба по надзору в сфере защиты прав потребителей и благополучия человека осуществляет контроль (надзор) за исполнением обязательных требований законодательства Российской Федерации в области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обеспечения санитарно-эпидемиологического благополучия населения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защиты прав потребителей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в области потребительского рынка и обеспечения качества и безопасности пищевых продуктов, требований к организации питания, в том числе: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364" y="663924"/>
            <a:ext cx="120306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Федеральный государственный </a:t>
            </a:r>
            <a:r>
              <a:rPr lang="ru-RU" sz="2000" b="1" dirty="0" smtClean="0">
                <a:solidFill>
                  <a:srgbClr val="C00000"/>
                </a:solidFill>
              </a:rPr>
              <a:t>санитарно-эпидемиологический контроль</a:t>
            </a:r>
            <a:r>
              <a:rPr lang="ru-RU" sz="2000" dirty="0" smtClean="0"/>
              <a:t> (надзор);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Федеральный государственный контроль (надзор) в области </a:t>
            </a:r>
            <a:r>
              <a:rPr lang="ru-RU" sz="2000" b="1" dirty="0" smtClean="0">
                <a:solidFill>
                  <a:srgbClr val="C00000"/>
                </a:solidFill>
              </a:rPr>
              <a:t>защиты прав потребителей</a:t>
            </a:r>
            <a:r>
              <a:rPr lang="ru-RU" sz="20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Санитарно-карантинный</a:t>
            </a:r>
            <a:r>
              <a:rPr lang="ru-RU" sz="2000" dirty="0" smtClean="0"/>
              <a:t> контроль в пунктах пропуска через государственную границу Российской Федерации;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Федеральный государственный контроль (надзор) за соблюдением законодательства Российской Федерации о </a:t>
            </a:r>
            <a:r>
              <a:rPr lang="ru-RU" sz="2000" b="1" dirty="0" smtClean="0">
                <a:solidFill>
                  <a:srgbClr val="C00000"/>
                </a:solidFill>
              </a:rPr>
              <a:t>защите детей от информации</a:t>
            </a:r>
            <a:r>
              <a:rPr lang="ru-RU" sz="2000" dirty="0" smtClean="0"/>
              <a:t>, причиняющей вред их здоровью и (или) развитию, за соответствием информационной продукции, реализуемой потребителям, обязательным требованиям в области защиты детей от информации, причиняющей вред их здоровью и (или) развитию, в части указания в сопроводительных документах на информационную продукцию сведений, полученных в результате классификации информационной продукции, а также в части размещения на такой продукции в соответствии с указанными сведениями знака информационной продукции;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Федеральный государственный </a:t>
            </a:r>
            <a:r>
              <a:rPr lang="ru-RU" sz="2000" b="1" dirty="0" smtClean="0">
                <a:solidFill>
                  <a:srgbClr val="C00000"/>
                </a:solidFill>
              </a:rPr>
              <a:t>лицензионный контроль </a:t>
            </a:r>
            <a:r>
              <a:rPr lang="ru-RU" sz="2000" dirty="0" smtClean="0"/>
              <a:t>(надзор) за деятельностью в области использования </a:t>
            </a:r>
            <a:r>
              <a:rPr lang="ru-RU" sz="2000" dirty="0" smtClean="0">
                <a:solidFill>
                  <a:srgbClr val="C00000"/>
                </a:solidFill>
              </a:rPr>
              <a:t>возбудителей инфекционных заболеваний </a:t>
            </a:r>
            <a:r>
              <a:rPr lang="ru-RU" sz="2000" dirty="0" smtClean="0"/>
              <a:t>человека и животных (за исключением случая, если указанная деятельность осуществляется в медицинских целях) и </a:t>
            </a:r>
            <a:r>
              <a:rPr lang="ru-RU" sz="2000" dirty="0" err="1" smtClean="0"/>
              <a:t>генно-инженерно-модифицированных</a:t>
            </a:r>
            <a:r>
              <a:rPr lang="ru-RU" sz="2000" dirty="0" smtClean="0"/>
              <a:t> организмов III и IV степеней потенциальной опасности, осуществляемой в замкнутых системах;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Федеральный государственный </a:t>
            </a:r>
            <a:r>
              <a:rPr lang="ru-RU" sz="2000" b="1" dirty="0" smtClean="0">
                <a:solidFill>
                  <a:srgbClr val="C00000"/>
                </a:solidFill>
              </a:rPr>
              <a:t>лицензионный контроль </a:t>
            </a:r>
            <a:r>
              <a:rPr lang="ru-RU" sz="2000" dirty="0" smtClean="0"/>
              <a:t>(надзор) за деятельностью в области </a:t>
            </a:r>
            <a:r>
              <a:rPr lang="ru-RU" sz="2000" dirty="0" smtClean="0">
                <a:solidFill>
                  <a:srgbClr val="C00000"/>
                </a:solidFill>
              </a:rPr>
              <a:t>использования источников ионизирующего излучения</a:t>
            </a:r>
            <a:r>
              <a:rPr lang="ru-RU" sz="2000" dirty="0" smtClean="0"/>
              <a:t> (генерирующих) (за исключением случая, если эти источники используются в медицинской деятельности).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988" y="1"/>
            <a:ext cx="9269506" cy="717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видах контроля (надзора)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66" y="1701240"/>
            <a:ext cx="3587750" cy="4997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6" y="1703479"/>
            <a:ext cx="3627379" cy="50110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4294" y="1697690"/>
            <a:ext cx="3376533" cy="5025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1" y="616366"/>
            <a:ext cx="11232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Ст. 2. </a:t>
            </a:r>
            <a:r>
              <a:rPr lang="ru-RU" sz="1600" u="sng" dirty="0" smtClean="0">
                <a:solidFill>
                  <a:srgbClr val="002060"/>
                </a:solidFill>
              </a:rPr>
              <a:t>Порядок</a:t>
            </a:r>
            <a:r>
              <a:rPr lang="ru-RU" sz="1600" dirty="0" smtClean="0"/>
              <a:t> организации и осуществления государственного </a:t>
            </a:r>
            <a:r>
              <a:rPr lang="ru-RU" sz="1600" u="sng" dirty="0" smtClean="0"/>
              <a:t>контроля (надзора)</a:t>
            </a:r>
            <a:r>
              <a:rPr lang="ru-RU" sz="1600" dirty="0" smtClean="0"/>
              <a:t>, муниципального контроля </a:t>
            </a:r>
            <a:r>
              <a:rPr lang="ru-RU" sz="1600" u="sng" dirty="0" smtClean="0"/>
              <a:t>устанавливается</a:t>
            </a:r>
            <a:r>
              <a:rPr lang="ru-RU" sz="1600" dirty="0" smtClean="0"/>
              <a:t>: для вида федерального государственного контроля (надзора) - положением о виде федерального государственного контроля (надзора), утверждаемым Президентом Российской Федерации или Правительством Российской Федерации;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8868" y="367554"/>
            <a:ext cx="10121153" cy="552225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санитарно-эпидемиологический контроль (надзор) </a:t>
            </a:r>
            <a:r>
              <a:rPr lang="ru-RU" sz="2800" dirty="0" smtClean="0"/>
              <a:t>направлен на предупреждение, обнаружение и пресечение нарушений обязательных требований посредством профилактики нарушений обязательных требований, оценки соблюдения гражданами и организациями обязательных требований, выявления их нарушений, принятия предусмотренных законодательством Российской Федерации мер по пресечению выявленных нарушений обязательных требований, устранению их последствий и (или) восстановлению правового положения, существовавшего до возникновения таких нарушений.</a:t>
            </a:r>
            <a:br>
              <a:rPr lang="ru-RU" sz="2800" dirty="0" smtClean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0105" y="5233986"/>
            <a:ext cx="1624014" cy="16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" y="197224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0" y="101600"/>
            <a:ext cx="3164114" cy="6756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</a:rPr>
              <a:t>В 2022 году исполнится 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100  лет </a:t>
            </a:r>
            <a:r>
              <a:rPr lang="ru-RU" dirty="0" smtClean="0">
                <a:effectLst/>
              </a:rPr>
              <a:t>со дня создания санитарно-эпидемиологической службы Российской Федерации.</a:t>
            </a:r>
          </a:p>
          <a:p>
            <a:r>
              <a:rPr lang="ru-RU" dirty="0" smtClean="0">
                <a:effectLst/>
              </a:rPr>
              <a:t>15 сентября 1922г. был подписан Декрет «О санитарных органах Республики», который подтвердил государственный характер санитарно-эпидемиологической службы, определил ее задачи, структуру и нормы, права и обязанности. </a:t>
            </a:r>
            <a:endParaRPr lang="en-US" dirty="0" smtClean="0">
              <a:effectLst/>
            </a:endParaRPr>
          </a:p>
          <a:p>
            <a:r>
              <a:rPr lang="ru-RU" dirty="0" smtClean="0">
                <a:effectLst/>
              </a:rPr>
              <a:t>Эта дата считается официальной датой создания государственной санитарно-эпидемиологической службы в России.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2429" y="187368"/>
            <a:ext cx="2649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1922 г. – 2022 г. </a:t>
            </a:r>
          </a:p>
        </p:txBody>
      </p:sp>
    </p:spTree>
    <p:extLst>
      <p:ext uri="{BB962C8B-B14F-4D97-AF65-F5344CB8AC3E}">
        <p14:creationId xmlns="" xmlns:p14="http://schemas.microsoft.com/office/powerpoint/2010/main" val="4673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94B249-B682-4BF0-8708-9196BB7D54AB}" type="slidenum">
              <a:rPr lang="ru-RU">
                <a:solidFill>
                  <a:srgbClr val="8C8C8C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ru-RU">
              <a:solidFill>
                <a:srgbClr val="8C8C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9014" y="582092"/>
            <a:ext cx="10515600" cy="4351338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стория развития санитарно-эпидемиологической службы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начинается </a:t>
            </a:r>
            <a:r>
              <a:rPr lang="ru-RU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1882 года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когда городской Думой на должность первого санитарного врача города Иркутска был приглашен Михаил Яковлевич Писарев «по причине крайне антисанитарного состояния города, значительного роста смертности населения, отсутствия санитарной статистики».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инициативе </a:t>
            </a:r>
            <a:r>
              <a:rPr lang="ru-RU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М.Я.Писарева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июле 1883 г. городская Дума приняла решение об организации врачебно-санитарного совета, в обязанности которого входило решение всех санитарных и ветеринарных вопросов, вносимых городской управой на рассмотрение городской Думы. В состав врачебно-санитарного совета входили: городской голова-председатель совета, врачебный инспектор, председатель Общества врачей Восточной Сибири, городовой врач, старший врач губернской больницы, городской архитектор, губернский ветеринарный врач и др.</a:t>
            </a:r>
          </a:p>
          <a:p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1892 году структура санитарной организации состояла из двух санитарных врачей, санитарного совета и санитарной комиссии. На последних возлагался текущий санитарный надзор, наблюдение за чистотой воздуха, почвы</a:t>
            </a: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7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2290</Words>
  <Application>Microsoft Office PowerPoint</Application>
  <PresentationFormat>Произвольный</PresentationFormat>
  <Paragraphs>167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Тема Office</vt:lpstr>
      <vt:lpstr>1_Специальное оформление</vt:lpstr>
      <vt:lpstr>2_Специальное оформление</vt:lpstr>
      <vt:lpstr>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1_Тема Office</vt:lpstr>
      <vt:lpstr>2_Тема Office</vt:lpstr>
      <vt:lpstr>3_Тема Office</vt:lpstr>
      <vt:lpstr>Документ</vt:lpstr>
      <vt:lpstr>О новом порядке осуществления контрольно-надзорных мероприятий в рамках федерального государственного санитарно-эпидемиологического контроля (надзора) и федерального государственного контроля (надзора) в области защиты прав потребителей</vt:lpstr>
      <vt:lpstr>Слайд 2</vt:lpstr>
      <vt:lpstr>Слайд 3</vt:lpstr>
      <vt:lpstr>Слайд 4</vt:lpstr>
      <vt:lpstr>Слайд 5</vt:lpstr>
      <vt:lpstr>Положения о видах контроля (надзора)</vt:lpstr>
      <vt:lpstr>Федеральный государственный санитарно-эпидемиологический контроль (надзор) направлен на предупреждение, обнаружение и пресечение нарушений обязательных требований посредством профилактики нарушений обязательных требований, оценки соблюдения гражданами и организациями обязательных требований, выявления их нарушений, принятия предусмотренных законодательством Российской Федерации мер по пресечению выявленных нарушений обязательных требований, устранению их последствий и (или) восстановлению правового положения, существовавшего до возникновения таких нарушений. </vt:lpstr>
      <vt:lpstr>Слайд 8</vt:lpstr>
      <vt:lpstr>Слайд 9</vt:lpstr>
      <vt:lpstr>Из истории создания санитарной службы области</vt:lpstr>
      <vt:lpstr>В Иркутской области государственный санитарно-эпидемиологический контроль (надзор) осуществляют следующие органы:  </vt:lpstr>
      <vt:lpstr>Ведомства, осуществляющие государственный контроль (надзор) на специальных объектах </vt:lpstr>
      <vt:lpstr>Органы государственного контроля (надзора), а также подведомственные им федеральные государственные учреждения и федеральные государственные унитарные предприятия, осуществляющие свою деятельность в целях обеспечения государственного контроля (надзора), в том числе проведения санитарно-эпидемиологических экспертиз, обследований, исследований, испытаний и иных видов оценок, составляют единую централизованную систему</vt:lpstr>
      <vt:lpstr>Слайд 14</vt:lpstr>
      <vt:lpstr>Слайд 15</vt:lpstr>
      <vt:lpstr>Слайд 16</vt:lpstr>
      <vt:lpstr>Слайд 17</vt:lpstr>
      <vt:lpstr>Слайд 18</vt:lpstr>
      <vt:lpstr>Объекты федерального государственного санитарно-эпидемиологического контроля (надзора)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и деятельности государственной санитарно-эпидемиологической службы, ее роль в охране и укреплении здоровья населения России. Основные требования санитарного законодательства, предъявляемые к медицинским организациям.</dc:title>
  <dc:creator>Инга</dc:creator>
  <cp:lastModifiedBy>charchidi</cp:lastModifiedBy>
  <cp:revision>652</cp:revision>
  <dcterms:created xsi:type="dcterms:W3CDTF">2018-03-25T02:22:21Z</dcterms:created>
  <dcterms:modified xsi:type="dcterms:W3CDTF">2021-11-10T06:19:00Z</dcterms:modified>
</cp:coreProperties>
</file>